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4" r:id="rId5"/>
    <p:sldId id="265" r:id="rId6"/>
    <p:sldId id="266" r:id="rId7"/>
    <p:sldId id="272" r:id="rId8"/>
    <p:sldId id="267" r:id="rId9"/>
    <p:sldId id="262" r:id="rId10"/>
    <p:sldId id="268" r:id="rId11"/>
    <p:sldId id="273" r:id="rId12"/>
    <p:sldId id="274" r:id="rId13"/>
    <p:sldId id="27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6F18-5621-4E89-A721-DBE24D1EF7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5BBB-AA3F-4BB3-A535-0A673DC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CA47-2E62-4702-A1F8-77578BE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C106-8B91-4EBD-9B55-960A688E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FFE4-F738-4902-8CAA-1B247EC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721E-076B-4EDF-8B6B-9FC442B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A8-6A5F-407F-8FBB-B4638E3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E0-39D8-42B8-BE5F-6CCD8BC2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4FF2-9833-4DDF-87A1-403B6FE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381-800A-4475-8BAB-54B8A78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03C1-7DA5-47B5-9A52-764DB78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0B36-ADDD-4D94-95CE-408FE96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2535A-1DD6-4D4B-AD25-9CBC4C41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FB85-5C88-4757-B76A-58E04F0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9813-E2CE-4000-A63B-ECFB159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82F-7C80-498B-84F3-8F39D702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E102-E3F5-4EA2-93DC-7C41CA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D2-A288-4EFE-9E96-6460E9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9-0A38-4D70-9B75-CF751E74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D6EE-827F-4EB1-8728-8C4BC79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1967-FA2D-46DD-AC7D-AFB0646C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A7CD-5783-4E7A-A0C8-66D3EB3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E0C-2046-4AA1-A0A0-DF47E8D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0A6A-5C4B-4D5B-9765-CA92DA1D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996C-C147-40B9-85B0-9433967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7B81-B3D9-41D1-B304-EFFADF0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507-CB0C-433C-91EC-ECCC039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F5E-5041-428E-8713-19BFA70E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F64-4148-4C8A-A9A5-56341A74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224-02B3-4D0F-A72B-01E53377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CCF3-EB3A-4423-804B-8E909E7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020A-04B8-4541-88AD-20FE5EA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DEA-F3AC-41F4-8F44-DF2F0DD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87D-05FA-4AB0-8448-3ABADA5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7644-719B-43F3-955F-E5D82E9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1964-6362-4109-9E2D-09C4EF15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2AA9-DA1E-43A8-A12B-5D1ED0F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1009-BF14-4F18-934D-96508B2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1EC8-E471-484F-A841-7D0A418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B82E-E5B3-4C25-A00C-8D829A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ABD6-4355-4EFB-9B31-1C3F2B5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162-3E28-4929-B812-6FEB359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1413-A04E-4033-A7DF-838F8C5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7755-BC25-45EB-943B-17EFB7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A3B04-F40E-45FF-8AA1-1D47B81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67DA-C191-4F78-8518-A15024F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147E-7C17-4BF8-8C4D-4B4DC74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AB57-98E2-4EE8-AD27-B4DF582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97A-05EA-4472-9FBF-2D72E22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DC4-75A6-48FA-84C5-49C3826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2EFB-BE04-4AA6-A6E3-8CCC7D6C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7AE6-96BA-40FB-B8A1-31B66E20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C84D-5541-4B7B-B260-C896D4F3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0867-CC74-4E6E-BFC2-76CEEEE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A35-FE53-4B00-B421-6D048CC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292A-1C27-44C1-BF7D-6C832F0E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C5F-979A-47D9-8A96-165709F6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3E88-3780-4FFA-B6EA-EDC4B63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67C6-64CB-4EF9-AE2A-C6446D7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43-D305-4185-AC09-5662DBF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AA78C-444A-427D-AB51-5B36BAA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B6A-A865-49B6-9BE7-09691DA0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77E-2214-4D53-BCAE-59D4409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C3A-763E-410E-A38A-AA9897C2C30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0EB-D671-4124-BB15-F42B5017B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36E5-6634-4A44-8385-89C7898C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tif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77E-592B-4A5F-806A-F765639C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3BC4-8AA6-4BB5-AF43-CE2F73A7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Fourier Analysis </a:t>
            </a:r>
          </a:p>
        </p:txBody>
      </p:sp>
    </p:spTree>
    <p:extLst>
      <p:ext uri="{BB962C8B-B14F-4D97-AF65-F5344CB8AC3E}">
        <p14:creationId xmlns:p14="http://schemas.microsoft.com/office/powerpoint/2010/main" val="370972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3: </a:t>
                </a:r>
                <a:r>
                  <a:rPr lang="en-US" sz="2400" b="1" dirty="0"/>
                  <a:t>Now, we know the Fourier series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in the interval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400" b="1" dirty="0"/>
                  <a:t>  is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So,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  <a:blipFill>
                <a:blip r:embed="rId2"/>
                <a:stretch>
                  <a:fillRect l="-902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67DEF8-DE7B-4399-83FB-53D442208B99}"/>
                  </a:ext>
                </a:extLst>
              </p:cNvPr>
              <p:cNvSpPr/>
              <p:nvPr/>
            </p:nvSpPr>
            <p:spPr>
              <a:xfrm>
                <a:off x="1437045" y="832512"/>
                <a:ext cx="1818511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67DEF8-DE7B-4399-83FB-53D44220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45" y="832512"/>
                <a:ext cx="181851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3B311-5F53-4AFC-850E-898A81020D6B}"/>
                  </a:ext>
                </a:extLst>
              </p:cNvPr>
              <p:cNvSpPr/>
              <p:nvPr/>
            </p:nvSpPr>
            <p:spPr>
              <a:xfrm>
                <a:off x="3268892" y="2186332"/>
                <a:ext cx="5483745" cy="931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3B311-5F53-4AFC-850E-898A81020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92" y="2186332"/>
                <a:ext cx="5483745" cy="931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1A196-404D-4E0E-A1D4-C4A8A0027218}"/>
                  </a:ext>
                </a:extLst>
              </p:cNvPr>
              <p:cNvSpPr/>
              <p:nvPr/>
            </p:nvSpPr>
            <p:spPr>
              <a:xfrm>
                <a:off x="2352968" y="3398510"/>
                <a:ext cx="4867230" cy="1399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𝒏𝒙</m:t>
                                  </m:r>
                                </m:num>
                                <m:den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1A196-404D-4E0E-A1D4-C4A8A0027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68" y="3398510"/>
                <a:ext cx="4867230" cy="1399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9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/>
              <a:t>Example: </a:t>
            </a:r>
            <a:r>
              <a:rPr lang="en-US" sz="2400" dirty="0" smtClean="0">
                <a:latin typeface="+mn-lt"/>
                <a:ea typeface="Times New Roman" panose="02020603050405020304" pitchFamily="18" charset="0"/>
              </a:rPr>
              <a:t>Find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the Fourier series expansion for the standard square </a:t>
            </a:r>
            <a:r>
              <a:rPr lang="en-US" sz="2400" dirty="0" smtClean="0">
                <a:latin typeface="+mn-lt"/>
                <a:ea typeface="Times New Roman" panose="02020603050405020304" pitchFamily="18" charset="0"/>
              </a:rPr>
              <a:t>wave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04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042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31957"/>
              </p:ext>
            </p:extLst>
          </p:nvPr>
        </p:nvGraphicFramePr>
        <p:xfrm>
          <a:off x="3386138" y="1076324"/>
          <a:ext cx="2806844" cy="8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6138" y="1076324"/>
                        <a:ext cx="2806844" cy="82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fourier15.tif"/>
          <p:cNvPicPr/>
          <p:nvPr/>
        </p:nvPicPr>
        <p:blipFill>
          <a:blip r:embed="rId6"/>
          <a:stretch>
            <a:fillRect/>
          </a:stretch>
        </p:blipFill>
        <p:spPr>
          <a:xfrm>
            <a:off x="2701636" y="2336394"/>
            <a:ext cx="3491346" cy="227717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68123"/>
              </p:ext>
            </p:extLst>
          </p:nvPr>
        </p:nvGraphicFramePr>
        <p:xfrm>
          <a:off x="1094509" y="5053301"/>
          <a:ext cx="9213273" cy="10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4810650" imgH="514313" progId="Equation.DSMT4">
                  <p:embed/>
                </p:oleObj>
              </mc:Choice>
              <mc:Fallback>
                <p:oleObj name="Equation" r:id="rId7" imgW="4810650" imgH="5143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4509" y="5053301"/>
                        <a:ext cx="9213273" cy="10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88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59784"/>
              </p:ext>
            </p:extLst>
          </p:nvPr>
        </p:nvGraphicFramePr>
        <p:xfrm>
          <a:off x="1205345" y="498764"/>
          <a:ext cx="953192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5593485" imgH="514313" progId="Equation.DSMT4">
                  <p:embed/>
                </p:oleObj>
              </mc:Choice>
              <mc:Fallback>
                <p:oleObj name="Equation" r:id="rId3" imgW="5593485" imgH="5143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345" y="498764"/>
                        <a:ext cx="9531927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94915"/>
              </p:ext>
            </p:extLst>
          </p:nvPr>
        </p:nvGraphicFramePr>
        <p:xfrm>
          <a:off x="6497781" y="1777423"/>
          <a:ext cx="4613563" cy="757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309905" imgH="390504" progId="Equation.DSMT4">
                  <p:embed/>
                </p:oleObj>
              </mc:Choice>
              <mc:Fallback>
                <p:oleObj name="Equation" r:id="rId5" imgW="2309905" imgH="3905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7781" y="1777423"/>
                        <a:ext cx="4613563" cy="757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03758"/>
              </p:ext>
            </p:extLst>
          </p:nvPr>
        </p:nvGraphicFramePr>
        <p:xfrm>
          <a:off x="1039092" y="2857357"/>
          <a:ext cx="5777344" cy="331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3407679" imgH="1923727" progId="Equation.DSMT4">
                  <p:embed/>
                </p:oleObj>
              </mc:Choice>
              <mc:Fallback>
                <p:oleObj name="Equation" r:id="rId7" imgW="3407679" imgH="19237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9092" y="2857357"/>
                        <a:ext cx="5777344" cy="331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0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415636"/>
            <a:ext cx="11090564" cy="57613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618" y="556551"/>
            <a:ext cx="4402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Therefore the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Fourier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series of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f(x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995921"/>
              </p:ext>
            </p:extLst>
          </p:nvPr>
        </p:nvGraphicFramePr>
        <p:xfrm>
          <a:off x="1448449" y="1066798"/>
          <a:ext cx="7161501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875215" imgH="561822" progId="Equation.DSMT4">
                  <p:embed/>
                </p:oleObj>
              </mc:Choice>
              <mc:Fallback>
                <p:oleObj name="Equation" r:id="rId3" imgW="3875215" imgH="5618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8449" y="1066798"/>
                        <a:ext cx="7161501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24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Sample MCQ: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1. Which one is the period for the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400" b="1" dirty="0"/>
                  <a:t> ?</a:t>
                </a:r>
              </a:p>
              <a:p>
                <a:pPr marL="2743200" lvl="5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2743200" lvl="5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2743200" lvl="5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2. Which one is true for the given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Function is odd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Function is even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neither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  <a:blipFill>
                <a:blip r:embed="rId2"/>
                <a:stretch>
                  <a:fillRect l="-902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3. For the Fourier series of 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=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−2 &lt; </a:t>
                </a:r>
                <a:r>
                  <a:rPr lang="en-US" sz="2400" b="1" i="1" dirty="0"/>
                  <a:t>x </a:t>
                </a:r>
                <a:r>
                  <a:rPr lang="en-US" sz="2400" b="1" dirty="0"/>
                  <a:t>&lt; 2,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 </a:t>
                </a:r>
                <a:r>
                  <a:rPr lang="en-US" sz="2400" b="1" dirty="0"/>
                  <a:t>+ 4) =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which one is true?</a:t>
                </a:r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1" dirty="0"/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4. Which one indicates the full range for a Fourier series?</a:t>
                </a:r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400" b="1" dirty="0"/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400" b="1" dirty="0"/>
              </a:p>
              <a:p>
                <a:pPr marL="2286000" lvl="4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2"/>
                <a:ext cx="10139149" cy="5691117"/>
              </a:xfrm>
              <a:blipFill>
                <a:blip r:embed="rId2"/>
                <a:stretch>
                  <a:fillRect l="-902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F2AAA-4D30-4467-A63E-035F8FAC1B6C}"/>
                  </a:ext>
                </a:extLst>
              </p:cNvPr>
              <p:cNvSpPr/>
              <p:nvPr/>
            </p:nvSpPr>
            <p:spPr>
              <a:xfrm>
                <a:off x="4275779" y="2085885"/>
                <a:ext cx="142776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F2AAA-4D30-4467-A63E-035F8FAC1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79" y="2085885"/>
                <a:ext cx="1427762" cy="611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2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0" y="832512"/>
            <a:ext cx="10139149" cy="5691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Outcome: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We can now identify even and odd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Periodic function and periodicity of a given function and we can also sketch a periodic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Now </a:t>
            </a:r>
            <a:r>
              <a:rPr lang="en-US" sz="2400" b="1"/>
              <a:t>we can expand </a:t>
            </a:r>
            <a:r>
              <a:rPr lang="en-US" sz="2400" b="1" dirty="0"/>
              <a:t>a periodic function in terms of an infinite sum of sines and (or) cosines, i.e. full range Fourier series in real form.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464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AF2-3A4B-4F2C-AC2F-1FB28D18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Identifying even and odd function and their arithmetic combinations.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Periodic function and periodicity of a given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To know how to expand a periodic function in terms of an infinite sum of sines and (or) cosines, i.e. full range Fourier series in real form.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62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Even &amp; odd function: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A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/>
                  <a:t> is said to be even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,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in its domain.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For example 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A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/>
                  <a:t> is said to be odd if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, for all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in its domain.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For example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Arithmetic Combinations of Even and Odd Functions: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  <a:blipFill>
                <a:blip r:embed="rId2"/>
                <a:stretch>
                  <a:fillRect l="-928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E03BD0-25F4-4122-A77E-B6D2C12D292D}"/>
                  </a:ext>
                </a:extLst>
              </p:cNvPr>
              <p:cNvSpPr/>
              <p:nvPr/>
            </p:nvSpPr>
            <p:spPr>
              <a:xfrm>
                <a:off x="2503462" y="1552011"/>
                <a:ext cx="489993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𝒄𝒐𝒔𝒙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𝐬𝐞𝐜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E03BD0-25F4-4122-A77E-B6D2C12D2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62" y="1552011"/>
                <a:ext cx="4899931" cy="439736"/>
              </a:xfrm>
              <a:prstGeom prst="rect">
                <a:avLst/>
              </a:prstGeom>
              <a:blipFill>
                <a:blip r:embed="rId3"/>
                <a:stretch>
                  <a:fillRect t="-156944" r="-13325" b="-2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5CAA70-E15D-4BA4-AB3A-1C8FB5CB0264}"/>
                  </a:ext>
                </a:extLst>
              </p:cNvPr>
              <p:cNvSpPr/>
              <p:nvPr/>
            </p:nvSpPr>
            <p:spPr>
              <a:xfrm>
                <a:off x="2476166" y="2916364"/>
                <a:ext cx="6370462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𝒔𝒊𝒏𝒙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𝐭𝐚𝐧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𝐜𝐨𝐭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𝐜𝐬𝐜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5CAA70-E15D-4BA4-AB3A-1C8FB5CB0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166" y="2916364"/>
                <a:ext cx="6370462" cy="439736"/>
              </a:xfrm>
              <a:prstGeom prst="rect">
                <a:avLst/>
              </a:prstGeom>
              <a:blipFill>
                <a:blip r:embed="rId4"/>
                <a:stretch>
                  <a:fillRect t="-154795" r="-10048" b="-2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B62478-5BD0-46BB-B79C-FB93BCDF8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39304"/>
              </p:ext>
            </p:extLst>
          </p:nvPr>
        </p:nvGraphicFramePr>
        <p:xfrm>
          <a:off x="2791778" y="4613839"/>
          <a:ext cx="5466398" cy="157542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455052">
                  <a:extLst>
                    <a:ext uri="{9D8B030D-6E8A-4147-A177-3AD203B41FA5}">
                      <a16:colId xmlns:a16="http://schemas.microsoft.com/office/drawing/2014/main" val="1855099624"/>
                    </a:ext>
                  </a:extLst>
                </a:gridCol>
                <a:gridCol w="1319846">
                  <a:extLst>
                    <a:ext uri="{9D8B030D-6E8A-4147-A177-3AD203B41FA5}">
                      <a16:colId xmlns:a16="http://schemas.microsoft.com/office/drawing/2014/main" val="1969401976"/>
                    </a:ext>
                  </a:extLst>
                </a:gridCol>
                <a:gridCol w="1319846">
                  <a:extLst>
                    <a:ext uri="{9D8B030D-6E8A-4147-A177-3AD203B41FA5}">
                      <a16:colId xmlns:a16="http://schemas.microsoft.com/office/drawing/2014/main" val="3217301282"/>
                    </a:ext>
                  </a:extLst>
                </a:gridCol>
                <a:gridCol w="1371654">
                  <a:extLst>
                    <a:ext uri="{9D8B030D-6E8A-4147-A177-3AD203B41FA5}">
                      <a16:colId xmlns:a16="http://schemas.microsoft.com/office/drawing/2014/main" val="803801844"/>
                    </a:ext>
                  </a:extLst>
                </a:gridCol>
              </a:tblGrid>
              <a:tr h="693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Operations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Even and Even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Odd and Odd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Even and Odd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71438"/>
                  </a:ext>
                </a:extLst>
              </a:tr>
              <a:tr h="450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+/-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Odd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Neither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615672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×/÷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Odd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4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Calculus Properties of Even and Odd Functions:</a:t>
                </a:r>
              </a:p>
              <a:p>
                <a:pPr marL="0" indent="0" algn="just">
                  <a:buNone/>
                </a:pPr>
                <a:endParaRPr lang="en-US" sz="2400" b="1" dirty="0"/>
              </a:p>
              <a:p>
                <a:pPr marL="0" indent="0" algn="just">
                  <a:buNone/>
                </a:pPr>
                <a:r>
                  <a:rPr lang="en-US" sz="2400" b="1" dirty="0"/>
                  <a:t>When a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is even and continuous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 then</a:t>
                </a:r>
              </a:p>
              <a:p>
                <a:pPr marL="0" indent="0" algn="just">
                  <a:buNone/>
                </a:pPr>
                <a:endParaRPr lang="en-US" sz="2400" b="1" dirty="0"/>
              </a:p>
              <a:p>
                <a:pPr marL="0" indent="0" algn="just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When a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is odd and continuous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 then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  <a:blipFill>
                <a:blip r:embed="rId2"/>
                <a:stretch>
                  <a:fillRect l="-928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7D8B43D-395A-40C8-899A-2813C478B266}"/>
                  </a:ext>
                </a:extLst>
              </p:cNvPr>
              <p:cNvSpPr/>
              <p:nvPr/>
            </p:nvSpPr>
            <p:spPr>
              <a:xfrm>
                <a:off x="3775430" y="2055453"/>
                <a:ext cx="3027624" cy="1025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nary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7D8B43D-395A-40C8-899A-2813C478B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30" y="2055453"/>
                <a:ext cx="3027624" cy="102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84BF7D-D21B-4C2E-AB62-D64E8BD2C739}"/>
                  </a:ext>
                </a:extLst>
              </p:cNvPr>
              <p:cNvSpPr/>
              <p:nvPr/>
            </p:nvSpPr>
            <p:spPr>
              <a:xfrm>
                <a:off x="4043889" y="4338046"/>
                <a:ext cx="1943289" cy="1024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84BF7D-D21B-4C2E-AB62-D64E8BD2C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9" y="4338046"/>
                <a:ext cx="1943289" cy="1024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Periodic Function: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. A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is said to be a periodic function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𝒏𝑻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is called period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Full range Fourier series: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Suppose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</a:t>
                </a:r>
                <a:r>
                  <a:rPr lang="en-US" sz="2400" b="1" i="1" dirty="0"/>
                  <a:t> </a:t>
                </a:r>
                <a:r>
                  <a:rPr lang="en-US" sz="2400" b="1" dirty="0"/>
                  <a:t>is a periodic function with a period </a:t>
                </a:r>
                <a:r>
                  <a:rPr lang="en-US" sz="2400" b="1" i="1" dirty="0"/>
                  <a:t>T </a:t>
                </a:r>
                <a:r>
                  <a:rPr lang="en-US" sz="2400" b="1" dirty="0"/>
                  <a:t>= 2</a:t>
                </a:r>
                <a:r>
                  <a:rPr lang="en-US" sz="2400" b="1" i="1" dirty="0"/>
                  <a:t>L</a:t>
                </a:r>
                <a:r>
                  <a:rPr lang="en-US" sz="2400" b="1" dirty="0"/>
                  <a:t> or is defined on the interval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Then the </a:t>
                </a:r>
                <a:r>
                  <a:rPr lang="en-US" sz="2400" b="1" i="1" dirty="0"/>
                  <a:t>Fourier series </a:t>
                </a:r>
                <a:r>
                  <a:rPr lang="en-US" sz="2400" b="1" dirty="0"/>
                  <a:t>representation of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</a:t>
                </a:r>
                <a:r>
                  <a:rPr lang="en-US" sz="2400" b="1" i="1" dirty="0"/>
                  <a:t> </a:t>
                </a:r>
                <a:r>
                  <a:rPr lang="en-US" sz="2400" b="1" dirty="0"/>
                  <a:t>is a trigonometric series (that is, it is an infinite</a:t>
                </a:r>
                <a:r>
                  <a:rPr lang="en-US" sz="2400" b="1" i="1" dirty="0"/>
                  <a:t> </a:t>
                </a:r>
                <a:r>
                  <a:rPr lang="en-US" sz="2400" b="1" dirty="0"/>
                  <a:t>series consists of sine and cosine terms) of the form,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8739"/>
                <a:ext cx="10515600" cy="5950425"/>
              </a:xfrm>
              <a:blipFill>
                <a:blip r:embed="rId2"/>
                <a:stretch>
                  <a:fillRect l="-928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177748-16D4-43FA-8983-09B70317FDB4}"/>
                  </a:ext>
                </a:extLst>
              </p:cNvPr>
              <p:cNvSpPr/>
              <p:nvPr/>
            </p:nvSpPr>
            <p:spPr>
              <a:xfrm>
                <a:off x="2701045" y="5341657"/>
                <a:ext cx="8268546" cy="1099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  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177748-16D4-43FA-8983-09B70317F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45" y="5341657"/>
                <a:ext cx="8268546" cy="1099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95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5091"/>
                <a:ext cx="10515600" cy="5950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Where,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and 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b="1" dirty="0"/>
                  <a:t> are called the Fourier coefficients of </a:t>
                </a:r>
                <a:r>
                  <a:rPr lang="en-US" sz="2400" b="1" i="1" dirty="0"/>
                  <a:t>f</a:t>
                </a:r>
                <a:r>
                  <a:rPr lang="en-US" sz="2400" b="1" dirty="0"/>
                  <a:t> 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114A5-790D-402B-8075-5F4D35B49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5091"/>
                <a:ext cx="10515600" cy="5950425"/>
              </a:xfrm>
              <a:blipFill>
                <a:blip r:embed="rId2"/>
                <a:stretch>
                  <a:fillRect l="-928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1E5AD1-7E98-4D1B-831D-F3696DA5787B}"/>
                  </a:ext>
                </a:extLst>
              </p:cNvPr>
              <p:cNvSpPr/>
              <p:nvPr/>
            </p:nvSpPr>
            <p:spPr>
              <a:xfrm>
                <a:off x="2407871" y="655091"/>
                <a:ext cx="6713569" cy="1203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              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1E5AD1-7E98-4D1B-831D-F3696DA57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71" y="655091"/>
                <a:ext cx="6713569" cy="12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738DE3-C38F-4F2C-84A0-4141B047BD61}"/>
                  </a:ext>
                </a:extLst>
              </p:cNvPr>
              <p:cNvSpPr/>
              <p:nvPr/>
            </p:nvSpPr>
            <p:spPr>
              <a:xfrm>
                <a:off x="1889660" y="1858306"/>
                <a:ext cx="8139023" cy="1210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,…)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738DE3-C38F-4F2C-84A0-4141B047B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60" y="1858306"/>
                <a:ext cx="8139023" cy="1210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C9F1F3-DB2D-4C0B-B829-725DF58BB221}"/>
                  </a:ext>
                </a:extLst>
              </p:cNvPr>
              <p:cNvSpPr/>
              <p:nvPr/>
            </p:nvSpPr>
            <p:spPr>
              <a:xfrm>
                <a:off x="2013739" y="3167548"/>
                <a:ext cx="8148641" cy="1210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,…)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  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C9F1F3-DB2D-4C0B-B829-725DF58B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39" y="3167548"/>
                <a:ext cx="8148641" cy="1210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useful formulas: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0=0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0=1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4"/>
                <a:ext cx="10139149" cy="56092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Example: </a:t>
                </a:r>
                <a:r>
                  <a:rPr lang="en-US" sz="2400" b="1" dirty="0"/>
                  <a:t>Find a Fourier series for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=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−2 &lt; </a:t>
                </a:r>
                <a:r>
                  <a:rPr lang="en-US" sz="2400" b="1" i="1" dirty="0"/>
                  <a:t>x </a:t>
                </a:r>
                <a:r>
                  <a:rPr lang="en-US" sz="2400" b="1" dirty="0"/>
                  <a:t>&lt; 2,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 </a:t>
                </a:r>
                <a:r>
                  <a:rPr lang="en-US" sz="2400" b="1" dirty="0"/>
                  <a:t>+ 4) = </a:t>
                </a:r>
                <a:r>
                  <a:rPr lang="en-US" sz="2400" b="1" i="1" dirty="0"/>
                  <a:t>f 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1: </a:t>
                </a:r>
                <a:r>
                  <a:rPr lang="en-US" sz="2400" b="1" dirty="0"/>
                  <a:t>sketch the function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Step 2: </a:t>
                </a:r>
                <a:r>
                  <a:rPr lang="en-US" sz="2400" b="1" dirty="0"/>
                  <a:t>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/>
                  <a:t>, hence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4"/>
                <a:ext cx="10139149" cy="5609230"/>
              </a:xfrm>
              <a:blipFill>
                <a:blip r:embed="rId2"/>
                <a:stretch>
                  <a:fillRect l="-902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2106F7-4B96-4D38-8112-117FDA2B2A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8756" y="1746914"/>
            <a:ext cx="3371850" cy="1864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74D01B-051B-4C98-B029-70920FEEEA3B}"/>
                  </a:ext>
                </a:extLst>
              </p:cNvPr>
              <p:cNvSpPr/>
              <p:nvPr/>
            </p:nvSpPr>
            <p:spPr>
              <a:xfrm>
                <a:off x="2868611" y="4822341"/>
                <a:ext cx="7633885" cy="1212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   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𝒐𝒅𝒅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74D01B-051B-4C98-B029-70920FEE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11" y="4822341"/>
                <a:ext cx="7633885" cy="1212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2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4" y="832513"/>
            <a:ext cx="10698706" cy="5636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A854D7-668E-48D5-B054-F1290BA0C971}"/>
                  </a:ext>
                </a:extLst>
              </p:cNvPr>
              <p:cNvSpPr/>
              <p:nvPr/>
            </p:nvSpPr>
            <p:spPr>
              <a:xfrm>
                <a:off x="1214650" y="1138489"/>
                <a:ext cx="9089410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 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𝒊𝒏𝒕𝒆𝒈𝒓𝒂𝒏𝒅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𝒐𝒅𝒅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A854D7-668E-48D5-B054-F1290BA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50" y="1138489"/>
                <a:ext cx="9089410" cy="102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186894-745D-4B26-925D-1D2D0E66D0AB}"/>
                  </a:ext>
                </a:extLst>
              </p:cNvPr>
              <p:cNvSpPr/>
              <p:nvPr/>
            </p:nvSpPr>
            <p:spPr>
              <a:xfrm>
                <a:off x="1214650" y="2198833"/>
                <a:ext cx="5970930" cy="1025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186894-745D-4B26-925D-1D2D0E66D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50" y="2198833"/>
                <a:ext cx="5970930" cy="102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1BF3B7-33A1-4C9B-A577-1FD5DFE99D7F}"/>
                  </a:ext>
                </a:extLst>
              </p:cNvPr>
              <p:cNvSpPr/>
              <p:nvPr/>
            </p:nvSpPr>
            <p:spPr>
              <a:xfrm>
                <a:off x="1624249" y="3259177"/>
                <a:ext cx="2450414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1BF3B7-33A1-4C9B-A577-1FD5DFE99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49" y="3259177"/>
                <a:ext cx="2450414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280F4A-82BC-4D28-85FA-A35AC138EF12}"/>
                  </a:ext>
                </a:extLst>
              </p:cNvPr>
              <p:cNvSpPr/>
              <p:nvPr/>
            </p:nvSpPr>
            <p:spPr>
              <a:xfrm>
                <a:off x="1572806" y="4268247"/>
                <a:ext cx="4711418" cy="788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𝒏𝒙</m:t>
                                      </m:r>
                                    </m:num>
                                    <m:den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p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𝒏𝒙</m:t>
                                      </m:r>
                                    </m:num>
                                    <m:den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280F4A-82BC-4D28-85FA-A35AC138E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06" y="4268247"/>
                <a:ext cx="4711418" cy="788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1C78A0-58A6-4147-8699-E7C3BC9B9D4F}"/>
                  </a:ext>
                </a:extLst>
              </p:cNvPr>
              <p:cNvSpPr/>
              <p:nvPr/>
            </p:nvSpPr>
            <p:spPr>
              <a:xfrm>
                <a:off x="1624249" y="5330066"/>
                <a:ext cx="4313040" cy="805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d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p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sz="20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d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1C78A0-58A6-4147-8699-E7C3BC9B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49" y="5330066"/>
                <a:ext cx="4313040" cy="805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187BFF-EAC7-4DEE-BEDA-98D7623DC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78" y="2579427"/>
            <a:ext cx="431303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D8A4E-EDB1-4C5F-BA2D-E11B55082C8C}"/>
</file>

<file path=customXml/itemProps2.xml><?xml version="1.0" encoding="utf-8"?>
<ds:datastoreItem xmlns:ds="http://schemas.openxmlformats.org/officeDocument/2006/customXml" ds:itemID="{977AFC67-AFF3-4ADA-A417-65AA11A92E2A}"/>
</file>

<file path=customXml/itemProps3.xml><?xml version="1.0" encoding="utf-8"?>
<ds:datastoreItem xmlns:ds="http://schemas.openxmlformats.org/officeDocument/2006/customXml" ds:itemID="{19D489D7-3F7D-4ED2-81D0-F0DE8404F4BD}"/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407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MathType 7.0 Equation</vt:lpstr>
      <vt:lpstr>Lecture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useful formulas:</vt:lpstr>
      <vt:lpstr>PowerPoint Presentation</vt:lpstr>
      <vt:lpstr>PowerPoint Presentation</vt:lpstr>
      <vt:lpstr>PowerPoint Presentation</vt:lpstr>
      <vt:lpstr>Example: Find the Fourier series expansion for the standard square wave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Jannat-E-Mahbuba</cp:lastModifiedBy>
  <cp:revision>59</cp:revision>
  <dcterms:created xsi:type="dcterms:W3CDTF">2020-04-30T11:02:43Z</dcterms:created>
  <dcterms:modified xsi:type="dcterms:W3CDTF">2020-10-07T14:59:15Z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