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5" Type="http://schemas.openxmlformats.org/officeDocument/2006/relationships/image" Target="../media/image5.wmf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tif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tiff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Half-Range Fourier series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63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Sketch the graph and 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express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half range Fourier sine and cosine series in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    0&lt;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2&lt;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&lt;4.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of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1,    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−1,    1&lt;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9−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&lt;3.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00000"/>
                  </a:lnSpc>
                </a:pP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 r="-34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Sample MCQ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r>
              <a:rPr lang="en-US" dirty="0" smtClean="0"/>
              <a:t>For even extension which formula should be used?</a:t>
            </a:r>
          </a:p>
          <a:p>
            <a:pPr marL="514350" indent="-514350">
              <a:buAutoNum type="alphaLcParenR"/>
            </a:pPr>
            <a:r>
              <a:rPr lang="en-US" dirty="0" smtClean="0"/>
              <a:t>half range sine series    b) half range cosine series    c) both   d) none</a:t>
            </a:r>
          </a:p>
          <a:p>
            <a:r>
              <a:rPr lang="en-US" dirty="0"/>
              <a:t>For </a:t>
            </a:r>
            <a:r>
              <a:rPr lang="en-US" dirty="0" smtClean="0"/>
              <a:t>odd </a:t>
            </a:r>
            <a:r>
              <a:rPr lang="en-US" dirty="0"/>
              <a:t>extension which formula should be used?</a:t>
            </a:r>
          </a:p>
          <a:p>
            <a:pPr marL="0" indent="0">
              <a:buNone/>
            </a:pPr>
            <a:r>
              <a:rPr lang="en-US" dirty="0"/>
              <a:t>a) half range sine series    b) half range cosine series    c) both   d)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Outcome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9"/>
            <a:ext cx="10515600" cy="5074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students will be able</a:t>
            </a:r>
          </a:p>
          <a:p>
            <a:r>
              <a:rPr lang="en-US" dirty="0" smtClean="0"/>
              <a:t>to sketch odd extension</a:t>
            </a:r>
          </a:p>
          <a:p>
            <a:r>
              <a:rPr lang="en-US" dirty="0" smtClean="0"/>
              <a:t>to </a:t>
            </a:r>
            <a:r>
              <a:rPr lang="en-US" dirty="0"/>
              <a:t>sketch </a:t>
            </a:r>
            <a:r>
              <a:rPr lang="en-US" dirty="0" smtClean="0"/>
              <a:t>even extension</a:t>
            </a:r>
          </a:p>
          <a:p>
            <a:r>
              <a:rPr lang="en-US" dirty="0"/>
              <a:t>t</a:t>
            </a:r>
            <a:r>
              <a:rPr lang="en-US" dirty="0" smtClean="0"/>
              <a:t>o calculate half range Fourier sine and cosine series.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Next class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/>
          <a:lstStyle/>
          <a:p>
            <a:r>
              <a:rPr lang="en-US" dirty="0" smtClean="0"/>
              <a:t>Fourier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Objective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4641240"/>
          </a:xfrm>
        </p:spPr>
        <p:txBody>
          <a:bodyPr/>
          <a:lstStyle/>
          <a:p>
            <a:r>
              <a:rPr lang="en-US" dirty="0" smtClean="0"/>
              <a:t>To discuss about even extension and odd extension</a:t>
            </a:r>
          </a:p>
          <a:p>
            <a:r>
              <a:rPr lang="en-US" dirty="0" smtClean="0"/>
              <a:t>To find series expression of any periodic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Half-Range 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piecewise continuous functions defined on the interval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x ≤ 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into an even periodic function,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period 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interval [0,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and whose Fourier series is, therefore, a cosine series.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into an odd periodic function of period 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interval (0,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whose Fourier series is, therefore, a sine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series.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that such extensions are obtained is often called cosine /sine series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half-range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for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valid on [0,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may be constructed by extension of the domain to [–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3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Half-Range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odd 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sine series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                                                       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cosine series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                                                                          and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33108"/>
              </p:ext>
            </p:extLst>
          </p:nvPr>
        </p:nvGraphicFramePr>
        <p:xfrm>
          <a:off x="3950838" y="2372072"/>
          <a:ext cx="2724984" cy="91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r:id="rId3" imgW="1663700" imgH="558800" progId="Equation.DSMT4">
                  <p:embed/>
                </p:oleObj>
              </mc:Choice>
              <mc:Fallback>
                <p:oleObj r:id="rId3" imgW="1663700" imgH="55880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838" y="2372072"/>
                        <a:ext cx="2724984" cy="918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51991"/>
              </p:ext>
            </p:extLst>
          </p:nvPr>
        </p:nvGraphicFramePr>
        <p:xfrm>
          <a:off x="1953332" y="3242114"/>
          <a:ext cx="3154579" cy="4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Уравнение" r:id="rId5" imgW="1651000" imgH="190500" progId="Equation.3">
                  <p:embed/>
                </p:oleObj>
              </mc:Choice>
              <mc:Fallback>
                <p:oleObj name="Уравнение" r:id="rId5" imgW="1651000" imgH="1905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332" y="3242114"/>
                        <a:ext cx="3154579" cy="409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18440"/>
              </p:ext>
            </p:extLst>
          </p:nvPr>
        </p:nvGraphicFramePr>
        <p:xfrm>
          <a:off x="6473992" y="2888962"/>
          <a:ext cx="4572595" cy="94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r:id="rId7" imgW="3060700" imgH="609600" progId="Equation.DSMT4">
                  <p:embed/>
                </p:oleObj>
              </mc:Choice>
              <mc:Fallback>
                <p:oleObj r:id="rId7" imgW="3060700" imgH="609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992" y="2888962"/>
                        <a:ext cx="4572595" cy="949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35380"/>
              </p:ext>
            </p:extLst>
          </p:nvPr>
        </p:nvGraphicFramePr>
        <p:xfrm>
          <a:off x="4515165" y="4619663"/>
          <a:ext cx="3074355" cy="76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r:id="rId9" imgW="2095500" imgH="558800" progId="Equation.DSMT4">
                  <p:embed/>
                </p:oleObj>
              </mc:Choice>
              <mc:Fallback>
                <p:oleObj r:id="rId9" imgW="2095500" imgH="558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65" y="4619663"/>
                        <a:ext cx="3074355" cy="765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9767"/>
              </p:ext>
            </p:extLst>
          </p:nvPr>
        </p:nvGraphicFramePr>
        <p:xfrm>
          <a:off x="2487322" y="5317615"/>
          <a:ext cx="4760259" cy="7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Уравнение" r:id="rId11" imgW="3175000" imgH="469900" progId="Equation.3">
                  <p:embed/>
                </p:oleObj>
              </mc:Choice>
              <mc:Fallback>
                <p:oleObj name="Уравнение" r:id="rId11" imgW="3175000" imgH="4699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322" y="5317615"/>
                        <a:ext cx="4760259" cy="754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52109"/>
              </p:ext>
            </p:extLst>
          </p:nvPr>
        </p:nvGraphicFramePr>
        <p:xfrm>
          <a:off x="8445779" y="5487936"/>
          <a:ext cx="1141974" cy="47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Уравнение" r:id="rId13" imgW="419100" imgH="228600" progId="Equation.3">
                  <p:embed/>
                </p:oleObj>
              </mc:Choice>
              <mc:Fallback>
                <p:oleObj name="Уравнение" r:id="rId13" imgW="419100" imgH="228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779" y="5487936"/>
                        <a:ext cx="1141974" cy="473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9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Half range Fourier sine and cosine series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Fourier sine series (Odd periodic extension)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61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71532"/>
              </p:ext>
            </p:extLst>
          </p:nvPr>
        </p:nvGraphicFramePr>
        <p:xfrm>
          <a:off x="4728767" y="2612572"/>
          <a:ext cx="2155359" cy="101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Уравнение" r:id="rId3" imgW="1689100" imgH="787400" progId="Equation.3">
                  <p:embed/>
                </p:oleObj>
              </mc:Choice>
              <mc:Fallback>
                <p:oleObj name="Уравнение" r:id="rId3" imgW="16891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767" y="2612572"/>
                        <a:ext cx="2155359" cy="1018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Fourier36.ti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0179" y="4470585"/>
            <a:ext cx="314515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94444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Here, T=2L=2, hence L=1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required to the interval [–1, 1].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  for all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2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2181"/>
              </p:ext>
            </p:extLst>
          </p:nvPr>
        </p:nvGraphicFramePr>
        <p:xfrm>
          <a:off x="1756967" y="3092824"/>
          <a:ext cx="2559539" cy="8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Уравнение" r:id="rId3" imgW="1600200" imgH="482600" progId="Equation.3">
                  <p:embed/>
                </p:oleObj>
              </mc:Choice>
              <mc:Fallback>
                <p:oleObj name="Уравнение" r:id="rId3" imgW="16002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967" y="3092824"/>
                        <a:ext cx="2559539" cy="80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5434"/>
              </p:ext>
            </p:extLst>
          </p:nvPr>
        </p:nvGraphicFramePr>
        <p:xfrm>
          <a:off x="8422615" y="3716141"/>
          <a:ext cx="2931184" cy="2593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549">
                  <a:extLst>
                    <a:ext uri="{9D8B030D-6E8A-4147-A177-3AD203B41FA5}">
                      <a16:colId xmlns:a16="http://schemas.microsoft.com/office/drawing/2014/main" val="2552106968"/>
                    </a:ext>
                  </a:extLst>
                </a:gridCol>
                <a:gridCol w="1019687">
                  <a:extLst>
                    <a:ext uri="{9D8B030D-6E8A-4147-A177-3AD203B41FA5}">
                      <a16:colId xmlns:a16="http://schemas.microsoft.com/office/drawing/2014/main" val="1334583731"/>
                    </a:ext>
                  </a:extLst>
                </a:gridCol>
                <a:gridCol w="1365948">
                  <a:extLst>
                    <a:ext uri="{9D8B030D-6E8A-4147-A177-3AD203B41FA5}">
                      <a16:colId xmlns:a16="http://schemas.microsoft.com/office/drawing/2014/main" val="2237723840"/>
                    </a:ext>
                  </a:extLst>
                </a:gridCol>
              </a:tblGrid>
              <a:tr h="2881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Sign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          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229045"/>
                  </a:ext>
                </a:extLst>
              </a:tr>
              <a:tr h="3841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666438"/>
                  </a:ext>
                </a:extLst>
              </a:tr>
              <a:tr h="7683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  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         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  <a:r>
                        <a:rPr lang="en-US" sz="1600" dirty="0" smtClean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1475" algn="l"/>
                          <a:tab pos="944880" algn="ctr"/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713738"/>
                  </a:ext>
                </a:extLst>
              </a:tr>
              <a:tr h="11525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 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861903"/>
                  </a:ext>
                </a:extLst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15428"/>
              </p:ext>
            </p:extLst>
          </p:nvPr>
        </p:nvGraphicFramePr>
        <p:xfrm>
          <a:off x="9431287" y="4049338"/>
          <a:ext cx="2095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Уравнение" r:id="rId5" imgW="202936" imgH="177569" progId="Equation.3">
                  <p:embed/>
                </p:oleObj>
              </mc:Choice>
              <mc:Fallback>
                <p:oleObj name="Уравнение" r:id="rId5" imgW="202936" imgH="1775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287" y="4049338"/>
                        <a:ext cx="2095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AutoShape 1952"/>
          <p:cNvCxnSpPr>
            <a:cxnSpLocks noChangeShapeType="1"/>
          </p:cNvCxnSpPr>
          <p:nvPr/>
        </p:nvCxnSpPr>
        <p:spPr bwMode="auto">
          <a:xfrm>
            <a:off x="9853273" y="4256622"/>
            <a:ext cx="266700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53"/>
          <p:cNvCxnSpPr>
            <a:cxnSpLocks noChangeShapeType="1"/>
          </p:cNvCxnSpPr>
          <p:nvPr/>
        </p:nvCxnSpPr>
        <p:spPr bwMode="auto">
          <a:xfrm>
            <a:off x="9058348" y="4134158"/>
            <a:ext cx="300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954"/>
          <p:cNvCxnSpPr>
            <a:cxnSpLocks noChangeShapeType="1"/>
          </p:cNvCxnSpPr>
          <p:nvPr/>
        </p:nvCxnSpPr>
        <p:spPr bwMode="auto">
          <a:xfrm>
            <a:off x="9868652" y="5051274"/>
            <a:ext cx="295275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955"/>
          <p:cNvCxnSpPr>
            <a:cxnSpLocks noChangeShapeType="1"/>
          </p:cNvCxnSpPr>
          <p:nvPr/>
        </p:nvCxnSpPr>
        <p:spPr bwMode="auto">
          <a:xfrm>
            <a:off x="9061888" y="4782532"/>
            <a:ext cx="3095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71668"/>
              </p:ext>
            </p:extLst>
          </p:nvPr>
        </p:nvGraphicFramePr>
        <p:xfrm>
          <a:off x="10175997" y="4049338"/>
          <a:ext cx="542925" cy="21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Уравнение" r:id="rId7" imgW="558558" imgH="203112" progId="Equation.3">
                  <p:embed/>
                </p:oleObj>
              </mc:Choice>
              <mc:Fallback>
                <p:oleObj name="Уравнение" r:id="rId7" imgW="558558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997" y="4049338"/>
                        <a:ext cx="542925" cy="216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20632"/>
              </p:ext>
            </p:extLst>
          </p:nvPr>
        </p:nvGraphicFramePr>
        <p:xfrm>
          <a:off x="10136807" y="4587475"/>
          <a:ext cx="1104934" cy="46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Уравнение" r:id="rId9" imgW="926698" imgH="393529" progId="Equation.3">
                  <p:embed/>
                </p:oleObj>
              </mc:Choice>
              <mc:Fallback>
                <p:oleObj name="Уравнение" r:id="rId9" imgW="926698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6807" y="4587475"/>
                        <a:ext cx="1104934" cy="463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81666"/>
              </p:ext>
            </p:extLst>
          </p:nvPr>
        </p:nvGraphicFramePr>
        <p:xfrm>
          <a:off x="10175997" y="5489355"/>
          <a:ext cx="1177802" cy="59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Уравнение" r:id="rId11" imgW="1053643" imgH="406224" progId="Equation.3">
                  <p:embed/>
                </p:oleObj>
              </mc:Choice>
              <mc:Fallback>
                <p:oleObj name="Уравнение" r:id="rId11" imgW="1053643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997" y="5489355"/>
                        <a:ext cx="1177802" cy="59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71226"/>
              </p:ext>
            </p:extLst>
          </p:nvPr>
        </p:nvGraphicFramePr>
        <p:xfrm>
          <a:off x="1721231" y="3933856"/>
          <a:ext cx="3765177" cy="9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Уравнение" r:id="rId13" imgW="2743200" imgH="736600" progId="Equation.3">
                  <p:embed/>
                </p:oleObj>
              </mc:Choice>
              <mc:Fallback>
                <p:oleObj name="Уравнение" r:id="rId13" imgW="2743200" imgH="736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231" y="3933856"/>
                        <a:ext cx="3765177" cy="97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31623"/>
              </p:ext>
            </p:extLst>
          </p:nvPr>
        </p:nvGraphicFramePr>
        <p:xfrm>
          <a:off x="1573306" y="4908183"/>
          <a:ext cx="6565768" cy="9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Уравнение" r:id="rId15" imgW="4800600" imgH="596900" progId="Equation.3">
                  <p:embed/>
                </p:oleObj>
              </mc:Choice>
              <mc:Fallback>
                <p:oleObj name="Уравнение" r:id="rId15" imgW="4800600" imgH="596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306" y="4908183"/>
                        <a:ext cx="6565768" cy="941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0" y="26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25339"/>
              </p:ext>
            </p:extLst>
          </p:nvPr>
        </p:nvGraphicFramePr>
        <p:xfrm>
          <a:off x="1721225" y="5889814"/>
          <a:ext cx="1909490" cy="62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Уравнение" r:id="rId17" imgW="1066800" imgH="431800" progId="Equation.3">
                  <p:embed/>
                </p:oleObj>
              </mc:Choice>
              <mc:Fallback>
                <p:oleObj name="Уравнение" r:id="rId17" imgW="1066800" imgH="431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225" y="5889814"/>
                        <a:ext cx="1909490" cy="623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55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 range Fourier sine series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[0,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for </a:t>
            </a:r>
            <a:r>
              <a:rPr lang="en-US" sz="2400" b="1" dirty="0" smtClean="0">
                <a:solidFill>
                  <a:srgbClr val="7030A0"/>
                </a:solidFill>
              </a:rPr>
              <a:t>Half </a:t>
            </a:r>
            <a:r>
              <a:rPr lang="en-US" sz="2400" b="1" dirty="0">
                <a:solidFill>
                  <a:srgbClr val="7030A0"/>
                </a:solidFill>
              </a:rPr>
              <a:t>range Fourier cosine </a:t>
            </a:r>
            <a:r>
              <a:rPr lang="en-US" sz="2400" b="1" dirty="0" smtClean="0">
                <a:solidFill>
                  <a:srgbClr val="7030A0"/>
                </a:solidFill>
              </a:rPr>
              <a:t>series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1: </a:t>
            </a:r>
            <a:r>
              <a:rPr lang="en-US" sz="2400" dirty="0" smtClean="0"/>
              <a:t>Half range Fourier cosine series (Even periodic extension)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13452"/>
              </p:ext>
            </p:extLst>
          </p:nvPr>
        </p:nvGraphicFramePr>
        <p:xfrm>
          <a:off x="3056715" y="2965268"/>
          <a:ext cx="4297674" cy="65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Уравнение" r:id="rId3" imgW="2197100" imgH="431800" progId="Equation.3">
                  <p:embed/>
                </p:oleObj>
              </mc:Choice>
              <mc:Fallback>
                <p:oleObj name="Уравнение" r:id="rId3" imgW="2197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715" y="2965268"/>
                        <a:ext cx="4297674" cy="653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ourier35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3944984" y="4532811"/>
            <a:ext cx="3723594" cy="14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8457" y="1031966"/>
            <a:ext cx="10635343" cy="553688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Here, T=2L=2, hence L=1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required to the interval [–1,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  for all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2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422615" y="3716141"/>
          <a:ext cx="2931184" cy="2593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549">
                  <a:extLst>
                    <a:ext uri="{9D8B030D-6E8A-4147-A177-3AD203B41FA5}">
                      <a16:colId xmlns:a16="http://schemas.microsoft.com/office/drawing/2014/main" val="2552106968"/>
                    </a:ext>
                  </a:extLst>
                </a:gridCol>
                <a:gridCol w="1019687">
                  <a:extLst>
                    <a:ext uri="{9D8B030D-6E8A-4147-A177-3AD203B41FA5}">
                      <a16:colId xmlns:a16="http://schemas.microsoft.com/office/drawing/2014/main" val="1334583731"/>
                    </a:ext>
                  </a:extLst>
                </a:gridCol>
                <a:gridCol w="1365948">
                  <a:extLst>
                    <a:ext uri="{9D8B030D-6E8A-4147-A177-3AD203B41FA5}">
                      <a16:colId xmlns:a16="http://schemas.microsoft.com/office/drawing/2014/main" val="2237723840"/>
                    </a:ext>
                  </a:extLst>
                </a:gridCol>
              </a:tblGrid>
              <a:tr h="2881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Sign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          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229045"/>
                  </a:ext>
                </a:extLst>
              </a:tr>
              <a:tr h="3841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666438"/>
                  </a:ext>
                </a:extLst>
              </a:tr>
              <a:tr h="7683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  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         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  <a:r>
                        <a:rPr lang="en-US" sz="1600" dirty="0" smtClean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1475" algn="l"/>
                          <a:tab pos="944880" algn="ctr"/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713738"/>
                  </a:ext>
                </a:extLst>
              </a:tr>
              <a:tr h="11525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>
                          <a:effectLst/>
                        </a:rPr>
                        <a:t>   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45720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861903"/>
                  </a:ext>
                </a:extLst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9431287" y="4049338"/>
          <a:ext cx="2095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Уравнение" r:id="rId3" imgW="202936" imgH="177569" progId="Equation.3">
                  <p:embed/>
                </p:oleObj>
              </mc:Choice>
              <mc:Fallback>
                <p:oleObj name="Уравнение" r:id="rId3" imgW="202936" imgH="177569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287" y="4049338"/>
                        <a:ext cx="2095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AutoShape 1952"/>
          <p:cNvCxnSpPr>
            <a:cxnSpLocks noChangeShapeType="1"/>
          </p:cNvCxnSpPr>
          <p:nvPr/>
        </p:nvCxnSpPr>
        <p:spPr bwMode="auto">
          <a:xfrm>
            <a:off x="9853273" y="4256622"/>
            <a:ext cx="266700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53"/>
          <p:cNvCxnSpPr>
            <a:cxnSpLocks noChangeShapeType="1"/>
          </p:cNvCxnSpPr>
          <p:nvPr/>
        </p:nvCxnSpPr>
        <p:spPr bwMode="auto">
          <a:xfrm>
            <a:off x="9058348" y="4134158"/>
            <a:ext cx="300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954"/>
          <p:cNvCxnSpPr>
            <a:cxnSpLocks noChangeShapeType="1"/>
          </p:cNvCxnSpPr>
          <p:nvPr/>
        </p:nvCxnSpPr>
        <p:spPr bwMode="auto">
          <a:xfrm>
            <a:off x="9868652" y="5051274"/>
            <a:ext cx="295275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955"/>
          <p:cNvCxnSpPr>
            <a:cxnSpLocks noChangeShapeType="1"/>
          </p:cNvCxnSpPr>
          <p:nvPr/>
        </p:nvCxnSpPr>
        <p:spPr bwMode="auto">
          <a:xfrm>
            <a:off x="9061888" y="4782532"/>
            <a:ext cx="3095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783272"/>
              </p:ext>
            </p:extLst>
          </p:nvPr>
        </p:nvGraphicFramePr>
        <p:xfrm>
          <a:off x="10163175" y="4049713"/>
          <a:ext cx="568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Уравнение" r:id="rId5" imgW="583920" imgH="203040" progId="Equation.3">
                  <p:embed/>
                </p:oleObj>
              </mc:Choice>
              <mc:Fallback>
                <p:oleObj name="Уравнение" r:id="rId5" imgW="583920" imgH="20304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3175" y="4049713"/>
                        <a:ext cx="568325" cy="21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4145"/>
              </p:ext>
            </p:extLst>
          </p:nvPr>
        </p:nvGraphicFramePr>
        <p:xfrm>
          <a:off x="10218738" y="4587875"/>
          <a:ext cx="9382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Уравнение" r:id="rId7" imgW="787320" imgH="393480" progId="Equation.3">
                  <p:embed/>
                </p:oleObj>
              </mc:Choice>
              <mc:Fallback>
                <p:oleObj name="Уравнение" r:id="rId7" imgW="787320" imgH="393480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587875"/>
                        <a:ext cx="938212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26298"/>
              </p:ext>
            </p:extLst>
          </p:nvPr>
        </p:nvGraphicFramePr>
        <p:xfrm>
          <a:off x="10119973" y="5499100"/>
          <a:ext cx="1233826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Уравнение" r:id="rId9" imgW="1041120" imgH="393480" progId="Equation.3">
                  <p:embed/>
                </p:oleObj>
              </mc:Choice>
              <mc:Fallback>
                <p:oleObj name="Уравнение" r:id="rId9" imgW="1041120" imgH="393480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9973" y="5499100"/>
                        <a:ext cx="1233826" cy="57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0" y="26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66287"/>
              </p:ext>
            </p:extLst>
          </p:nvPr>
        </p:nvGraphicFramePr>
        <p:xfrm>
          <a:off x="862147" y="2416631"/>
          <a:ext cx="5708469" cy="7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Уравнение" r:id="rId11" imgW="3175000" imgH="469900" progId="Equation.3">
                  <p:embed/>
                </p:oleObj>
              </mc:Choice>
              <mc:Fallback>
                <p:oleObj name="Уравнение" r:id="rId11" imgW="31750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47" y="2416631"/>
                        <a:ext cx="5708469" cy="783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54568"/>
              </p:ext>
            </p:extLst>
          </p:nvPr>
        </p:nvGraphicFramePr>
        <p:xfrm>
          <a:off x="1071154" y="3161057"/>
          <a:ext cx="4558937" cy="99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Уравнение" r:id="rId13" imgW="2933700" imgH="736600" progId="Equation.3">
                  <p:embed/>
                </p:oleObj>
              </mc:Choice>
              <mc:Fallback>
                <p:oleObj name="Уравнение" r:id="rId13" imgW="2933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154" y="3161057"/>
                        <a:ext cx="4558937" cy="990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95589"/>
              </p:ext>
            </p:extLst>
          </p:nvPr>
        </p:nvGraphicFramePr>
        <p:xfrm>
          <a:off x="1123406" y="4258501"/>
          <a:ext cx="2559417" cy="82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Уравнение" r:id="rId15" imgW="1637589" imgH="482391" progId="Equation.3">
                  <p:embed/>
                </p:oleObj>
              </mc:Choice>
              <mc:Fallback>
                <p:oleObj name="Уравнение" r:id="rId15" imgW="1637589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406" y="4258501"/>
                        <a:ext cx="2559417" cy="826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55287"/>
              </p:ext>
            </p:extLst>
          </p:nvPr>
        </p:nvGraphicFramePr>
        <p:xfrm>
          <a:off x="3853546" y="4140935"/>
          <a:ext cx="4104402" cy="106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Уравнение" r:id="rId17" imgW="2794000" imgH="736600" progId="Equation.3">
                  <p:embed/>
                </p:oleObj>
              </mc:Choice>
              <mc:Fallback>
                <p:oleObj name="Уравнение" r:id="rId17" imgW="27940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546" y="4140935"/>
                        <a:ext cx="4104402" cy="1064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087292"/>
              </p:ext>
            </p:extLst>
          </p:nvPr>
        </p:nvGraphicFramePr>
        <p:xfrm>
          <a:off x="3553097" y="6000522"/>
          <a:ext cx="2638697" cy="63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Уравнение" r:id="rId19" imgW="2146300" imgH="457200" progId="Equation.3">
                  <p:embed/>
                </p:oleObj>
              </mc:Choice>
              <mc:Fallback>
                <p:oleObj name="Уравнение" r:id="rId19" imgW="2146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97" y="6000522"/>
                        <a:ext cx="2638697" cy="635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85439"/>
              </p:ext>
            </p:extLst>
          </p:nvPr>
        </p:nvGraphicFramePr>
        <p:xfrm>
          <a:off x="1907179" y="5191264"/>
          <a:ext cx="6221492" cy="80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Уравнение" r:id="rId21" imgW="4686300" imgH="596900" progId="Equation.3">
                  <p:embed/>
                </p:oleObj>
              </mc:Choice>
              <mc:Fallback>
                <p:oleObj name="Уравнение" r:id="rId21" imgW="4686300" imgH="596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179" y="5191264"/>
                        <a:ext cx="6221492" cy="809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34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 range Fourier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[0,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3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19589"/>
              </p:ext>
            </p:extLst>
          </p:nvPr>
        </p:nvGraphicFramePr>
        <p:xfrm>
          <a:off x="3735985" y="3017523"/>
          <a:ext cx="6217912" cy="84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Уравнение" r:id="rId3" imgW="3568700" imgH="457200" progId="Equation.3">
                  <p:embed/>
                </p:oleObj>
              </mc:Choice>
              <mc:Fallback>
                <p:oleObj name="Уравнение" r:id="rId3" imgW="35687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985" y="3017523"/>
                        <a:ext cx="6217912" cy="849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3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F001E1-6428-4E14-AF49-5A033C6AF0EC}"/>
</file>

<file path=customXml/itemProps2.xml><?xml version="1.0" encoding="utf-8"?>
<ds:datastoreItem xmlns:ds="http://schemas.openxmlformats.org/officeDocument/2006/customXml" ds:itemID="{2FF8E3D0-7F66-468E-A9BC-0FC7F4608CB9}"/>
</file>

<file path=customXml/itemProps3.xml><?xml version="1.0" encoding="utf-8"?>
<ds:datastoreItem xmlns:ds="http://schemas.openxmlformats.org/officeDocument/2006/customXml" ds:itemID="{A57A0129-87E6-4B61-B370-28ABDCDE2374}"/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MathType 7.0 Equation</vt:lpstr>
      <vt:lpstr>Уравнение</vt:lpstr>
      <vt:lpstr> Lecture 8</vt:lpstr>
      <vt:lpstr>Objective</vt:lpstr>
      <vt:lpstr>Half-Range Fourier series </vt:lpstr>
      <vt:lpstr>Definition of Half-Range Fourier series </vt:lpstr>
      <vt:lpstr>Example of Half-Range Fourier series </vt:lpstr>
      <vt:lpstr>Example of Half-Range Fourier series </vt:lpstr>
      <vt:lpstr>Example of Half-Range Fourier series(continued)</vt:lpstr>
      <vt:lpstr>Example of Half-Range Fourier series </vt:lpstr>
      <vt:lpstr>Example of Half-Range Fourier series(continued)</vt:lpstr>
      <vt:lpstr>Sample Exercise</vt:lpstr>
      <vt:lpstr>Sample MCQ</vt:lpstr>
      <vt:lpstr>Outcome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Administrator</dc:creator>
  <cp:lastModifiedBy>Jannat-E-Mahbuba</cp:lastModifiedBy>
  <cp:revision>21</cp:revision>
  <dcterms:created xsi:type="dcterms:W3CDTF">2020-05-09T06:37:32Z</dcterms:created>
  <dcterms:modified xsi:type="dcterms:W3CDTF">2020-10-07T15:02:14Z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