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26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80" r:id="rId14"/>
    <p:sldId id="269" r:id="rId15"/>
    <p:sldId id="270" r:id="rId16"/>
    <p:sldId id="271" r:id="rId17"/>
    <p:sldId id="272" r:id="rId18"/>
    <p:sldId id="274" r:id="rId19"/>
    <p:sldId id="277" r:id="rId20"/>
    <p:sldId id="279" r:id="rId21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1117"/>
    <a:srgbClr val="4A161F"/>
    <a:srgbClr val="501821"/>
    <a:srgbClr val="ECE4B6"/>
    <a:srgbClr val="6D212E"/>
    <a:srgbClr val="FEF4CE"/>
    <a:srgbClr val="FEFBDA"/>
    <a:srgbClr val="FEEF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-3080" y="-104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2A7D92-D356-436B-819C-4DC824D4A7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4799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E9A50AB-F286-418A-9CDD-9E52148A51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8301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688BA5B-8D33-4A4C-9AB7-1D2BC56FED47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52184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3B279B-B8DB-4DE1-9E6A-E81F400CB5E4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35957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8E73181-736A-4B21-881A-C90DD8AD5F07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38951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ACC3090-9076-44CF-A4B7-05DCA6B4D75D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987900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60241A2-7E4B-4A21-AA17-023541BD226E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753311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32BAD3-46CC-401C-AC0E-E4846DAC0003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80581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F3692B-587A-4B86-B32A-609F8B4F94BF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7360695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F44AC76-B3D4-4FAE-997B-EB920521F122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57147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AF57A4-E6F2-46D2-A71F-1F8A225BE7C2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791539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146135-7982-4896-87C5-3C7BE5928BCC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81612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FB49A5-6DC1-406A-BB20-E66B730E1C45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6531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41CDF9-65D2-4EA4-8896-8D03D4AD445D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83160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7D997B-0840-4227-BCD9-AB704B557265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4732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F164E4-5CAC-4CD6-91A5-16D3CD40CD04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98250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02A3F03-D296-4837-9489-654263B0EB74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020044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728A21-87B4-413F-A65C-8A4273F2F5EC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025619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F8596E-1156-43F4-8994-A499820B91AE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609608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7B9F2F-ECCF-4451-9EE7-1035408C6C9D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80622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A233E9-6AA2-40DE-BFC2-EF4617CFDB6D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2663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22722DF-12BB-4821-A9D4-0F074ECA103E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31222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958C9E-FE6F-48A8-AE54-175A12BC4F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599334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9E1F36-B34F-4C45-A6FC-DE28BD0C1A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29879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048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048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B6924C-0AF9-447F-BD46-58549CD8C3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85521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5240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32C52-BCAC-4280-BE5D-A339E6EEA3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89545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4D733B-FC0F-45D4-8F85-D62FE57409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54588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57C581-FD01-41DD-9C67-40AA18BCB2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534961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746AC0-2A50-4CA8-BC94-F78104E03E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325780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7BE44D-0F15-4E9A-8F49-63E65A0BFA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43718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B5427F-CEE8-4AC9-ADD2-C992733D2E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17763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83992D-1014-4E7E-A0AA-D711505C7C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531387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E1FCF3-41E4-4F8C-B749-0ED4270D3C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522046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305419-5125-4A33-8AFA-4327E8DEAF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350729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82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5240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FEEFB8"/>
                </a:solidFill>
                <a:latin typeface="Arial Narrow" panose="020B0606020202030204" pitchFamily="34" charset="0"/>
              </a:defRPr>
            </a:lvl1pPr>
          </a:lstStyle>
          <a:p>
            <a:fld id="{C70921EA-73C7-4111-B006-4D61F02FEDE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879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16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8795" name="Rectangle 11"/>
          <p:cNvSpPr>
            <a:spLocks noChangeArrowheads="1"/>
          </p:cNvSpPr>
          <p:nvPr/>
        </p:nvSpPr>
        <p:spPr bwMode="auto">
          <a:xfrm>
            <a:off x="76200" y="6553200"/>
            <a:ext cx="4953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defRPr/>
            </a:pPr>
            <a:r>
              <a:rPr lang="en-US" sz="1200">
                <a:solidFill>
                  <a:srgbClr val="FEEFB8"/>
                </a:solidFill>
                <a:latin typeface="Garamond" pitchFamily="18" charset="0"/>
              </a:rPr>
              <a:t>© </a:t>
            </a:r>
            <a:r>
              <a:rPr lang="en-CA" sz="1200" b="1">
                <a:solidFill>
                  <a:srgbClr val="FEEFB8"/>
                </a:solidFill>
                <a:latin typeface="Garamond" pitchFamily="18" charset="0"/>
              </a:rPr>
              <a:t>2007 Pearson Education, Inc. Publishing as Pearson Addison-Wesley</a:t>
            </a:r>
            <a:r>
              <a:rPr lang="en-CA" sz="1200">
                <a:solidFill>
                  <a:srgbClr val="FEEFB8"/>
                </a:solidFill>
                <a:latin typeface="Garamond" pitchFamily="18" charset="0"/>
              </a:rPr>
              <a:t> </a:t>
            </a:r>
            <a:endParaRPr lang="en-US" sz="1200">
              <a:solidFill>
                <a:srgbClr val="FEEFB8"/>
              </a:solidFill>
              <a:latin typeface="Garamond" pitchFamily="18" charset="0"/>
            </a:endParaRPr>
          </a:p>
        </p:txBody>
      </p:sp>
      <p:pic>
        <p:nvPicPr>
          <p:cNvPr id="5126" name="Picture 18" descr="corner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028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EEFB8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EEFB8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EEFB8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EEFB8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EEFB8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EEFB8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EEFB8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EEFB8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FEEFB8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rgbClr val="FEF4CE"/>
        </a:buClr>
        <a:buFont typeface="Wingdings" panose="05000000000000000000" pitchFamily="2" charset="2"/>
        <a:buChar char="§"/>
        <a:defRPr kumimoji="1" sz="2800">
          <a:solidFill>
            <a:srgbClr val="FEEFB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EF4CE"/>
        </a:buClr>
        <a:buChar char="•"/>
        <a:defRPr kumimoji="1" sz="2400">
          <a:solidFill>
            <a:srgbClr val="FEEFB8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EF4CE"/>
        </a:buClr>
        <a:buFont typeface="Wingdings" panose="05000000000000000000" pitchFamily="2" charset="2"/>
        <a:buChar char="w"/>
        <a:defRPr kumimoji="1" sz="2000">
          <a:solidFill>
            <a:srgbClr val="FEEFB8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EF4CE"/>
        </a:buClr>
        <a:buFont typeface="Wingdings" panose="05000000000000000000" pitchFamily="2" charset="2"/>
        <a:buChar char="X"/>
        <a:defRPr kumimoji="1" sz="2000" b="1">
          <a:solidFill>
            <a:srgbClr val="FEEFB8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EF4CE"/>
        </a:buClr>
        <a:buFont typeface="Times New Roman" panose="02020603050405020304" pitchFamily="18" charset="0"/>
        <a:buChar char="»"/>
        <a:defRPr kumimoji="1" sz="2000" b="1">
          <a:solidFill>
            <a:srgbClr val="FEEFB8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EF4CE"/>
        </a:buClr>
        <a:buFont typeface="Times New Roman" pitchFamily="18" charset="0"/>
        <a:buChar char="»"/>
        <a:defRPr kumimoji="1" b="1">
          <a:solidFill>
            <a:srgbClr val="FEEFB8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EF4CE"/>
        </a:buClr>
        <a:buFont typeface="Times New Roman" pitchFamily="18" charset="0"/>
        <a:buChar char="»"/>
        <a:defRPr kumimoji="1" b="1">
          <a:solidFill>
            <a:srgbClr val="FEEFB8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EF4CE"/>
        </a:buClr>
        <a:buFont typeface="Times New Roman" pitchFamily="18" charset="0"/>
        <a:buChar char="»"/>
        <a:defRPr kumimoji="1" b="1">
          <a:solidFill>
            <a:srgbClr val="FEEFB8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EF4CE"/>
        </a:buClr>
        <a:buFont typeface="Times New Roman" pitchFamily="18" charset="0"/>
        <a:buChar char="»"/>
        <a:defRPr kumimoji="1" b="1">
          <a:solidFill>
            <a:srgbClr val="FEEFB8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E14BFE6-BA8D-424E-B149-69591A588B34}" type="slidenum">
              <a:rPr lang="en-US" altLang="en-US" sz="1400">
                <a:solidFill>
                  <a:srgbClr val="FEEFB8"/>
                </a:solidFill>
                <a:latin typeface="Arial Narrow" panose="020B0606020202030204" pitchFamily="34" charset="0"/>
              </a:rPr>
              <a:pPr/>
              <a:t>1</a:t>
            </a:fld>
            <a:endParaRPr lang="en-US" altLang="en-US" sz="1400">
              <a:solidFill>
                <a:srgbClr val="FEEFB8"/>
              </a:solidFill>
              <a:latin typeface="Arial Narrow" panose="020B0606020202030204" pitchFamily="34" charset="0"/>
            </a:endParaRPr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362200"/>
            <a:ext cx="6858000" cy="1524000"/>
          </a:xfrm>
        </p:spPr>
        <p:txBody>
          <a:bodyPr/>
          <a:lstStyle/>
          <a:p>
            <a:pPr>
              <a:defRPr/>
            </a:pPr>
            <a:r>
              <a:rPr lang="en-US" sz="4800"/>
              <a:t>UML Activity Diagrams</a:t>
            </a:r>
            <a:endParaRPr lang="en-CA" sz="480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01A307-9B89-466C-AA80-F8966A3D80ED}" type="slidenum">
              <a:rPr lang="en-US" altLang="en-US" sz="1400">
                <a:solidFill>
                  <a:srgbClr val="FEEFB8"/>
                </a:solidFill>
                <a:latin typeface="Arial Narrow" panose="020B0606020202030204" pitchFamily="34" charset="0"/>
              </a:rPr>
              <a:pPr/>
              <a:t>10</a:t>
            </a:fld>
            <a:endParaRPr lang="en-US" altLang="en-US" sz="1400">
              <a:solidFill>
                <a:srgbClr val="FEEFB8"/>
              </a:solidFill>
              <a:latin typeface="Arial Narrow" panose="020B0606020202030204" pitchFamily="34" charset="0"/>
            </a:endParaRPr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1295400" y="1828800"/>
            <a:ext cx="3352800" cy="3962400"/>
          </a:xfrm>
          <a:prstGeom prst="rect">
            <a:avLst/>
          </a:prstGeom>
          <a:solidFill>
            <a:srgbClr val="FEEFB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Deadlock</a:t>
            </a:r>
            <a:endParaRPr lang="en-CA" sz="4000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0" y="1828800"/>
            <a:ext cx="3200400" cy="39624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 err="1"/>
              <a:t>RunDrier</a:t>
            </a:r>
            <a:r>
              <a:rPr lang="en-US" altLang="en-US" dirty="0"/>
              <a:t> cannot execute: when the activity begins, there is a token on the edge from the initial node but not on the other incoming edge.</a:t>
            </a:r>
            <a:endParaRPr lang="en-CA" altLang="en-US" dirty="0"/>
          </a:p>
        </p:txBody>
      </p:sp>
      <p:graphicFrame>
        <p:nvGraphicFramePr>
          <p:cNvPr id="3074" name="Object 12"/>
          <p:cNvGraphicFramePr>
            <a:graphicFrameLocks noGrp="1" noChangeAspect="1"/>
          </p:cNvGraphicFramePr>
          <p:nvPr>
            <p:ph sz="half" idx="2"/>
          </p:nvPr>
        </p:nvGraphicFramePr>
        <p:xfrm>
          <a:off x="1600200" y="2209800"/>
          <a:ext cx="2703513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Visio" r:id="rId4" imgW="1866519" imgH="2209419" progId="Visio.Drawing.11">
                  <p:embed/>
                </p:oleObj>
              </mc:Choice>
              <mc:Fallback>
                <p:oleObj name="Visio" r:id="rId4" imgW="1866519" imgH="2209419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09800"/>
                        <a:ext cx="2703513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 algn="ctr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DBD20F-2994-4A97-8C0C-6BB35883F993}" type="slidenum">
              <a:rPr lang="en-US" altLang="en-US" sz="1400">
                <a:solidFill>
                  <a:srgbClr val="FEEFB8"/>
                </a:solidFill>
                <a:latin typeface="Arial Narrow" panose="020B0606020202030204" pitchFamily="34" charset="0"/>
              </a:rPr>
              <a:pPr/>
              <a:t>11</a:t>
            </a:fld>
            <a:endParaRPr lang="en-US" altLang="en-US" sz="1400">
              <a:solidFill>
                <a:srgbClr val="FEEFB8"/>
              </a:solidFill>
              <a:latin typeface="Arial Narrow" panose="020B0606020202030204" pitchFamily="34" charset="0"/>
            </a:endParaRPr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Forking and Joining Nodes</a:t>
            </a:r>
            <a:endParaRPr lang="en-CA" sz="4000"/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1960563" y="1547813"/>
            <a:ext cx="5338762" cy="4684712"/>
          </a:xfrm>
          <a:prstGeom prst="rect">
            <a:avLst/>
          </a:prstGeom>
          <a:solidFill>
            <a:srgbClr val="FEEFB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7" name="AutoShape 7"/>
          <p:cNvSpPr>
            <a:spLocks/>
          </p:cNvSpPr>
          <p:nvPr/>
        </p:nvSpPr>
        <p:spPr bwMode="auto">
          <a:xfrm>
            <a:off x="5686425" y="2430463"/>
            <a:ext cx="1344613" cy="342900"/>
          </a:xfrm>
          <a:prstGeom prst="accentCallout1">
            <a:avLst>
              <a:gd name="adj1" fmla="val 33333"/>
              <a:gd name="adj2" fmla="val -8500"/>
              <a:gd name="adj3" fmla="val 183333"/>
              <a:gd name="adj4" fmla="val -108384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501821"/>
                </a:solidFill>
                <a:latin typeface="Tahoma" panose="020B0604030504040204" pitchFamily="34" charset="0"/>
              </a:rPr>
              <a:t>fork node</a:t>
            </a:r>
            <a:endParaRPr lang="en-CA" altLang="en-US" sz="2000">
              <a:solidFill>
                <a:srgbClr val="501821"/>
              </a:solidFill>
              <a:latin typeface="Tahoma" panose="020B0604030504040204" pitchFamily="34" charset="0"/>
            </a:endParaRPr>
          </a:p>
        </p:txBody>
      </p:sp>
      <p:sp>
        <p:nvSpPr>
          <p:cNvPr id="13318" name="AutoShape 9"/>
          <p:cNvSpPr>
            <a:spLocks/>
          </p:cNvSpPr>
          <p:nvPr/>
        </p:nvSpPr>
        <p:spPr bwMode="auto">
          <a:xfrm>
            <a:off x="5648325" y="4219575"/>
            <a:ext cx="1304925" cy="342900"/>
          </a:xfrm>
          <a:prstGeom prst="accentCallout1">
            <a:avLst>
              <a:gd name="adj1" fmla="val 33333"/>
              <a:gd name="adj2" fmla="val -8759"/>
              <a:gd name="adj3" fmla="val -87500"/>
              <a:gd name="adj4" fmla="val -115329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501821"/>
                </a:solidFill>
                <a:latin typeface="Tahoma" panose="020B0604030504040204" pitchFamily="34" charset="0"/>
              </a:rPr>
              <a:t>join node</a:t>
            </a:r>
            <a:endParaRPr lang="en-CA" altLang="en-US" sz="2000">
              <a:solidFill>
                <a:srgbClr val="501821"/>
              </a:solidFill>
              <a:latin typeface="Tahoma" panose="020B0604030504040204" pitchFamily="34" charset="0"/>
            </a:endParaRPr>
          </a:p>
        </p:txBody>
      </p:sp>
      <p:pic>
        <p:nvPicPr>
          <p:cNvPr id="1331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3" y="1892300"/>
            <a:ext cx="2625725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C0CA3C7-09F2-435B-B348-4536F3F47276}" type="slidenum">
              <a:rPr lang="en-US" altLang="en-US" sz="1400">
                <a:solidFill>
                  <a:srgbClr val="FEEFB8"/>
                </a:solidFill>
                <a:latin typeface="Arial Narrow" panose="020B0606020202030204" pitchFamily="34" charset="0"/>
              </a:rPr>
              <a:pPr/>
              <a:t>12</a:t>
            </a:fld>
            <a:endParaRPr lang="en-US" altLang="en-US" sz="1400">
              <a:solidFill>
                <a:srgbClr val="FEEFB8"/>
              </a:solidFill>
              <a:latin typeface="Arial Narrow" panose="020B0606020202030204" pitchFamily="34" charset="0"/>
            </a:endParaRPr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Forking and Joining Execution</a:t>
            </a:r>
            <a:endParaRPr lang="en-CA" sz="400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46B66306-AF0B-488A-92FF-6D5BD4A83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97" y="1599875"/>
            <a:ext cx="7719406" cy="4224550"/>
          </a:xfrm>
          <a:prstGeom prst="roundRect">
            <a:avLst>
              <a:gd name="adj" fmla="val 16667"/>
            </a:avLst>
          </a:prstGeom>
          <a:solidFill>
            <a:srgbClr val="FEEFB8"/>
          </a:solidFill>
          <a:ln w="12700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182880" tIns="228600" rIns="182880" bIns="228600" anchor="ctr"/>
          <a:lstStyle/>
          <a:p>
            <a:pPr marL="342900" indent="-342900" algn="l"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501821"/>
                </a:solidFill>
                <a:latin typeface="Tahoma" pitchFamily="34" charset="0"/>
              </a:rPr>
              <a:t>A token available on the incoming edge of a </a:t>
            </a:r>
            <a:r>
              <a:rPr lang="en-US" b="1" dirty="0">
                <a:solidFill>
                  <a:srgbClr val="501821"/>
                </a:solidFill>
                <a:latin typeface="Tahoma" pitchFamily="34" charset="0"/>
              </a:rPr>
              <a:t>fork node</a:t>
            </a:r>
            <a:r>
              <a:rPr lang="en-US" dirty="0">
                <a:solidFill>
                  <a:srgbClr val="501821"/>
                </a:solidFill>
                <a:latin typeface="Tahoma" pitchFamily="34" charset="0"/>
              </a:rPr>
              <a:t> is reproduced and made available on all its outgoing edges.</a:t>
            </a:r>
          </a:p>
          <a:p>
            <a:pPr marL="342900" indent="-342900" algn="l"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501821"/>
                </a:solidFill>
                <a:latin typeface="Tahoma" pitchFamily="34" charset="0"/>
              </a:rPr>
              <a:t>When tokens are available on every incoming edge of a </a:t>
            </a:r>
            <a:r>
              <a:rPr lang="en-US" b="1" dirty="0">
                <a:solidFill>
                  <a:srgbClr val="501821"/>
                </a:solidFill>
                <a:latin typeface="Tahoma" pitchFamily="34" charset="0"/>
              </a:rPr>
              <a:t>join node</a:t>
            </a:r>
            <a:r>
              <a:rPr lang="en-US" dirty="0">
                <a:solidFill>
                  <a:srgbClr val="501821"/>
                </a:solidFill>
                <a:latin typeface="Tahoma" pitchFamily="34" charset="0"/>
              </a:rPr>
              <a:t>, a token is made available on its outgoing edge.</a:t>
            </a:r>
          </a:p>
          <a:p>
            <a:pPr marL="342900" indent="-342900" algn="l"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501821"/>
                </a:solidFill>
                <a:latin typeface="Tahoma" pitchFamily="34" charset="0"/>
              </a:rPr>
              <a:t>Concurrency can be modeled without these nodes.</a:t>
            </a:r>
          </a:p>
          <a:p>
            <a:pPr marL="342900" indent="-342900" algn="l"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rgbClr val="501821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B66199-56D5-4605-AB57-1A085E485F38}" type="slidenum">
              <a:rPr lang="en-US" altLang="en-US" sz="1400">
                <a:solidFill>
                  <a:srgbClr val="FEEFB8"/>
                </a:solidFill>
                <a:latin typeface="Arial Narrow" panose="020B0606020202030204" pitchFamily="34" charset="0"/>
              </a:rPr>
              <a:pPr/>
              <a:t>13</a:t>
            </a:fld>
            <a:endParaRPr lang="en-US" altLang="en-US" sz="1400">
              <a:solidFill>
                <a:srgbClr val="FEEFB8"/>
              </a:solidFill>
              <a:latin typeface="Arial Narrow" panose="020B0606020202030204" pitchFamily="34" charset="0"/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806575" y="2468563"/>
            <a:ext cx="5761038" cy="3187700"/>
          </a:xfrm>
          <a:prstGeom prst="rect">
            <a:avLst/>
          </a:prstGeom>
          <a:solidFill>
            <a:srgbClr val="FEEFB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Object Nodes</a:t>
            </a:r>
            <a:endParaRPr lang="en-CA" sz="400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524000"/>
            <a:ext cx="7534275" cy="8683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Data and objects are shown as object nodes.</a:t>
            </a:r>
            <a:endParaRPr lang="en-CA" altLang="en-US"/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2898775"/>
            <a:ext cx="34607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AutoShape 7"/>
          <p:cNvSpPr>
            <a:spLocks/>
          </p:cNvSpPr>
          <p:nvPr/>
        </p:nvSpPr>
        <p:spPr bwMode="auto">
          <a:xfrm>
            <a:off x="3765550" y="4887913"/>
            <a:ext cx="1612900" cy="384175"/>
          </a:xfrm>
          <a:prstGeom prst="accentCallout1">
            <a:avLst>
              <a:gd name="adj1" fmla="val 29750"/>
              <a:gd name="adj2" fmla="val -7088"/>
              <a:gd name="adj3" fmla="val -161981"/>
              <a:gd name="adj4" fmla="val -56199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501821"/>
                </a:solidFill>
                <a:latin typeface="Tahoma" panose="020B0604030504040204" pitchFamily="34" charset="0"/>
              </a:rPr>
              <a:t>object node</a:t>
            </a:r>
            <a:endParaRPr lang="en-CA" altLang="en-US" sz="2000">
              <a:solidFill>
                <a:srgbClr val="501821"/>
              </a:solidFill>
              <a:latin typeface="Tahoma" panose="020B0604030504040204" pitchFamily="34" charset="0"/>
            </a:endParaRPr>
          </a:p>
        </p:txBody>
      </p:sp>
      <p:sp>
        <p:nvSpPr>
          <p:cNvPr id="15368" name="AutoShape 8"/>
          <p:cNvSpPr>
            <a:spLocks/>
          </p:cNvSpPr>
          <p:nvPr/>
        </p:nvSpPr>
        <p:spPr bwMode="auto">
          <a:xfrm>
            <a:off x="6310313" y="3763963"/>
            <a:ext cx="960437" cy="922337"/>
          </a:xfrm>
          <a:prstGeom prst="accentCallout1">
            <a:avLst>
              <a:gd name="adj1" fmla="val 12394"/>
              <a:gd name="adj2" fmla="val -7935"/>
              <a:gd name="adj3" fmla="val 46130"/>
              <a:gd name="adj4" fmla="val -99338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501821"/>
                </a:solidFill>
                <a:latin typeface="Tahoma" panose="020B0604030504040204" pitchFamily="34" charset="0"/>
              </a:rPr>
              <a:t>object node state</a:t>
            </a:r>
            <a:endParaRPr lang="en-CA" altLang="en-US" sz="2000">
              <a:solidFill>
                <a:srgbClr val="50182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0BE2E5E-5E66-4E87-BFEE-DED7CD8DDB89}" type="slidenum">
              <a:rPr lang="en-US" altLang="en-US" sz="1400">
                <a:solidFill>
                  <a:srgbClr val="FEEFB8"/>
                </a:solidFill>
                <a:latin typeface="Arial Narrow" panose="020B0606020202030204" pitchFamily="34" charset="0"/>
              </a:rPr>
              <a:pPr/>
              <a:t>14</a:t>
            </a:fld>
            <a:endParaRPr lang="en-US" altLang="en-US" sz="1400">
              <a:solidFill>
                <a:srgbClr val="FEEFB8"/>
              </a:solidFill>
              <a:latin typeface="Arial Narrow" panose="020B0606020202030204" pitchFamily="34" charset="0"/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Control and Data Flows</a:t>
            </a:r>
            <a:endParaRPr lang="en-CA" sz="400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2A7BB179-5AA7-4CCF-82EC-CDCF3F4F5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97" y="1583425"/>
            <a:ext cx="7719406" cy="4224550"/>
          </a:xfrm>
          <a:prstGeom prst="roundRect">
            <a:avLst>
              <a:gd name="adj" fmla="val 16667"/>
            </a:avLst>
          </a:prstGeom>
          <a:solidFill>
            <a:srgbClr val="FEEFB8"/>
          </a:solidFill>
          <a:ln w="12700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182880" tIns="228600" rIns="182880" bIns="228600" anchor="ctr"/>
          <a:lstStyle/>
          <a:p>
            <a:pPr marL="342900" indent="-342900" algn="l">
              <a:buFont typeface="Wingdings" panose="05000000000000000000" pitchFamily="2" charset="2"/>
              <a:buChar char="§"/>
              <a:defRPr/>
            </a:pPr>
            <a:r>
              <a:rPr lang="en-US" b="1" dirty="0">
                <a:solidFill>
                  <a:srgbClr val="501821"/>
                </a:solidFill>
                <a:latin typeface="Tahoma" pitchFamily="34" charset="0"/>
              </a:rPr>
              <a:t>Control tokens </a:t>
            </a:r>
            <a:r>
              <a:rPr lang="en-US" dirty="0">
                <a:solidFill>
                  <a:srgbClr val="501821"/>
                </a:solidFill>
                <a:latin typeface="Tahoma" pitchFamily="34" charset="0"/>
              </a:rPr>
              <a:t>do not contain data, data tokens do.</a:t>
            </a:r>
          </a:p>
          <a:p>
            <a:pPr marL="342900" indent="-342900" algn="l"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501821"/>
                </a:solidFill>
                <a:latin typeface="Tahoma" pitchFamily="34" charset="0"/>
              </a:rPr>
              <a:t>A </a:t>
            </a:r>
            <a:r>
              <a:rPr lang="en-US" b="1" dirty="0">
                <a:solidFill>
                  <a:srgbClr val="501821"/>
                </a:solidFill>
                <a:latin typeface="Tahoma" pitchFamily="34" charset="0"/>
              </a:rPr>
              <a:t>control flow </a:t>
            </a:r>
            <a:r>
              <a:rPr lang="en-US" dirty="0">
                <a:solidFill>
                  <a:srgbClr val="501821"/>
                </a:solidFill>
                <a:latin typeface="Tahoma" pitchFamily="34" charset="0"/>
              </a:rPr>
              <a:t>is an activity edge that is a conduit for control tokens.</a:t>
            </a:r>
          </a:p>
          <a:p>
            <a:pPr marL="342900" indent="-342900" algn="l"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501821"/>
                </a:solidFill>
                <a:latin typeface="Tahoma" pitchFamily="34" charset="0"/>
              </a:rPr>
              <a:t>A </a:t>
            </a:r>
            <a:r>
              <a:rPr lang="en-US" b="1" dirty="0">
                <a:solidFill>
                  <a:srgbClr val="501821"/>
                </a:solidFill>
                <a:latin typeface="Tahoma" pitchFamily="34" charset="0"/>
              </a:rPr>
              <a:t>data flow </a:t>
            </a:r>
            <a:r>
              <a:rPr lang="en-US" dirty="0">
                <a:solidFill>
                  <a:srgbClr val="501821"/>
                </a:solidFill>
                <a:latin typeface="Tahoma" pitchFamily="34" charset="0"/>
              </a:rPr>
              <a:t>is an activity edge that is a conduit for data tokens.</a:t>
            </a:r>
          </a:p>
          <a:p>
            <a:pPr marL="342900" indent="-342900" algn="l"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501821"/>
                </a:solidFill>
                <a:latin typeface="Tahoma" pitchFamily="34" charset="0"/>
              </a:rPr>
              <a:t>Rules for </a:t>
            </a:r>
            <a:r>
              <a:rPr lang="en-US" b="1" dirty="0">
                <a:solidFill>
                  <a:srgbClr val="501821"/>
                </a:solidFill>
                <a:latin typeface="Tahoma" pitchFamily="34" charset="0"/>
              </a:rPr>
              <a:t>token flow </a:t>
            </a:r>
            <a:r>
              <a:rPr lang="en-US" dirty="0">
                <a:solidFill>
                  <a:srgbClr val="501821"/>
                </a:solidFill>
                <a:latin typeface="Tahoma" pitchFamily="34" charset="0"/>
              </a:rPr>
              <a:t>through nodes apply to both control and data tokens, except that data is extracted from consumed tokens and added to produced tokens.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06271D9-46DD-413E-ABC7-A878DBAE9A38}" type="slidenum">
              <a:rPr lang="en-US" altLang="en-US" sz="1400">
                <a:solidFill>
                  <a:srgbClr val="FEEFB8"/>
                </a:solidFill>
                <a:latin typeface="Arial Narrow" panose="020B0606020202030204" pitchFamily="34" charset="0"/>
              </a:rPr>
              <a:pPr/>
              <a:t>15</a:t>
            </a:fld>
            <a:endParaRPr lang="en-US" altLang="en-US" sz="1400">
              <a:solidFill>
                <a:srgbClr val="FEEFB8"/>
              </a:solidFill>
              <a:latin typeface="Arial Narrow" panose="020B0606020202030204" pitchFamily="34" charset="0"/>
            </a:endParaRP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72338" cy="685800"/>
          </a:xfrm>
        </p:spPr>
        <p:txBody>
          <a:bodyPr/>
          <a:lstStyle/>
          <a:p>
            <a:pPr>
              <a:defRPr/>
            </a:pPr>
            <a:r>
              <a:rPr lang="en-US" sz="4000"/>
              <a:t>Control and Data Flow Example</a:t>
            </a:r>
            <a:endParaRPr lang="en-CA" sz="4000"/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1884363" y="1277938"/>
            <a:ext cx="5453062" cy="4916487"/>
          </a:xfrm>
          <a:prstGeom prst="rect">
            <a:avLst/>
          </a:prstGeom>
          <a:solidFill>
            <a:srgbClr val="FEEFB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098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2460625" y="1585913"/>
          <a:ext cx="2593975" cy="437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Visio" r:id="rId4" imgW="2323719" imgH="3923919" progId="Visio.Drawing.11">
                  <p:embed/>
                </p:oleObj>
              </mc:Choice>
              <mc:Fallback>
                <p:oleObj name="Visio" r:id="rId4" imgW="2323719" imgH="3923919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5" y="1585913"/>
                        <a:ext cx="2593975" cy="437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 algn="ctr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AutoShape 10"/>
          <p:cNvSpPr>
            <a:spLocks/>
          </p:cNvSpPr>
          <p:nvPr/>
        </p:nvSpPr>
        <p:spPr bwMode="auto">
          <a:xfrm>
            <a:off x="5570538" y="1739900"/>
            <a:ext cx="1651000" cy="384175"/>
          </a:xfrm>
          <a:prstGeom prst="accentCallout1">
            <a:avLst>
              <a:gd name="adj1" fmla="val 29750"/>
              <a:gd name="adj2" fmla="val -4616"/>
              <a:gd name="adj3" fmla="val 48759"/>
              <a:gd name="adj4" fmla="val -109713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501821"/>
                </a:solidFill>
                <a:latin typeface="Tahoma" panose="020B0604030504040204" pitchFamily="34" charset="0"/>
              </a:rPr>
              <a:t>control flow</a:t>
            </a:r>
            <a:endParaRPr lang="en-CA" altLang="en-US" sz="2000">
              <a:solidFill>
                <a:srgbClr val="501821"/>
              </a:solidFill>
              <a:latin typeface="Tahoma" panose="020B0604030504040204" pitchFamily="34" charset="0"/>
            </a:endParaRPr>
          </a:p>
        </p:txBody>
      </p:sp>
      <p:sp>
        <p:nvSpPr>
          <p:cNvPr id="4103" name="AutoShape 11"/>
          <p:cNvSpPr>
            <a:spLocks/>
          </p:cNvSpPr>
          <p:nvPr/>
        </p:nvSpPr>
        <p:spPr bwMode="auto">
          <a:xfrm>
            <a:off x="5570538" y="5387975"/>
            <a:ext cx="1651000" cy="384175"/>
          </a:xfrm>
          <a:prstGeom prst="accentCallout1">
            <a:avLst>
              <a:gd name="adj1" fmla="val 29750"/>
              <a:gd name="adj2" fmla="val -4616"/>
              <a:gd name="adj3" fmla="val 27273"/>
              <a:gd name="adj4" fmla="val -110097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501821"/>
                </a:solidFill>
                <a:latin typeface="Tahoma" panose="020B0604030504040204" pitchFamily="34" charset="0"/>
              </a:rPr>
              <a:t>control flow</a:t>
            </a:r>
            <a:endParaRPr lang="en-CA" altLang="en-US" sz="2000">
              <a:solidFill>
                <a:srgbClr val="501821"/>
              </a:solidFill>
              <a:latin typeface="Tahoma" panose="020B0604030504040204" pitchFamily="34" charset="0"/>
            </a:endParaRPr>
          </a:p>
        </p:txBody>
      </p:sp>
      <p:sp>
        <p:nvSpPr>
          <p:cNvPr id="4104" name="AutoShape 12"/>
          <p:cNvSpPr>
            <a:spLocks/>
          </p:cNvSpPr>
          <p:nvPr/>
        </p:nvSpPr>
        <p:spPr bwMode="auto">
          <a:xfrm>
            <a:off x="5570538" y="3313113"/>
            <a:ext cx="1651000" cy="384175"/>
          </a:xfrm>
          <a:prstGeom prst="accentCallout1">
            <a:avLst>
              <a:gd name="adj1" fmla="val 29750"/>
              <a:gd name="adj2" fmla="val -4616"/>
              <a:gd name="adj3" fmla="val -69421"/>
              <a:gd name="adj4" fmla="val -109903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501821"/>
                </a:solidFill>
                <a:latin typeface="Tahoma" panose="020B0604030504040204" pitchFamily="34" charset="0"/>
              </a:rPr>
              <a:t>data flows</a:t>
            </a:r>
            <a:endParaRPr lang="en-CA" altLang="en-US" sz="2000">
              <a:solidFill>
                <a:srgbClr val="501821"/>
              </a:solidFill>
              <a:latin typeface="Tahoma" panose="020B0604030504040204" pitchFamily="34" charset="0"/>
            </a:endParaRPr>
          </a:p>
        </p:txBody>
      </p:sp>
      <p:sp>
        <p:nvSpPr>
          <p:cNvPr id="4105" name="Line 13"/>
          <p:cNvSpPr>
            <a:spLocks noChangeShapeType="1"/>
          </p:cNvSpPr>
          <p:nvPr/>
        </p:nvSpPr>
        <p:spPr bwMode="auto">
          <a:xfrm flipH="1" flipV="1">
            <a:off x="3765550" y="3429000"/>
            <a:ext cx="1728788" cy="76200"/>
          </a:xfrm>
          <a:prstGeom prst="line">
            <a:avLst/>
          </a:prstGeom>
          <a:noFill/>
          <a:ln w="25400">
            <a:solidFill>
              <a:srgbClr val="5018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6" name="Line 14"/>
          <p:cNvSpPr>
            <a:spLocks noChangeShapeType="1"/>
          </p:cNvSpPr>
          <p:nvPr/>
        </p:nvSpPr>
        <p:spPr bwMode="auto">
          <a:xfrm flipH="1">
            <a:off x="4457700" y="3582988"/>
            <a:ext cx="1036638" cy="230187"/>
          </a:xfrm>
          <a:prstGeom prst="line">
            <a:avLst/>
          </a:prstGeom>
          <a:noFill/>
          <a:ln w="25400">
            <a:solidFill>
              <a:srgbClr val="5018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FD4113-CD79-46CE-947F-51C2EE278CE5}" type="slidenum">
              <a:rPr lang="en-US" altLang="en-US" sz="1400">
                <a:solidFill>
                  <a:srgbClr val="FEEFB8"/>
                </a:solidFill>
                <a:latin typeface="Arial Narrow" panose="020B0606020202030204" pitchFamily="34" charset="0"/>
              </a:rPr>
              <a:pPr/>
              <a:t>16</a:t>
            </a:fld>
            <a:endParaRPr lang="en-US" altLang="en-US" sz="1400">
              <a:solidFill>
                <a:srgbClr val="FEEFB8"/>
              </a:solidFill>
              <a:latin typeface="Arial Narrow" panose="020B0606020202030204" pitchFamily="34" charset="0"/>
            </a:endParaRPr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Activity Parameters</a:t>
            </a:r>
            <a:endParaRPr lang="en-CA" sz="400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62113"/>
            <a:ext cx="7620000" cy="4357687"/>
          </a:xfrm>
        </p:spPr>
        <p:txBody>
          <a:bodyPr/>
          <a:lstStyle/>
          <a:p>
            <a:r>
              <a:rPr lang="en-US" altLang="en-US" dirty="0"/>
              <a:t>Activity parameters are </a:t>
            </a:r>
            <a:r>
              <a:rPr lang="en-US" altLang="en-US" b="1" dirty="0"/>
              <a:t>object nodes </a:t>
            </a:r>
            <a:r>
              <a:rPr lang="en-US" altLang="en-US" dirty="0"/>
              <a:t>placed on activity symbol boundaries to indicate data or object </a:t>
            </a:r>
            <a:r>
              <a:rPr lang="en-US" altLang="en-US" b="1" dirty="0"/>
              <a:t>inputs</a:t>
            </a:r>
            <a:r>
              <a:rPr lang="en-US" altLang="en-US" dirty="0"/>
              <a:t> or </a:t>
            </a:r>
            <a:r>
              <a:rPr lang="en-US" altLang="en-US" b="1" dirty="0"/>
              <a:t>outputs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Activity parameters contain the data or object name.</a:t>
            </a:r>
          </a:p>
          <a:p>
            <a:r>
              <a:rPr lang="en-US" altLang="en-US" dirty="0"/>
              <a:t>Activity parameter types are specified in the activity symbol </a:t>
            </a:r>
            <a:r>
              <a:rPr lang="en-US" altLang="en-US" b="1" dirty="0"/>
              <a:t>beneath the activity name</a:t>
            </a:r>
            <a:r>
              <a:rPr lang="en-US" altLang="en-US" dirty="0"/>
              <a:t>.</a:t>
            </a:r>
            <a:endParaRPr lang="en-CA" alt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AE33C5-4541-4B77-998A-87B4D860A4E6}" type="slidenum">
              <a:rPr lang="en-US" altLang="en-US" sz="1400">
                <a:solidFill>
                  <a:srgbClr val="FEEFB8"/>
                </a:solidFill>
                <a:latin typeface="Arial Narrow" panose="020B0606020202030204" pitchFamily="34" charset="0"/>
              </a:rPr>
              <a:pPr/>
              <a:t>17</a:t>
            </a:fld>
            <a:endParaRPr lang="en-US" altLang="en-US" sz="1400">
              <a:solidFill>
                <a:srgbClr val="FEEFB8"/>
              </a:solidFill>
              <a:latin typeface="Arial Narrow" panose="020B0606020202030204" pitchFamily="34" charset="0"/>
            </a:endParaRPr>
          </a:p>
        </p:txBody>
      </p:sp>
      <p:sp>
        <p:nvSpPr>
          <p:cNvPr id="18435" name="Rectangle 6"/>
          <p:cNvSpPr>
            <a:spLocks noChangeArrowheads="1"/>
          </p:cNvSpPr>
          <p:nvPr/>
        </p:nvSpPr>
        <p:spPr bwMode="auto">
          <a:xfrm>
            <a:off x="1000125" y="1431925"/>
            <a:ext cx="7489825" cy="4800600"/>
          </a:xfrm>
          <a:prstGeom prst="rect">
            <a:avLst/>
          </a:prstGeom>
          <a:solidFill>
            <a:srgbClr val="FEEFB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Activity Parameter Example</a:t>
            </a:r>
            <a:endParaRPr lang="en-CA" sz="4000"/>
          </a:p>
        </p:txBody>
      </p:sp>
      <p:pic>
        <p:nvPicPr>
          <p:cNvPr id="184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1778000"/>
            <a:ext cx="3646488" cy="40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AutoShape 10"/>
          <p:cNvSpPr>
            <a:spLocks/>
          </p:cNvSpPr>
          <p:nvPr/>
        </p:nvSpPr>
        <p:spPr bwMode="auto">
          <a:xfrm>
            <a:off x="7067550" y="4849813"/>
            <a:ext cx="1422400" cy="920750"/>
          </a:xfrm>
          <a:prstGeom prst="accentCallout1">
            <a:avLst>
              <a:gd name="adj1" fmla="val 12412"/>
              <a:gd name="adj2" fmla="val -5356"/>
              <a:gd name="adj3" fmla="val -20519"/>
              <a:gd name="adj4" fmla="val -37167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501821"/>
                </a:solidFill>
                <a:latin typeface="Tahoma" panose="020B0604030504040204" pitchFamily="34" charset="0"/>
              </a:rPr>
              <a:t>output activity parameter</a:t>
            </a:r>
            <a:endParaRPr lang="en-CA" altLang="en-US" sz="2000">
              <a:solidFill>
                <a:srgbClr val="501821"/>
              </a:solidFill>
              <a:latin typeface="Tahoma" panose="020B0604030504040204" pitchFamily="34" charset="0"/>
            </a:endParaRPr>
          </a:p>
        </p:txBody>
      </p:sp>
      <p:sp>
        <p:nvSpPr>
          <p:cNvPr id="18439" name="AutoShape 11"/>
          <p:cNvSpPr>
            <a:spLocks/>
          </p:cNvSpPr>
          <p:nvPr/>
        </p:nvSpPr>
        <p:spPr bwMode="auto">
          <a:xfrm>
            <a:off x="1076325" y="3006725"/>
            <a:ext cx="1422400" cy="920750"/>
          </a:xfrm>
          <a:prstGeom prst="accentCallout1">
            <a:avLst>
              <a:gd name="adj1" fmla="val 12412"/>
              <a:gd name="adj2" fmla="val 105356"/>
              <a:gd name="adj3" fmla="val -44829"/>
              <a:gd name="adj4" fmla="val 131583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2000">
                <a:solidFill>
                  <a:srgbClr val="501821"/>
                </a:solidFill>
                <a:latin typeface="Tahoma" panose="020B0604030504040204" pitchFamily="34" charset="0"/>
              </a:rPr>
              <a:t>input activity parameter</a:t>
            </a:r>
            <a:endParaRPr lang="en-CA" altLang="en-US" sz="2000">
              <a:solidFill>
                <a:srgbClr val="501821"/>
              </a:solidFill>
              <a:latin typeface="Tahoma" panose="020B0604030504040204" pitchFamily="34" charset="0"/>
            </a:endParaRPr>
          </a:p>
        </p:txBody>
      </p:sp>
      <p:sp>
        <p:nvSpPr>
          <p:cNvPr id="18440" name="AutoShape 12"/>
          <p:cNvSpPr>
            <a:spLocks/>
          </p:cNvSpPr>
          <p:nvPr/>
        </p:nvSpPr>
        <p:spPr bwMode="auto">
          <a:xfrm>
            <a:off x="1076325" y="1700213"/>
            <a:ext cx="1422400" cy="920750"/>
          </a:xfrm>
          <a:prstGeom prst="accentCallout1">
            <a:avLst>
              <a:gd name="adj1" fmla="val 12412"/>
              <a:gd name="adj2" fmla="val 105356"/>
              <a:gd name="adj3" fmla="val 50690"/>
              <a:gd name="adj4" fmla="val 150444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2000">
                <a:solidFill>
                  <a:srgbClr val="501821"/>
                </a:solidFill>
                <a:latin typeface="Tahoma" panose="020B0604030504040204" pitchFamily="34" charset="0"/>
              </a:rPr>
              <a:t>activity parameter types</a:t>
            </a:r>
            <a:endParaRPr lang="en-CA" altLang="en-US" sz="2000">
              <a:solidFill>
                <a:srgbClr val="50182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655038-BEBD-4BE8-9B27-45EF3D78F677}" type="slidenum">
              <a:rPr lang="en-US" altLang="en-US" sz="1400">
                <a:solidFill>
                  <a:srgbClr val="FEEFB8"/>
                </a:solidFill>
                <a:latin typeface="Arial Narrow" panose="020B0606020202030204" pitchFamily="34" charset="0"/>
              </a:rPr>
              <a:pPr/>
              <a:t>18</a:t>
            </a:fld>
            <a:endParaRPr lang="en-US" altLang="en-US" sz="1400">
              <a:solidFill>
                <a:srgbClr val="FEEFB8"/>
              </a:solidFill>
              <a:latin typeface="Arial Narrow" panose="020B0606020202030204" pitchFamily="34" charset="0"/>
            </a:endParaRP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Activity Diagram Heuristics</a:t>
            </a:r>
            <a:endParaRPr lang="en-CA" sz="400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Flow control and objects down the page and left to right.</a:t>
            </a:r>
          </a:p>
          <a:p>
            <a:r>
              <a:rPr lang="en-US" altLang="en-US" dirty="0"/>
              <a:t>Name activities and actions with verb phrases.</a:t>
            </a:r>
          </a:p>
          <a:p>
            <a:r>
              <a:rPr lang="en-US" altLang="en-US" dirty="0"/>
              <a:t>Name object nodes with noun phrases.</a:t>
            </a:r>
          </a:p>
          <a:p>
            <a:r>
              <a:rPr lang="en-US" altLang="en-US" dirty="0"/>
              <a:t>Don’t use both control and data flows when a data flow alone can do the job.</a:t>
            </a:r>
          </a:p>
          <a:p>
            <a:r>
              <a:rPr lang="en-US" altLang="en-US" dirty="0"/>
              <a:t>Make sure that all nodes entering an action node can provide tokens concurrently.</a:t>
            </a:r>
          </a:p>
          <a:p>
            <a:r>
              <a:rPr lang="en-US" altLang="en-US" dirty="0"/>
              <a:t>Use the [else] guard at every branch.</a:t>
            </a:r>
            <a:endParaRPr lang="en-CA" alt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E0F853-7733-4150-B416-0584E85F9055}" type="slidenum">
              <a:rPr lang="en-US" altLang="en-US" sz="1400">
                <a:solidFill>
                  <a:srgbClr val="FEEFB8"/>
                </a:solidFill>
                <a:latin typeface="Arial Narrow" panose="020B0606020202030204" pitchFamily="34" charset="0"/>
              </a:rPr>
              <a:pPr/>
              <a:t>19</a:t>
            </a:fld>
            <a:endParaRPr lang="en-US" altLang="en-US" sz="1400">
              <a:solidFill>
                <a:srgbClr val="FEEFB8"/>
              </a:solidFill>
              <a:latin typeface="Arial Narrow" panose="020B0606020202030204" pitchFamily="34" charset="0"/>
            </a:endParaRPr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When to Use Activity Diagrams</a:t>
            </a:r>
            <a:endParaRPr lang="en-CA" sz="400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70088"/>
            <a:ext cx="7772400" cy="42021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When making a dynamic model of any process.</a:t>
            </a:r>
          </a:p>
          <a:p>
            <a:pPr lvl="1"/>
            <a:r>
              <a:rPr lang="en-US" altLang="en-US"/>
              <a:t>Design processes (what designers do)</a:t>
            </a:r>
          </a:p>
          <a:p>
            <a:pPr lvl="1"/>
            <a:r>
              <a:rPr lang="en-US" altLang="en-US"/>
              <a:t>Designed processes (what designers create)</a:t>
            </a:r>
          </a:p>
          <a:p>
            <a:pPr lvl="2"/>
            <a:r>
              <a:rPr lang="en-US" altLang="en-US"/>
              <a:t>During analysis</a:t>
            </a:r>
          </a:p>
          <a:p>
            <a:pPr lvl="2"/>
            <a:r>
              <a:rPr lang="en-US" altLang="en-US"/>
              <a:t>During resolution</a:t>
            </a:r>
            <a:endParaRPr lang="en-CA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9C404FD-1EFB-4242-B101-49B0534E6617}" type="slidenum">
              <a:rPr lang="en-US" altLang="en-US" sz="1400">
                <a:solidFill>
                  <a:srgbClr val="FEEFB8"/>
                </a:solidFill>
                <a:latin typeface="Arial Narrow" panose="020B0606020202030204" pitchFamily="34" charset="0"/>
              </a:rPr>
              <a:pPr/>
              <a:t>2</a:t>
            </a:fld>
            <a:endParaRPr lang="en-US" altLang="en-US" sz="1400">
              <a:solidFill>
                <a:srgbClr val="FEEFB8"/>
              </a:solidFill>
              <a:latin typeface="Arial Narrow" panose="020B0606020202030204" pitchFamily="34" charset="0"/>
            </a:endParaRPr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Objectives</a:t>
            </a:r>
            <a:endParaRPr lang="en-CA" sz="400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read and write UML activity diagrams</a:t>
            </a:r>
          </a:p>
          <a:p>
            <a:r>
              <a:rPr lang="en-US" altLang="en-US"/>
              <a:t>To know when and how to use activity diagrams</a:t>
            </a:r>
            <a:endParaRPr lang="en-CA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B5DB29B-DD1A-4FE0-81A0-7487CCFDDDD6}" type="slidenum">
              <a:rPr lang="en-US" altLang="en-US" sz="1400">
                <a:solidFill>
                  <a:srgbClr val="FEEFB8"/>
                </a:solidFill>
                <a:latin typeface="Arial Narrow" panose="020B0606020202030204" pitchFamily="34" charset="0"/>
              </a:rPr>
              <a:pPr/>
              <a:t>20</a:t>
            </a:fld>
            <a:endParaRPr lang="en-US" altLang="en-US" sz="1400">
              <a:solidFill>
                <a:srgbClr val="FEEFB8"/>
              </a:solidFill>
              <a:latin typeface="Arial Narrow" panose="020B0606020202030204" pitchFamily="34" charset="0"/>
            </a:endParaRP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Summary</a:t>
            </a:r>
            <a:endParaRPr lang="en-CA" sz="400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A process is a collection of related tasks that transforms a set of inputs to a set of outputs.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UML activity diagrams model processes by depicting actions and the flow of control and data between them.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Activity symbols contain activity graphs consisting of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action nodes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action edges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data nodes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special nodes for starting and stopping activities, branching, forking, and joining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Activity diagrams can represent any process and are useful throughout software design.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CC14BD-92C6-445C-BD40-5318B0024BF8}" type="slidenum">
              <a:rPr lang="en-US" altLang="en-US" sz="1400">
                <a:solidFill>
                  <a:srgbClr val="FEEFB8"/>
                </a:solidFill>
                <a:latin typeface="Arial Narrow" panose="020B0606020202030204" pitchFamily="34" charset="0"/>
              </a:rPr>
              <a:pPr/>
              <a:t>3</a:t>
            </a:fld>
            <a:endParaRPr lang="en-US" altLang="en-US" sz="1400">
              <a:solidFill>
                <a:srgbClr val="FEEFB8"/>
              </a:solidFill>
              <a:latin typeface="Arial Narrow" panose="020B0606020202030204" pitchFamily="34" charset="0"/>
            </a:endParaRPr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Topics</a:t>
            </a:r>
            <a:endParaRPr lang="en-CA" sz="400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543800" cy="3962400"/>
          </a:xfrm>
        </p:spPr>
        <p:txBody>
          <a:bodyPr/>
          <a:lstStyle/>
          <a:p>
            <a:r>
              <a:rPr lang="en-US" altLang="en-US" sz="3200"/>
              <a:t>Processes and process descriptions</a:t>
            </a:r>
          </a:p>
          <a:p>
            <a:r>
              <a:rPr lang="en-US" altLang="en-US" sz="3200"/>
              <a:t>Activity diagram notation</a:t>
            </a:r>
          </a:p>
          <a:p>
            <a:r>
              <a:rPr lang="en-US" altLang="en-US" sz="3200"/>
              <a:t>Activity diagram execution model</a:t>
            </a:r>
          </a:p>
          <a:p>
            <a:r>
              <a:rPr lang="en-US" altLang="en-US" sz="3200"/>
              <a:t>Making activity diagrams</a:t>
            </a:r>
            <a:endParaRPr lang="en-CA" altLang="en-US" sz="32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D2CD8BC-8ED6-4762-A3E3-3AF271160390}" type="slidenum">
              <a:rPr lang="en-US" altLang="en-US" sz="1400">
                <a:solidFill>
                  <a:srgbClr val="FEEFB8"/>
                </a:solidFill>
                <a:latin typeface="Arial Narrow" panose="020B0606020202030204" pitchFamily="34" charset="0"/>
              </a:rPr>
              <a:pPr/>
              <a:t>4</a:t>
            </a:fld>
            <a:endParaRPr lang="en-US" altLang="en-US" sz="1400">
              <a:solidFill>
                <a:srgbClr val="FEEFB8"/>
              </a:solidFill>
              <a:latin typeface="Arial Narrow" panose="020B0606020202030204" pitchFamily="34" charset="0"/>
            </a:endParaRP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239000" cy="685800"/>
          </a:xfrm>
        </p:spPr>
        <p:txBody>
          <a:bodyPr/>
          <a:lstStyle/>
          <a:p>
            <a:pPr>
              <a:defRPr/>
            </a:pPr>
            <a:r>
              <a:rPr lang="en-US" sz="4000"/>
              <a:t>Processes and Their Description</a:t>
            </a:r>
            <a:endParaRPr lang="en-CA" sz="4000"/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066800" y="3048000"/>
            <a:ext cx="7239000" cy="1447800"/>
          </a:xfrm>
          <a:noFill/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Process description notations describe design processes as well as computational processes we design.</a:t>
            </a:r>
            <a:endParaRPr lang="en-CA" altLang="en-US"/>
          </a:p>
        </p:txBody>
      </p:sp>
      <p:sp>
        <p:nvSpPr>
          <p:cNvPr id="214024" name="AutoShape 8"/>
          <p:cNvSpPr>
            <a:spLocks noChangeArrowheads="1"/>
          </p:cNvSpPr>
          <p:nvPr/>
        </p:nvSpPr>
        <p:spPr bwMode="auto">
          <a:xfrm>
            <a:off x="1154113" y="1585913"/>
            <a:ext cx="6951662" cy="1190625"/>
          </a:xfrm>
          <a:prstGeom prst="roundRect">
            <a:avLst>
              <a:gd name="adj" fmla="val 16667"/>
            </a:avLst>
          </a:prstGeom>
          <a:solidFill>
            <a:srgbClr val="FEEFB8"/>
          </a:solidFill>
          <a:ln w="12700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182880" tIns="228600" rIns="182880" bIns="228600" anchor="ctr"/>
          <a:lstStyle/>
          <a:p>
            <a:pPr>
              <a:defRPr/>
            </a:pPr>
            <a:r>
              <a:rPr lang="en-US">
                <a:solidFill>
                  <a:srgbClr val="501821"/>
                </a:solidFill>
                <a:latin typeface="Tahoma" pitchFamily="34" charset="0"/>
              </a:rPr>
              <a:t>A </a:t>
            </a:r>
            <a:r>
              <a:rPr lang="en-US" b="1">
                <a:solidFill>
                  <a:srgbClr val="501821"/>
                </a:solidFill>
                <a:latin typeface="Tahoma" pitchFamily="34" charset="0"/>
              </a:rPr>
              <a:t>process</a:t>
            </a:r>
            <a:r>
              <a:rPr lang="en-US">
                <a:solidFill>
                  <a:srgbClr val="501821"/>
                </a:solidFill>
                <a:latin typeface="Tahoma" pitchFamily="34" charset="0"/>
              </a:rPr>
              <a:t> is a collection of related tasks that transforms a set of inputs into a set of outputs.</a:t>
            </a:r>
            <a:endParaRPr lang="en-CA">
              <a:solidFill>
                <a:srgbClr val="501821"/>
              </a:solidFill>
              <a:latin typeface="Tahoma" pitchFamily="34" charset="0"/>
            </a:endParaRPr>
          </a:p>
        </p:txBody>
      </p:sp>
      <p:sp>
        <p:nvSpPr>
          <p:cNvPr id="214025" name="AutoShape 9"/>
          <p:cNvSpPr>
            <a:spLocks noChangeArrowheads="1"/>
          </p:cNvSpPr>
          <p:nvPr/>
        </p:nvSpPr>
        <p:spPr bwMode="auto">
          <a:xfrm>
            <a:off x="1192213" y="4735513"/>
            <a:ext cx="6951662" cy="1190625"/>
          </a:xfrm>
          <a:prstGeom prst="roundRect">
            <a:avLst>
              <a:gd name="adj" fmla="val 16667"/>
            </a:avLst>
          </a:prstGeom>
          <a:solidFill>
            <a:srgbClr val="FEEFB8"/>
          </a:solidFill>
          <a:ln w="12700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182880" tIns="228600" rIns="182880" bIns="228600" anchor="ctr"/>
          <a:lstStyle/>
          <a:p>
            <a:pPr>
              <a:defRPr/>
            </a:pPr>
            <a:r>
              <a:rPr lang="en-US">
                <a:solidFill>
                  <a:srgbClr val="501821"/>
                </a:solidFill>
                <a:latin typeface="Tahoma" pitchFamily="34" charset="0"/>
              </a:rPr>
              <a:t>An </a:t>
            </a:r>
            <a:r>
              <a:rPr lang="en-US" b="1">
                <a:solidFill>
                  <a:srgbClr val="501821"/>
                </a:solidFill>
                <a:latin typeface="Tahoma" pitchFamily="34" charset="0"/>
              </a:rPr>
              <a:t>activity diagram</a:t>
            </a:r>
            <a:r>
              <a:rPr lang="en-US">
                <a:solidFill>
                  <a:srgbClr val="501821"/>
                </a:solidFill>
                <a:latin typeface="Tahoma" pitchFamily="34" charset="0"/>
              </a:rPr>
              <a:t> shows actions and the flow of control and data between them.</a:t>
            </a:r>
            <a:endParaRPr lang="en-CA">
              <a:solidFill>
                <a:srgbClr val="501821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39E711-4DBE-41F1-B258-40B6A3A7712E}" type="slidenum">
              <a:rPr lang="en-US" altLang="en-US" sz="1400">
                <a:solidFill>
                  <a:srgbClr val="FEEFB8"/>
                </a:solidFill>
                <a:latin typeface="Arial Narrow" panose="020B0606020202030204" pitchFamily="34" charset="0"/>
              </a:rPr>
              <a:pPr/>
              <a:t>5</a:t>
            </a:fld>
            <a:endParaRPr lang="en-US" altLang="en-US" sz="1400">
              <a:solidFill>
                <a:srgbClr val="FEEFB8"/>
              </a:solidFill>
              <a:latin typeface="Arial Narrow" panose="020B0606020202030204" pitchFamily="34" charset="0"/>
            </a:endParaRPr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Activities and Actions</a:t>
            </a:r>
            <a:endParaRPr lang="en-CA" sz="4000"/>
          </a:p>
        </p:txBody>
      </p:sp>
      <p:sp>
        <p:nvSpPr>
          <p:cNvPr id="216070" name="AutoShape 6"/>
          <p:cNvSpPr>
            <a:spLocks noChangeArrowheads="1"/>
          </p:cNvSpPr>
          <p:nvPr/>
        </p:nvSpPr>
        <p:spPr bwMode="auto">
          <a:xfrm>
            <a:off x="1500188" y="2276475"/>
            <a:ext cx="6415087" cy="2381250"/>
          </a:xfrm>
          <a:prstGeom prst="roundRect">
            <a:avLst>
              <a:gd name="adj" fmla="val 16667"/>
            </a:avLst>
          </a:prstGeom>
          <a:solidFill>
            <a:srgbClr val="FEEFB8"/>
          </a:solidFill>
          <a:ln w="12700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182880" tIns="228600" rIns="182880" bIns="228600" anchor="ctr"/>
          <a:lstStyle/>
          <a:p>
            <a:pPr>
              <a:defRPr/>
            </a:pPr>
            <a:r>
              <a:rPr lang="en-US" dirty="0">
                <a:solidFill>
                  <a:srgbClr val="501821"/>
                </a:solidFill>
                <a:latin typeface="Tahoma" pitchFamily="34" charset="0"/>
              </a:rPr>
              <a:t>An </a:t>
            </a:r>
            <a:r>
              <a:rPr lang="en-US" b="1" dirty="0">
                <a:solidFill>
                  <a:srgbClr val="501821"/>
                </a:solidFill>
                <a:latin typeface="Tahoma" pitchFamily="34" charset="0"/>
              </a:rPr>
              <a:t>activity</a:t>
            </a:r>
            <a:r>
              <a:rPr lang="en-US" dirty="0">
                <a:solidFill>
                  <a:srgbClr val="501821"/>
                </a:solidFill>
                <a:latin typeface="Tahoma" pitchFamily="34" charset="0"/>
              </a:rPr>
              <a:t> is a non-atomic task or procedure decomposable into actions.</a:t>
            </a:r>
          </a:p>
          <a:p>
            <a:pPr>
              <a:defRPr/>
            </a:pPr>
            <a:endParaRPr lang="en-US" dirty="0">
              <a:solidFill>
                <a:srgbClr val="501821"/>
              </a:solidFill>
              <a:latin typeface="Tahoma" pitchFamily="34" charset="0"/>
            </a:endParaRPr>
          </a:p>
          <a:p>
            <a:pPr>
              <a:defRPr/>
            </a:pPr>
            <a:r>
              <a:rPr lang="en-US" dirty="0">
                <a:solidFill>
                  <a:srgbClr val="501821"/>
                </a:solidFill>
                <a:latin typeface="Tahoma" pitchFamily="34" charset="0"/>
              </a:rPr>
              <a:t> An </a:t>
            </a:r>
            <a:r>
              <a:rPr lang="en-US" b="1" dirty="0">
                <a:solidFill>
                  <a:srgbClr val="501821"/>
                </a:solidFill>
                <a:latin typeface="Tahoma" pitchFamily="34" charset="0"/>
              </a:rPr>
              <a:t>action</a:t>
            </a:r>
            <a:r>
              <a:rPr lang="en-US" dirty="0">
                <a:solidFill>
                  <a:srgbClr val="501821"/>
                </a:solidFill>
                <a:latin typeface="Tahoma" pitchFamily="34" charset="0"/>
              </a:rPr>
              <a:t> is a task or procedure that cannot be broken into parts.</a:t>
            </a:r>
            <a:endParaRPr lang="en-CA" dirty="0">
              <a:solidFill>
                <a:srgbClr val="501821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952E5A-991F-436B-8AEA-7E49B8F1C8EF}" type="slidenum">
              <a:rPr lang="en-US" altLang="en-US" sz="1400">
                <a:solidFill>
                  <a:srgbClr val="FEEFB8"/>
                </a:solidFill>
                <a:latin typeface="Arial Narrow" panose="020B0606020202030204" pitchFamily="34" charset="0"/>
              </a:rPr>
              <a:pPr/>
              <a:t>6</a:t>
            </a:fld>
            <a:endParaRPr lang="en-US" altLang="en-US" sz="1400">
              <a:solidFill>
                <a:srgbClr val="FEEFB8"/>
              </a:solidFill>
              <a:latin typeface="Arial Narrow" panose="020B0606020202030204" pitchFamily="34" charset="0"/>
            </a:endParaRPr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1371600" y="1600200"/>
            <a:ext cx="6553200" cy="4267200"/>
          </a:xfrm>
          <a:prstGeom prst="rect">
            <a:avLst/>
          </a:prstGeom>
          <a:solidFill>
            <a:srgbClr val="FEEFB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Activity Graph Elements</a:t>
            </a:r>
            <a:endParaRPr lang="en-CA" sz="4000"/>
          </a:p>
        </p:txBody>
      </p:sp>
      <p:graphicFrame>
        <p:nvGraphicFramePr>
          <p:cNvPr id="1026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1752600" y="1981200"/>
          <a:ext cx="2390775" cy="35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Visio" r:id="rId4" imgW="1866519" imgH="2780919" progId="Visio.Drawing.11">
                  <p:embed/>
                </p:oleObj>
              </mc:Choice>
              <mc:Fallback>
                <p:oleObj name="Visio" r:id="rId4" imgW="1866519" imgH="2780919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81200"/>
                        <a:ext cx="2390775" cy="356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 algn="ctr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AutoShape 10"/>
          <p:cNvSpPr>
            <a:spLocks/>
          </p:cNvSpPr>
          <p:nvPr/>
        </p:nvSpPr>
        <p:spPr bwMode="auto">
          <a:xfrm>
            <a:off x="5562600" y="3390900"/>
            <a:ext cx="1905000" cy="342900"/>
          </a:xfrm>
          <a:prstGeom prst="accentCallout1">
            <a:avLst>
              <a:gd name="adj1" fmla="val 33333"/>
              <a:gd name="adj2" fmla="val -4000"/>
              <a:gd name="adj3" fmla="val 33333"/>
              <a:gd name="adj4" fmla="val -76000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501821"/>
                </a:solidFill>
                <a:latin typeface="Tahoma" panose="020B0604030504040204" pitchFamily="34" charset="0"/>
              </a:rPr>
              <a:t>activity symbol</a:t>
            </a:r>
            <a:endParaRPr lang="en-CA" altLang="en-US" sz="2000">
              <a:solidFill>
                <a:srgbClr val="501821"/>
              </a:solidFill>
              <a:latin typeface="Tahoma" panose="020B0604030504040204" pitchFamily="34" charset="0"/>
            </a:endParaRPr>
          </a:p>
        </p:txBody>
      </p:sp>
      <p:sp>
        <p:nvSpPr>
          <p:cNvPr id="1031" name="AutoShape 11"/>
          <p:cNvSpPr>
            <a:spLocks/>
          </p:cNvSpPr>
          <p:nvPr/>
        </p:nvSpPr>
        <p:spPr bwMode="auto">
          <a:xfrm>
            <a:off x="5562600" y="2628900"/>
            <a:ext cx="1905000" cy="342900"/>
          </a:xfrm>
          <a:prstGeom prst="accentCallout1">
            <a:avLst>
              <a:gd name="adj1" fmla="val 33333"/>
              <a:gd name="adj2" fmla="val -4000"/>
              <a:gd name="adj3" fmla="val 33333"/>
              <a:gd name="adj4" fmla="val -114500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501821"/>
                </a:solidFill>
                <a:latin typeface="Tahoma" panose="020B0604030504040204" pitchFamily="34" charset="0"/>
              </a:rPr>
              <a:t>action node</a:t>
            </a:r>
            <a:endParaRPr lang="en-CA" altLang="en-US" sz="2000">
              <a:solidFill>
                <a:srgbClr val="501821"/>
              </a:solidFill>
              <a:latin typeface="Tahoma" panose="020B0604030504040204" pitchFamily="34" charset="0"/>
            </a:endParaRPr>
          </a:p>
        </p:txBody>
      </p:sp>
      <p:sp>
        <p:nvSpPr>
          <p:cNvPr id="1032" name="AutoShape 12"/>
          <p:cNvSpPr>
            <a:spLocks/>
          </p:cNvSpPr>
          <p:nvPr/>
        </p:nvSpPr>
        <p:spPr bwMode="auto">
          <a:xfrm>
            <a:off x="5543550" y="4219575"/>
            <a:ext cx="1905000" cy="342900"/>
          </a:xfrm>
          <a:prstGeom prst="accentCallout1">
            <a:avLst>
              <a:gd name="adj1" fmla="val 33333"/>
              <a:gd name="adj2" fmla="val -4000"/>
              <a:gd name="adj3" fmla="val 34722"/>
              <a:gd name="adj4" fmla="val -136500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501821"/>
                </a:solidFill>
                <a:latin typeface="Tahoma" panose="020B0604030504040204" pitchFamily="34" charset="0"/>
              </a:rPr>
              <a:t>activity edge</a:t>
            </a:r>
            <a:endParaRPr lang="en-CA" altLang="en-US" sz="2000">
              <a:solidFill>
                <a:srgbClr val="501821"/>
              </a:solidFill>
              <a:latin typeface="Tahoma" panose="020B0604030504040204" pitchFamily="34" charset="0"/>
            </a:endParaRPr>
          </a:p>
        </p:txBody>
      </p:sp>
      <p:sp>
        <p:nvSpPr>
          <p:cNvPr id="1033" name="AutoShape 13"/>
          <p:cNvSpPr>
            <a:spLocks/>
          </p:cNvSpPr>
          <p:nvPr/>
        </p:nvSpPr>
        <p:spPr bwMode="auto">
          <a:xfrm>
            <a:off x="5562600" y="2095500"/>
            <a:ext cx="1905000" cy="342900"/>
          </a:xfrm>
          <a:prstGeom prst="accentCallout1">
            <a:avLst>
              <a:gd name="adj1" fmla="val 33333"/>
              <a:gd name="adj2" fmla="val -4000"/>
              <a:gd name="adj3" fmla="val 33333"/>
              <a:gd name="adj4" fmla="val -135000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501821"/>
                </a:solidFill>
                <a:latin typeface="Tahoma" panose="020B0604030504040204" pitchFamily="34" charset="0"/>
              </a:rPr>
              <a:t>initial node</a:t>
            </a:r>
            <a:endParaRPr lang="en-CA" altLang="en-US" sz="2000">
              <a:solidFill>
                <a:srgbClr val="501821"/>
              </a:solidFill>
              <a:latin typeface="Tahoma" panose="020B0604030504040204" pitchFamily="34" charset="0"/>
            </a:endParaRPr>
          </a:p>
        </p:txBody>
      </p:sp>
      <p:sp>
        <p:nvSpPr>
          <p:cNvPr id="1034" name="AutoShape 15"/>
          <p:cNvSpPr>
            <a:spLocks/>
          </p:cNvSpPr>
          <p:nvPr/>
        </p:nvSpPr>
        <p:spPr bwMode="auto">
          <a:xfrm>
            <a:off x="5562600" y="5143500"/>
            <a:ext cx="2209800" cy="342900"/>
          </a:xfrm>
          <a:prstGeom prst="accentCallout1">
            <a:avLst>
              <a:gd name="adj1" fmla="val 33333"/>
              <a:gd name="adj2" fmla="val -3449"/>
              <a:gd name="adj3" fmla="val 33333"/>
              <a:gd name="adj4" fmla="val -116380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501821"/>
                </a:solidFill>
                <a:latin typeface="Tahoma" panose="020B0604030504040204" pitchFamily="34" charset="0"/>
              </a:rPr>
              <a:t>activity final node</a:t>
            </a:r>
            <a:endParaRPr lang="en-CA" altLang="en-US" sz="2000">
              <a:solidFill>
                <a:srgbClr val="50182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771431-245B-4BA8-BE20-F3502E98B3FF}" type="slidenum">
              <a:rPr lang="en-US" altLang="en-US" sz="1400">
                <a:solidFill>
                  <a:srgbClr val="FEEFB8"/>
                </a:solidFill>
                <a:latin typeface="Arial Narrow" panose="020B0606020202030204" pitchFamily="34" charset="0"/>
              </a:rPr>
              <a:pPr/>
              <a:t>7</a:t>
            </a:fld>
            <a:endParaRPr lang="en-US" altLang="en-US" sz="1400">
              <a:solidFill>
                <a:srgbClr val="FEEFB8"/>
              </a:solidFill>
              <a:latin typeface="Arial Narrow" panose="020B0606020202030204" pitchFamily="34" charset="0"/>
            </a:endParaRPr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Execution Model</a:t>
            </a:r>
            <a:endParaRPr lang="en-CA" sz="400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55EA0C1B-51AD-4255-81FE-96F54073C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77" y="1086295"/>
            <a:ext cx="8224045" cy="5314505"/>
          </a:xfrm>
          <a:prstGeom prst="roundRect">
            <a:avLst>
              <a:gd name="adj" fmla="val 16667"/>
            </a:avLst>
          </a:prstGeom>
          <a:solidFill>
            <a:srgbClr val="FEEFB8"/>
          </a:solidFill>
          <a:ln w="12700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182880" tIns="228600" rIns="182880" bIns="228600" anchor="ctr"/>
          <a:lstStyle/>
          <a:p>
            <a:pPr marL="342900" indent="-342900" algn="l"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501821"/>
                </a:solidFill>
                <a:latin typeface="Tahoma" pitchFamily="34" charset="0"/>
              </a:rPr>
              <a:t>Execution is modeled by </a:t>
            </a:r>
            <a:r>
              <a:rPr lang="en-US" b="1" dirty="0">
                <a:solidFill>
                  <a:srgbClr val="501821"/>
                </a:solidFill>
                <a:latin typeface="Tahoma" pitchFamily="34" charset="0"/>
              </a:rPr>
              <a:t>tokens</a:t>
            </a:r>
            <a:r>
              <a:rPr lang="en-US" dirty="0">
                <a:solidFill>
                  <a:srgbClr val="501821"/>
                </a:solidFill>
                <a:latin typeface="Tahoma" pitchFamily="34" charset="0"/>
              </a:rPr>
              <a:t> that are produced by action nodes, travel over action </a:t>
            </a:r>
            <a:r>
              <a:rPr lang="en-US" b="1" dirty="0">
                <a:solidFill>
                  <a:srgbClr val="501821"/>
                </a:solidFill>
                <a:latin typeface="Tahoma" pitchFamily="34" charset="0"/>
              </a:rPr>
              <a:t>edges</a:t>
            </a:r>
            <a:r>
              <a:rPr lang="en-US" dirty="0">
                <a:solidFill>
                  <a:srgbClr val="501821"/>
                </a:solidFill>
                <a:latin typeface="Tahoma" pitchFamily="34" charset="0"/>
              </a:rPr>
              <a:t>, and are consumed by action </a:t>
            </a:r>
            <a:r>
              <a:rPr lang="en-US" b="1" dirty="0">
                <a:solidFill>
                  <a:srgbClr val="501821"/>
                </a:solidFill>
                <a:latin typeface="Tahoma" pitchFamily="34" charset="0"/>
              </a:rPr>
              <a:t>nodes</a:t>
            </a:r>
            <a:r>
              <a:rPr lang="en-US" dirty="0">
                <a:solidFill>
                  <a:srgbClr val="501821"/>
                </a:solidFill>
                <a:latin typeface="Tahoma" pitchFamily="34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501821"/>
                </a:solidFill>
                <a:latin typeface="Tahoma" pitchFamily="34" charset="0"/>
              </a:rPr>
              <a:t>When there is a token on every </a:t>
            </a:r>
            <a:r>
              <a:rPr lang="en-US" b="1" dirty="0">
                <a:solidFill>
                  <a:srgbClr val="501821"/>
                </a:solidFill>
                <a:latin typeface="Tahoma" pitchFamily="34" charset="0"/>
              </a:rPr>
              <a:t>incoming edge </a:t>
            </a:r>
            <a:r>
              <a:rPr lang="en-US" dirty="0">
                <a:solidFill>
                  <a:srgbClr val="501821"/>
                </a:solidFill>
                <a:latin typeface="Tahoma" pitchFamily="34" charset="0"/>
              </a:rPr>
              <a:t>of an action node, it consumes them and begins execution.</a:t>
            </a:r>
          </a:p>
          <a:p>
            <a:pPr marL="342900" indent="-342900" algn="l"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501821"/>
                </a:solidFill>
                <a:latin typeface="Tahoma" pitchFamily="34" charset="0"/>
              </a:rPr>
              <a:t>When an action node completes execution, it produces tokens on each of its </a:t>
            </a:r>
            <a:r>
              <a:rPr lang="en-US" b="1" dirty="0">
                <a:solidFill>
                  <a:srgbClr val="501821"/>
                </a:solidFill>
                <a:latin typeface="Tahoma" pitchFamily="34" charset="0"/>
              </a:rPr>
              <a:t>outgoing edges.</a:t>
            </a:r>
          </a:p>
          <a:p>
            <a:pPr marL="342900" indent="-342900" algn="l"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501821"/>
                </a:solidFill>
                <a:latin typeface="Tahoma" pitchFamily="34" charset="0"/>
              </a:rPr>
              <a:t>An </a:t>
            </a:r>
            <a:r>
              <a:rPr lang="en-US" b="1" dirty="0">
                <a:solidFill>
                  <a:srgbClr val="501821"/>
                </a:solidFill>
                <a:latin typeface="Tahoma" pitchFamily="34" charset="0"/>
              </a:rPr>
              <a:t>initial node </a:t>
            </a:r>
            <a:r>
              <a:rPr lang="en-US" dirty="0">
                <a:solidFill>
                  <a:srgbClr val="501821"/>
                </a:solidFill>
                <a:latin typeface="Tahoma" pitchFamily="34" charset="0"/>
              </a:rPr>
              <a:t>produces a token on each outgoing edge when an activity begins.</a:t>
            </a:r>
          </a:p>
          <a:p>
            <a:pPr marL="342900" indent="-342900" algn="l"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501821"/>
                </a:solidFill>
                <a:latin typeface="Tahoma" pitchFamily="34" charset="0"/>
              </a:rPr>
              <a:t>An activity </a:t>
            </a:r>
            <a:r>
              <a:rPr lang="en-US" b="1" dirty="0">
                <a:solidFill>
                  <a:srgbClr val="501821"/>
                </a:solidFill>
                <a:latin typeface="Tahoma" pitchFamily="34" charset="0"/>
              </a:rPr>
              <a:t>final node </a:t>
            </a:r>
            <a:r>
              <a:rPr lang="en-US" dirty="0">
                <a:solidFill>
                  <a:srgbClr val="501821"/>
                </a:solidFill>
                <a:latin typeface="Tahoma" pitchFamily="34" charset="0"/>
              </a:rPr>
              <a:t>consumes a token available on any incoming edge and terminates the activity.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7263AE-406A-4995-9D8A-6A2E2AA99221}" type="slidenum">
              <a:rPr lang="en-US" altLang="en-US" sz="1400">
                <a:solidFill>
                  <a:srgbClr val="FEEFB8"/>
                </a:solidFill>
                <a:latin typeface="Arial Narrow" panose="020B0606020202030204" pitchFamily="34" charset="0"/>
              </a:rPr>
              <a:pPr/>
              <a:t>8</a:t>
            </a:fld>
            <a:endParaRPr lang="en-US" altLang="en-US" sz="1400">
              <a:solidFill>
                <a:srgbClr val="FEEFB8"/>
              </a:solidFill>
              <a:latin typeface="Arial Narrow" panose="020B0606020202030204" pitchFamily="34" charset="0"/>
            </a:endParaRPr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Branching Nodes</a:t>
            </a:r>
            <a:endParaRPr lang="en-CA" sz="4000"/>
          </a:p>
        </p:txBody>
      </p:sp>
      <p:sp>
        <p:nvSpPr>
          <p:cNvPr id="2053" name="Rectangle 6"/>
          <p:cNvSpPr>
            <a:spLocks noChangeArrowheads="1"/>
          </p:cNvSpPr>
          <p:nvPr/>
        </p:nvSpPr>
        <p:spPr bwMode="auto">
          <a:xfrm>
            <a:off x="1600200" y="1600200"/>
            <a:ext cx="6096000" cy="4267200"/>
          </a:xfrm>
          <a:prstGeom prst="rect">
            <a:avLst/>
          </a:prstGeom>
          <a:solidFill>
            <a:srgbClr val="FEEFB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4" name="AutoShape 8"/>
          <p:cNvSpPr>
            <a:spLocks/>
          </p:cNvSpPr>
          <p:nvPr/>
        </p:nvSpPr>
        <p:spPr bwMode="auto">
          <a:xfrm>
            <a:off x="6400800" y="3886200"/>
            <a:ext cx="990600" cy="342900"/>
          </a:xfrm>
          <a:prstGeom prst="accentCallout1">
            <a:avLst>
              <a:gd name="adj1" fmla="val 33333"/>
              <a:gd name="adj2" fmla="val -7694"/>
              <a:gd name="adj3" fmla="val -8333"/>
              <a:gd name="adj4" fmla="val -100963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solidFill>
                  <a:srgbClr val="501821"/>
                </a:solidFill>
                <a:latin typeface="Tahoma" panose="020B0604030504040204" pitchFamily="34" charset="0"/>
              </a:rPr>
              <a:t>guards</a:t>
            </a:r>
            <a:endParaRPr lang="en-CA" altLang="en-US" sz="2000">
              <a:solidFill>
                <a:srgbClr val="501821"/>
              </a:solidFill>
              <a:latin typeface="Tahoma" panose="020B0604030504040204" pitchFamily="34" charset="0"/>
            </a:endParaRPr>
          </a:p>
        </p:txBody>
      </p:sp>
      <p:sp>
        <p:nvSpPr>
          <p:cNvPr id="2055" name="AutoShape 9"/>
          <p:cNvSpPr>
            <a:spLocks/>
          </p:cNvSpPr>
          <p:nvPr/>
        </p:nvSpPr>
        <p:spPr bwMode="auto">
          <a:xfrm>
            <a:off x="1752600" y="2703513"/>
            <a:ext cx="1219200" cy="609600"/>
          </a:xfrm>
          <a:prstGeom prst="accentCallout1">
            <a:avLst>
              <a:gd name="adj1" fmla="val 18750"/>
              <a:gd name="adj2" fmla="val 106250"/>
              <a:gd name="adj3" fmla="val 6250"/>
              <a:gd name="adj4" fmla="val 228907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2000">
                <a:solidFill>
                  <a:srgbClr val="501821"/>
                </a:solidFill>
                <a:latin typeface="Tahoma" panose="020B0604030504040204" pitchFamily="34" charset="0"/>
              </a:rPr>
              <a:t>merge node</a:t>
            </a:r>
            <a:endParaRPr lang="en-CA" altLang="en-US" sz="2000">
              <a:solidFill>
                <a:srgbClr val="501821"/>
              </a:solidFill>
              <a:latin typeface="Tahoma" panose="020B0604030504040204" pitchFamily="34" charset="0"/>
            </a:endParaRPr>
          </a:p>
        </p:txBody>
      </p:sp>
      <p:sp>
        <p:nvSpPr>
          <p:cNvPr id="2056" name="AutoShape 10"/>
          <p:cNvSpPr>
            <a:spLocks/>
          </p:cNvSpPr>
          <p:nvPr/>
        </p:nvSpPr>
        <p:spPr bwMode="auto">
          <a:xfrm>
            <a:off x="1752600" y="3971925"/>
            <a:ext cx="1219200" cy="571500"/>
          </a:xfrm>
          <a:prstGeom prst="accentCallout1">
            <a:avLst>
              <a:gd name="adj1" fmla="val 20000"/>
              <a:gd name="adj2" fmla="val 106250"/>
              <a:gd name="adj3" fmla="val -2500"/>
              <a:gd name="adj4" fmla="val 231250"/>
            </a:avLst>
          </a:prstGeom>
          <a:solidFill>
            <a:srgbClr val="FEEFB8"/>
          </a:solidFill>
          <a:ln w="25400">
            <a:solidFill>
              <a:srgbClr val="50182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2000">
                <a:solidFill>
                  <a:srgbClr val="501821"/>
                </a:solidFill>
                <a:latin typeface="Tahoma" panose="020B0604030504040204" pitchFamily="34" charset="0"/>
              </a:rPr>
              <a:t>decision node</a:t>
            </a:r>
            <a:endParaRPr lang="en-CA" altLang="en-US" sz="2000">
              <a:solidFill>
                <a:srgbClr val="501821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2050" name="Object 13"/>
          <p:cNvGraphicFramePr>
            <a:graphicFrameLocks noGrp="1" noChangeAspect="1"/>
          </p:cNvGraphicFramePr>
          <p:nvPr>
            <p:ph idx="1"/>
          </p:nvPr>
        </p:nvGraphicFramePr>
        <p:xfrm>
          <a:off x="3392488" y="2057400"/>
          <a:ext cx="250825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Visio" r:id="rId4" imgW="1866519" imgH="2552319" progId="Visio.Drawing.11">
                  <p:embed/>
                </p:oleObj>
              </mc:Choice>
              <mc:Fallback>
                <p:oleObj name="Visio" r:id="rId4" imgW="1866519" imgH="2552319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2057400"/>
                        <a:ext cx="2508250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 algn="ctr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Line 15"/>
          <p:cNvSpPr>
            <a:spLocks noChangeShapeType="1"/>
          </p:cNvSpPr>
          <p:nvPr/>
        </p:nvSpPr>
        <p:spPr bwMode="auto">
          <a:xfrm flipH="1">
            <a:off x="5105400" y="4114800"/>
            <a:ext cx="1219200" cy="76200"/>
          </a:xfrm>
          <a:prstGeom prst="line">
            <a:avLst/>
          </a:prstGeom>
          <a:noFill/>
          <a:ln w="28575">
            <a:solidFill>
              <a:srgbClr val="5018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935F2E-6DF2-4075-8884-1ECD5DD778D1}" type="slidenum">
              <a:rPr lang="en-US" altLang="en-US" sz="1400">
                <a:solidFill>
                  <a:srgbClr val="FEEFB8"/>
                </a:solidFill>
                <a:latin typeface="Arial Narrow" panose="020B0606020202030204" pitchFamily="34" charset="0"/>
              </a:rPr>
              <a:pPr/>
              <a:t>9</a:t>
            </a:fld>
            <a:endParaRPr lang="en-US" altLang="en-US" sz="1400">
              <a:solidFill>
                <a:srgbClr val="FEEFB8"/>
              </a:solidFill>
              <a:latin typeface="Arial Narrow" panose="020B0606020202030204" pitchFamily="34" charset="0"/>
            </a:endParaRPr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Branching Execution</a:t>
            </a:r>
            <a:endParaRPr lang="en-CA" sz="4000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830A9116-99F8-4A99-BC45-40CDB7DE9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75" y="1662370"/>
            <a:ext cx="8071125" cy="4224550"/>
          </a:xfrm>
          <a:prstGeom prst="roundRect">
            <a:avLst>
              <a:gd name="adj" fmla="val 16667"/>
            </a:avLst>
          </a:prstGeom>
          <a:solidFill>
            <a:srgbClr val="FEEFB8"/>
          </a:solidFill>
          <a:ln w="12700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182880" tIns="228600" rIns="182880" bIns="228600" anchor="ctr"/>
          <a:lstStyle/>
          <a:p>
            <a:pPr marL="342900" indent="-342900" algn="l"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501821"/>
                </a:solidFill>
                <a:latin typeface="Tahoma" pitchFamily="34" charset="0"/>
              </a:rPr>
              <a:t>If a token is made available on the incoming edge of a </a:t>
            </a:r>
            <a:r>
              <a:rPr lang="en-US" b="1" dirty="0">
                <a:solidFill>
                  <a:srgbClr val="501821"/>
                </a:solidFill>
                <a:latin typeface="Tahoma" pitchFamily="34" charset="0"/>
              </a:rPr>
              <a:t>decision node</a:t>
            </a:r>
            <a:r>
              <a:rPr lang="en-US" dirty="0">
                <a:solidFill>
                  <a:srgbClr val="501821"/>
                </a:solidFill>
                <a:latin typeface="Tahoma" pitchFamily="34" charset="0"/>
              </a:rPr>
              <a:t>, the token is made available on the outgoing edge whose </a:t>
            </a:r>
            <a:r>
              <a:rPr lang="en-US" b="1" dirty="0">
                <a:solidFill>
                  <a:srgbClr val="501821"/>
                </a:solidFill>
                <a:latin typeface="Tahoma" pitchFamily="34" charset="0"/>
              </a:rPr>
              <a:t>guard is true</a:t>
            </a:r>
            <a:r>
              <a:rPr lang="en-US" dirty="0">
                <a:solidFill>
                  <a:srgbClr val="501821"/>
                </a:solidFill>
                <a:latin typeface="Tahoma" pitchFamily="34" charset="0"/>
              </a:rPr>
              <a:t>.</a:t>
            </a:r>
          </a:p>
          <a:p>
            <a:pPr algn="l">
              <a:defRPr/>
            </a:pPr>
            <a:endParaRPr lang="en-US" dirty="0">
              <a:solidFill>
                <a:srgbClr val="501821"/>
              </a:solidFill>
              <a:latin typeface="Tahoma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501821"/>
                </a:solidFill>
                <a:latin typeface="Tahoma" pitchFamily="34" charset="0"/>
              </a:rPr>
              <a:t>If a token is available on any incoming edge of a </a:t>
            </a:r>
            <a:r>
              <a:rPr lang="en-US" b="1" dirty="0">
                <a:solidFill>
                  <a:srgbClr val="501821"/>
                </a:solidFill>
                <a:latin typeface="Tahoma" pitchFamily="34" charset="0"/>
              </a:rPr>
              <a:t>merge node</a:t>
            </a:r>
            <a:r>
              <a:rPr lang="en-US" dirty="0">
                <a:solidFill>
                  <a:srgbClr val="501821"/>
                </a:solidFill>
                <a:latin typeface="Tahoma" pitchFamily="34" charset="0"/>
              </a:rPr>
              <a:t>, it is made available on its outgoing edge.</a:t>
            </a:r>
          </a:p>
          <a:p>
            <a:pPr algn="l">
              <a:defRPr/>
            </a:pPr>
            <a:endParaRPr lang="en-US" dirty="0">
              <a:solidFill>
                <a:srgbClr val="501821"/>
              </a:solidFill>
              <a:latin typeface="Tahoma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501821"/>
                </a:solidFill>
                <a:latin typeface="Tahoma" pitchFamily="34" charset="0"/>
              </a:rPr>
              <a:t>Guards must be </a:t>
            </a:r>
            <a:r>
              <a:rPr lang="en-US" b="1" dirty="0">
                <a:solidFill>
                  <a:srgbClr val="501821"/>
                </a:solidFill>
                <a:latin typeface="Tahoma" pitchFamily="34" charset="0"/>
              </a:rPr>
              <a:t>mutually exclusive</a:t>
            </a:r>
            <a:r>
              <a:rPr lang="en-US" dirty="0">
                <a:solidFill>
                  <a:srgbClr val="501821"/>
                </a:solidFill>
                <a:latin typeface="Tahoma" pitchFamily="34" charset="0"/>
              </a:rPr>
              <a:t>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2_CS1">
  <a:themeElements>
    <a:clrScheme name="2_CS1 9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FFCC00"/>
      </a:hlink>
      <a:folHlink>
        <a:srgbClr val="1C6D9A"/>
      </a:folHlink>
    </a:clrScheme>
    <a:fontScheme name="2_CS1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CS1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S1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S1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S1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S1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S1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S1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S1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S1 9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C00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2377</TotalTime>
  <Words>767</Words>
  <Application>Microsoft Office PowerPoint</Application>
  <PresentationFormat>On-screen Show (4:3)</PresentationFormat>
  <Paragraphs>131</Paragraphs>
  <Slides>20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 Narrow</vt:lpstr>
      <vt:lpstr>Garamond</vt:lpstr>
      <vt:lpstr>Tahoma</vt:lpstr>
      <vt:lpstr>Times New Roman</vt:lpstr>
      <vt:lpstr>Wingdings</vt:lpstr>
      <vt:lpstr>2_CS1</vt:lpstr>
      <vt:lpstr>Visio</vt:lpstr>
      <vt:lpstr>UML Activity Diagrams</vt:lpstr>
      <vt:lpstr>Objectives</vt:lpstr>
      <vt:lpstr>Topics</vt:lpstr>
      <vt:lpstr>Processes and Their Description</vt:lpstr>
      <vt:lpstr>Activities and Actions</vt:lpstr>
      <vt:lpstr>Activity Graph Elements</vt:lpstr>
      <vt:lpstr>Execution Model</vt:lpstr>
      <vt:lpstr>Branching Nodes</vt:lpstr>
      <vt:lpstr>Branching Execution</vt:lpstr>
      <vt:lpstr>Deadlock</vt:lpstr>
      <vt:lpstr>Forking and Joining Nodes</vt:lpstr>
      <vt:lpstr>Forking and Joining Execution</vt:lpstr>
      <vt:lpstr>Object Nodes</vt:lpstr>
      <vt:lpstr>Control and Data Flows</vt:lpstr>
      <vt:lpstr>Control and Data Flow Example</vt:lpstr>
      <vt:lpstr>Activity Parameters</vt:lpstr>
      <vt:lpstr>Activity Parameter Example</vt:lpstr>
      <vt:lpstr>Activity Diagram Heuristics</vt:lpstr>
      <vt:lpstr>When to Use Activity Diagrams</vt:lpstr>
      <vt:lpstr>Summary</vt:lpstr>
    </vt:vector>
  </TitlesOfParts>
  <Company>Villanova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 Objects and Primitive Data</dc:title>
  <dc:creator>John Lewis</dc:creator>
  <cp:lastModifiedBy>Mahfujur Rahman</cp:lastModifiedBy>
  <cp:revision>194</cp:revision>
  <dcterms:created xsi:type="dcterms:W3CDTF">1999-08-23T17:38:43Z</dcterms:created>
  <dcterms:modified xsi:type="dcterms:W3CDTF">2020-12-01T20:54:24Z</dcterms:modified>
</cp:coreProperties>
</file>