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99807" autoAdjust="0"/>
  </p:normalViewPr>
  <p:slideViewPr>
    <p:cSldViewPr>
      <p:cViewPr varScale="1">
        <p:scale>
          <a:sx n="109" d="100"/>
          <a:sy n="109" d="100"/>
        </p:scale>
        <p:origin x="4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5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D6A32C9-FC07-4C8C-8D00-202A66F541A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91760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Click to edit Master text styles</a:t>
            </a:r>
          </a:p>
          <a:p>
            <a:pPr lvl="1"/>
            <a:r>
              <a:rPr lang="es-ES" noProof="0" smtClean="0"/>
              <a:t>Second level</a:t>
            </a:r>
          </a:p>
          <a:p>
            <a:pPr lvl="2"/>
            <a:r>
              <a:rPr lang="es-ES" noProof="0" smtClean="0"/>
              <a:t>Third level</a:t>
            </a:r>
          </a:p>
          <a:p>
            <a:pPr lvl="3"/>
            <a:r>
              <a:rPr lang="es-ES" noProof="0" smtClean="0"/>
              <a:t>Fourth level</a:t>
            </a:r>
          </a:p>
          <a:p>
            <a:pPr lvl="4"/>
            <a:r>
              <a:rPr lang="es-E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97AB72B-828D-4800-AEA3-90C422B1E98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00765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291C4D-3A4C-4FE8-B071-86CA1A2D46B1}" type="slidenum">
              <a:rPr lang="es-ES" altLang="en-US" sz="1200">
                <a:latin typeface="Times New Roman" panose="02020603050405020304" pitchFamily="18" charset="0"/>
              </a:rPr>
              <a:pPr/>
              <a:t>3</a:t>
            </a:fld>
            <a:endParaRPr lang="es-E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6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727F7B-5C22-4CDF-87D4-EE4968BCB655}" type="slidenum">
              <a:rPr lang="es-ES" altLang="en-US" sz="1200">
                <a:latin typeface="Times New Roman" panose="02020603050405020304" pitchFamily="18" charset="0"/>
              </a:rPr>
              <a:pPr/>
              <a:t>4</a:t>
            </a:fld>
            <a:endParaRPr lang="es-ES" altLang="en-US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9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>
                <a:latin typeface="Times New Roman" panose="02020603050405020304" pitchFamily="18" charset="0"/>
              </a:defRPr>
            </a:lvl1pPr>
          </a:lstStyle>
          <a:p>
            <a:fld id="{94A1BD00-9BB8-4394-8356-6E0DBCF64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902C7-6690-4EDE-AC2D-E6AE2632692F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3691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AAC63-B224-4CD6-A5EA-611AF3CE0D25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99979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295400"/>
            <a:ext cx="7391400" cy="5257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8F587-0772-402E-98F8-54E1FB10B434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20777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A955C-01A7-476C-844D-4A67C0404E89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5134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E0CB8-4F51-455D-A2D3-8B19520E17B3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7089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21A83-9530-46D3-9150-93EDFFA95388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88393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8E7D4-A47C-4678-876D-2561D8A894C4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87700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DD2E7-E963-44C0-A70C-884DAC1DF445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0117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8249B-BAC7-4CF0-9DAA-BFAED0843584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10261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AA8AA-2E2A-4AAF-A7AF-9991CFC5A2D4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51027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18629-7DBA-424F-8188-2269D9F12FAC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5827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400" y="6553200"/>
            <a:ext cx="57150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3510 Systems Analysis &amp; Design * Bob Travica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F1BC98C-3F03-4A9D-BEF8-BEFC37B5F4F6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000" smtClean="0"/>
              <a:t>Analyzing systems process: Activity diagram</a:t>
            </a:r>
            <a:endParaRPr lang="es-ES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8FDB15-0BC1-4372-89A4-EE0D51408DF1}" type="slidenum">
              <a:rPr lang="en-US" altLang="en-US" sz="1400"/>
              <a:pPr/>
              <a:t>10</a:t>
            </a:fld>
            <a:r>
              <a:rPr lang="en-US" altLang="en-US" sz="1400"/>
              <a:t> of 12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create AD</a:t>
            </a:r>
            <a:endParaRPr lang="es-ES" alt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Identify activities (steps) of a process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Identify who/what performs activities (process steps)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Draw swimlines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Identify decision points (if-then)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Determine if step is in loop (</a:t>
            </a:r>
            <a:r>
              <a:rPr lang="en-US" altLang="en-US" sz="2400" i="1" smtClean="0"/>
              <a:t>For each…, </a:t>
            </a:r>
            <a:r>
              <a:rPr lang="en-US" altLang="en-US" sz="2400" smtClean="0"/>
              <a:t>if-then based loop)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Determine if step is parallel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Identify order of activities, decision points</a:t>
            </a:r>
            <a:endParaRPr lang="es-ES" altLang="en-US" sz="2400" smtClean="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6537325" y="5314950"/>
            <a:ext cx="1630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i="1"/>
              <a:t>Continues</a:t>
            </a:r>
            <a:r>
              <a:rPr lang="en-US" altLang="en-US" sz="2200"/>
              <a:t>…</a:t>
            </a:r>
            <a:endParaRPr lang="es-E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build="p"/>
      <p:bldP spid="1259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200075-1DE0-44C9-A926-8E8815997B21}" type="slidenum">
              <a:rPr lang="en-US" altLang="en-US" sz="1400"/>
              <a:pPr/>
              <a:t>11</a:t>
            </a:fld>
            <a:r>
              <a:rPr lang="en-US" altLang="en-US" sz="1400"/>
              <a:t> of 12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create AD </a:t>
            </a:r>
            <a:r>
              <a:rPr lang="en-US" altLang="en-US" sz="2800" smtClean="0"/>
              <a:t>(cont.)</a:t>
            </a:r>
            <a:endParaRPr lang="es-ES" altLang="en-US" sz="2800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8. Draw the start point of the process in the swimline of the first activity (step)</a:t>
            </a:r>
          </a:p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9. Draw the oval of the first activity (step)</a:t>
            </a:r>
          </a:p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10. Draw an arrow to the location of the second activity </a:t>
            </a:r>
          </a:p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11. Draw subsequent activities, while inserting decision  points and synchronization/loop bars where appropriate </a:t>
            </a:r>
          </a:p>
          <a:p>
            <a:pPr marL="398463" indent="-3984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12. Draw the end point after the last activity.</a:t>
            </a:r>
          </a:p>
          <a:p>
            <a:pPr marL="398463" indent="-398463">
              <a:lnSpc>
                <a:spcPct val="110000"/>
              </a:lnSpc>
            </a:pPr>
            <a:endParaRPr lang="es-ES" altLang="en-US" sz="2200" smtClean="0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676400" y="50292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1" lang="en-US" altLang="en-US"/>
              <a:t>You can tabulate this information (see next slide).</a:t>
            </a:r>
            <a:endParaRPr kumimoji="1"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75" grpId="0" build="p"/>
      <p:bldP spid="1310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23B3D9-6BAD-4F97-B460-127DD5EC88E1}" type="slidenum">
              <a:rPr lang="en-US" altLang="en-US" sz="1400"/>
              <a:pPr/>
              <a:t>12</a:t>
            </a:fld>
            <a:r>
              <a:rPr lang="en-US" altLang="en-US" sz="1400"/>
              <a:t> of 12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How to create AD (cont.)</a:t>
            </a:r>
            <a:endParaRPr lang="es-ES" altLang="en-US" smtClean="0"/>
          </a:p>
        </p:txBody>
      </p:sp>
      <p:graphicFrame>
        <p:nvGraphicFramePr>
          <p:cNvPr id="133525" name="Group 405"/>
          <p:cNvGraphicFramePr>
            <a:graphicFrameLocks noGrp="1"/>
          </p:cNvGraphicFramePr>
          <p:nvPr>
            <p:ph idx="1"/>
          </p:nvPr>
        </p:nvGraphicFramePr>
        <p:xfrm>
          <a:off x="3733800" y="1295400"/>
          <a:ext cx="5410200" cy="4754563"/>
        </p:xfrm>
        <a:graphic>
          <a:graphicData uri="http://schemas.openxmlformats.org/drawingml/2006/table">
            <a:tbl>
              <a:tblPr/>
              <a:tblGrid>
                <a:gridCol w="536575"/>
                <a:gridCol w="1449388"/>
                <a:gridCol w="1300162"/>
                <a:gridCol w="822325"/>
                <a:gridCol w="615950"/>
                <a:gridCol w="685800"/>
              </a:tblGrid>
              <a:tr h="62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Step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Process Step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(Activity, Decision)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Who/What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Performs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Step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Parallel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Activity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Loop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Prece-ding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Step</a:t>
                      </a:r>
                      <a:endParaRPr kumimoji="1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Request quote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Develop requirement notes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Salesperson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Decision: Help?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Salesperson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Salesperson enters data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Salesperson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Check requirements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Technical Expert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Tech. expert enters data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Technical Expert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Calculate quote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4, 6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Review quote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Decision: Changes?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Accept quote as order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02"/>
          <p:cNvGrpSpPr>
            <a:grpSpLocks/>
          </p:cNvGrpSpPr>
          <p:nvPr/>
        </p:nvGrpSpPr>
        <p:grpSpPr bwMode="auto">
          <a:xfrm>
            <a:off x="0" y="1219200"/>
            <a:ext cx="3733800" cy="4800600"/>
            <a:chOff x="0" y="768"/>
            <a:chExt cx="2352" cy="3024"/>
          </a:xfrm>
        </p:grpSpPr>
        <p:pic>
          <p:nvPicPr>
            <p:cNvPr id="14427" name="Picture 384" descr="Fi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8"/>
              <a:ext cx="2352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28" name="Text Box 390"/>
            <p:cNvSpPr txBox="1">
              <a:spLocks noChangeArrowheads="1"/>
            </p:cNvSpPr>
            <p:nvPr/>
          </p:nvSpPr>
          <p:spPr bwMode="auto">
            <a:xfrm>
              <a:off x="192" y="1200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1</a:t>
              </a:r>
              <a:endParaRPr lang="es-ES" altLang="en-US" sz="1200"/>
            </a:p>
          </p:txBody>
        </p:sp>
        <p:sp>
          <p:nvSpPr>
            <p:cNvPr id="14429" name="Text Box 392"/>
            <p:cNvSpPr txBox="1">
              <a:spLocks noChangeArrowheads="1"/>
            </p:cNvSpPr>
            <p:nvPr/>
          </p:nvSpPr>
          <p:spPr bwMode="auto">
            <a:xfrm>
              <a:off x="720" y="1440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2</a:t>
              </a:r>
              <a:endParaRPr lang="es-ES" altLang="en-US" sz="1200"/>
            </a:p>
          </p:txBody>
        </p:sp>
        <p:sp>
          <p:nvSpPr>
            <p:cNvPr id="14430" name="Text Box 393"/>
            <p:cNvSpPr txBox="1">
              <a:spLocks noChangeArrowheads="1"/>
            </p:cNvSpPr>
            <p:nvPr/>
          </p:nvSpPr>
          <p:spPr bwMode="auto">
            <a:xfrm>
              <a:off x="768" y="1872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3</a:t>
              </a:r>
              <a:endParaRPr lang="es-ES" altLang="en-US" sz="1200"/>
            </a:p>
          </p:txBody>
        </p:sp>
        <p:sp>
          <p:nvSpPr>
            <p:cNvPr id="14431" name="Text Box 394"/>
            <p:cNvSpPr txBox="1">
              <a:spLocks noChangeArrowheads="1"/>
            </p:cNvSpPr>
            <p:nvPr/>
          </p:nvSpPr>
          <p:spPr bwMode="auto">
            <a:xfrm>
              <a:off x="672" y="2112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4</a:t>
              </a:r>
              <a:endParaRPr lang="es-ES" altLang="en-US" sz="1200"/>
            </a:p>
          </p:txBody>
        </p:sp>
        <p:sp>
          <p:nvSpPr>
            <p:cNvPr id="14432" name="Text Box 395"/>
            <p:cNvSpPr txBox="1">
              <a:spLocks noChangeArrowheads="1"/>
            </p:cNvSpPr>
            <p:nvPr/>
          </p:nvSpPr>
          <p:spPr bwMode="auto">
            <a:xfrm>
              <a:off x="1248" y="177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5</a:t>
              </a:r>
              <a:endParaRPr lang="es-ES" altLang="en-US" sz="1200"/>
            </a:p>
          </p:txBody>
        </p:sp>
        <p:sp>
          <p:nvSpPr>
            <p:cNvPr id="14433" name="Text Box 396"/>
            <p:cNvSpPr txBox="1">
              <a:spLocks noChangeArrowheads="1"/>
            </p:cNvSpPr>
            <p:nvPr/>
          </p:nvSpPr>
          <p:spPr bwMode="auto">
            <a:xfrm>
              <a:off x="1248" y="2112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6</a:t>
              </a:r>
              <a:endParaRPr lang="es-ES" altLang="en-US" sz="1200"/>
            </a:p>
          </p:txBody>
        </p:sp>
        <p:sp>
          <p:nvSpPr>
            <p:cNvPr id="14434" name="Text Box 397"/>
            <p:cNvSpPr txBox="1">
              <a:spLocks noChangeArrowheads="1"/>
            </p:cNvSpPr>
            <p:nvPr/>
          </p:nvSpPr>
          <p:spPr bwMode="auto">
            <a:xfrm>
              <a:off x="172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7</a:t>
              </a:r>
              <a:endParaRPr lang="es-ES" altLang="en-US" sz="1200"/>
            </a:p>
          </p:txBody>
        </p:sp>
        <p:sp>
          <p:nvSpPr>
            <p:cNvPr id="14435" name="Text Box 398"/>
            <p:cNvSpPr txBox="1">
              <a:spLocks noChangeArrowheads="1"/>
            </p:cNvSpPr>
            <p:nvPr/>
          </p:nvSpPr>
          <p:spPr bwMode="auto">
            <a:xfrm>
              <a:off x="288" y="2304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8</a:t>
              </a:r>
              <a:endParaRPr lang="es-ES" altLang="en-US" sz="1200"/>
            </a:p>
          </p:txBody>
        </p:sp>
        <p:sp>
          <p:nvSpPr>
            <p:cNvPr id="14436" name="Text Box 400"/>
            <p:cNvSpPr txBox="1">
              <a:spLocks noChangeArrowheads="1"/>
            </p:cNvSpPr>
            <p:nvPr/>
          </p:nvSpPr>
          <p:spPr bwMode="auto">
            <a:xfrm>
              <a:off x="480" y="273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9</a:t>
              </a:r>
              <a:endParaRPr lang="es-ES" altLang="en-US" sz="1200"/>
            </a:p>
          </p:txBody>
        </p:sp>
        <p:sp>
          <p:nvSpPr>
            <p:cNvPr id="14437" name="Text Box 401"/>
            <p:cNvSpPr txBox="1">
              <a:spLocks noChangeArrowheads="1"/>
            </p:cNvSpPr>
            <p:nvPr/>
          </p:nvSpPr>
          <p:spPr bwMode="auto">
            <a:xfrm>
              <a:off x="240" y="2880"/>
              <a:ext cx="2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/>
                <a:t>10</a:t>
              </a:r>
              <a:endParaRPr lang="es-ES" alt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E2DF81-2DC8-4E49-A2FC-6C645965F8D3}" type="slidenum">
              <a:rPr lang="en-US" altLang="en-US" sz="1400"/>
              <a:pPr/>
              <a:t>2</a:t>
            </a:fld>
            <a:r>
              <a:rPr lang="en-US" altLang="en-US" sz="1400"/>
              <a:t> of 12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  <a:endParaRPr lang="es-ES" altLang="en-US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Activity diagram concept</a:t>
            </a:r>
          </a:p>
          <a:p>
            <a:r>
              <a:rPr lang="en-US" altLang="en-US" smtClean="0"/>
              <a:t>Elements of activity diagram </a:t>
            </a:r>
          </a:p>
          <a:p>
            <a:r>
              <a:rPr lang="en-US" altLang="en-US" smtClean="0"/>
              <a:t>Reading activity diagrams</a:t>
            </a:r>
          </a:p>
          <a:p>
            <a:r>
              <a:rPr lang="en-US" altLang="en-US" smtClean="0"/>
              <a:t>Process logic in activity diagram </a:t>
            </a:r>
          </a:p>
          <a:p>
            <a:r>
              <a:rPr lang="en-US" altLang="en-US" smtClean="0"/>
              <a:t>Creating activity diagrams</a:t>
            </a:r>
            <a:endParaRPr lang="es-E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C0B65C-D830-49D0-8099-C063CAE18158}" type="slidenum">
              <a:rPr lang="en-US" altLang="en-US" sz="1400"/>
              <a:pPr/>
              <a:t>3</a:t>
            </a:fld>
            <a:r>
              <a:rPr lang="en-US" altLang="en-US" sz="1400"/>
              <a:t> of 12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Activity Diagram (AD) concept</a:t>
            </a:r>
            <a:endParaRPr lang="es-ES" altLang="en-US" sz="4000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 smtClean="0"/>
              <a:t>AD used for requirements determination</a:t>
            </a:r>
          </a:p>
          <a:p>
            <a:r>
              <a:rPr lang="en-US" altLang="en-US" sz="3000" smtClean="0"/>
              <a:t>AD depicts:</a:t>
            </a:r>
          </a:p>
          <a:p>
            <a:pPr lvl="1"/>
            <a:r>
              <a:rPr lang="en-US" altLang="en-US" sz="2600" smtClean="0"/>
              <a:t>process (workflow) – manual &amp; automated</a:t>
            </a:r>
          </a:p>
          <a:p>
            <a:pPr lvl="1"/>
            <a:r>
              <a:rPr lang="en-US" altLang="en-US" sz="2600" smtClean="0"/>
              <a:t>process logic – time order of process steps (activities) &amp; decision points</a:t>
            </a:r>
          </a:p>
          <a:p>
            <a:pPr lvl="1"/>
            <a:r>
              <a:rPr lang="en-US" altLang="en-US" sz="2600" smtClean="0"/>
              <a:t>process performers</a:t>
            </a:r>
          </a:p>
          <a:p>
            <a:endParaRPr lang="en-US" altLang="en-US" sz="3000" smtClean="0"/>
          </a:p>
          <a:p>
            <a:r>
              <a:rPr lang="en-US" altLang="en-US" sz="3000" smtClean="0"/>
              <a:t>AD resembles old flow charts and somewhat data flow diagram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BD4155-B770-403E-B3DD-57210853B23F}" type="slidenum">
              <a:rPr lang="en-US" altLang="en-US" sz="1400"/>
              <a:pPr/>
              <a:t>4</a:t>
            </a:fld>
            <a:r>
              <a:rPr lang="en-US" altLang="en-US" sz="1400"/>
              <a:t> of 12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AD elements – Quote process</a:t>
            </a:r>
            <a:endParaRPr lang="es-ES" altLang="en-US" sz="4000" smtClean="0"/>
          </a:p>
        </p:txBody>
      </p:sp>
      <p:pic>
        <p:nvPicPr>
          <p:cNvPr id="117765" name="Picture 5" descr="Fig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638800" cy="5257800"/>
          </a:xfrm>
          <a:noFill/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400800" y="1447800"/>
            <a:ext cx="2444750" cy="1006475"/>
            <a:chOff x="4032" y="912"/>
            <a:chExt cx="1540" cy="634"/>
          </a:xfrm>
        </p:grpSpPr>
        <p:sp>
          <p:nvSpPr>
            <p:cNvPr id="6177" name="Text Box 6"/>
            <p:cNvSpPr txBox="1">
              <a:spLocks noChangeArrowheads="1"/>
            </p:cNvSpPr>
            <p:nvPr/>
          </p:nvSpPr>
          <p:spPr bwMode="auto">
            <a:xfrm>
              <a:off x="4704" y="912"/>
              <a:ext cx="868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Who/What</a:t>
              </a:r>
            </a:p>
            <a:p>
              <a:r>
                <a:rPr lang="en-US" altLang="en-US" sz="2000"/>
                <a:t>performs </a:t>
              </a:r>
            </a:p>
            <a:p>
              <a:r>
                <a:rPr lang="en-US" altLang="en-US" sz="2000"/>
                <a:t>activity</a:t>
              </a:r>
              <a:endParaRPr lang="es-ES" altLang="en-US" sz="2000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 flipH="1">
              <a:off x="4032" y="1056"/>
              <a:ext cx="6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324600" y="2667000"/>
            <a:ext cx="2381250" cy="396875"/>
            <a:chOff x="3984" y="1780"/>
            <a:chExt cx="1500" cy="250"/>
          </a:xfrm>
        </p:grpSpPr>
        <p:sp>
          <p:nvSpPr>
            <p:cNvPr id="6175" name="Text Box 9"/>
            <p:cNvSpPr txBox="1">
              <a:spLocks noChangeArrowheads="1"/>
            </p:cNvSpPr>
            <p:nvPr/>
          </p:nvSpPr>
          <p:spPr bwMode="auto">
            <a:xfrm>
              <a:off x="4742" y="1780"/>
              <a:ext cx="74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Swimline</a:t>
              </a:r>
              <a:endParaRPr lang="es-ES" altLang="en-US" sz="2000"/>
            </a:p>
          </p:txBody>
        </p:sp>
        <p:sp>
          <p:nvSpPr>
            <p:cNvPr id="6176" name="Line 10"/>
            <p:cNvSpPr>
              <a:spLocks noChangeShapeType="1"/>
            </p:cNvSpPr>
            <p:nvPr/>
          </p:nvSpPr>
          <p:spPr bwMode="auto">
            <a:xfrm flipH="1">
              <a:off x="3984" y="1920"/>
              <a:ext cx="7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181600" y="3276600"/>
            <a:ext cx="3775075" cy="708025"/>
            <a:chOff x="3408" y="2160"/>
            <a:chExt cx="2378" cy="446"/>
          </a:xfrm>
        </p:grpSpPr>
        <p:sp>
          <p:nvSpPr>
            <p:cNvPr id="6173" name="Text Box 11"/>
            <p:cNvSpPr txBox="1">
              <a:spLocks noChangeArrowheads="1"/>
            </p:cNvSpPr>
            <p:nvPr/>
          </p:nvSpPr>
          <p:spPr bwMode="auto">
            <a:xfrm>
              <a:off x="4790" y="2164"/>
              <a:ext cx="996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Activity, </a:t>
              </a:r>
            </a:p>
            <a:p>
              <a:r>
                <a:rPr lang="en-US" altLang="en-US" sz="2000"/>
                <a:t>Process step</a:t>
              </a:r>
              <a:endParaRPr lang="es-ES" altLang="en-US" sz="2000"/>
            </a:p>
          </p:txBody>
        </p:sp>
        <p:sp>
          <p:nvSpPr>
            <p:cNvPr id="6174" name="Line 12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34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6929438" y="4876800"/>
            <a:ext cx="2039937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Decision point</a:t>
            </a:r>
          </a:p>
          <a:p>
            <a:r>
              <a:rPr lang="en-US" altLang="en-US" sz="2000"/>
              <a:t>(System’s logic);</a:t>
            </a:r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 flipH="1" flipV="1">
            <a:off x="2667000" y="4800600"/>
            <a:ext cx="43434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248400" y="4038600"/>
            <a:ext cx="2401888" cy="701675"/>
            <a:chOff x="3936" y="2544"/>
            <a:chExt cx="1513" cy="442"/>
          </a:xfrm>
        </p:grpSpPr>
        <p:sp>
          <p:nvSpPr>
            <p:cNvPr id="6171" name="Line 13"/>
            <p:cNvSpPr>
              <a:spLocks noChangeShapeType="1"/>
            </p:cNvSpPr>
            <p:nvPr/>
          </p:nvSpPr>
          <p:spPr bwMode="auto">
            <a:xfrm flipH="1" flipV="1">
              <a:off x="3936" y="2640"/>
              <a:ext cx="816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Text Box 16"/>
            <p:cNvSpPr txBox="1">
              <a:spLocks noChangeArrowheads="1"/>
            </p:cNvSpPr>
            <p:nvPr/>
          </p:nvSpPr>
          <p:spPr bwMode="auto">
            <a:xfrm>
              <a:off x="4800" y="2544"/>
              <a:ext cx="64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Process</a:t>
              </a:r>
            </a:p>
            <a:p>
              <a:r>
                <a:rPr lang="en-US" altLang="en-US" sz="2000"/>
                <a:t>flow</a:t>
              </a:r>
              <a:endParaRPr lang="es-ES" altLang="en-US" sz="2000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050925" y="1682750"/>
            <a:ext cx="1235075" cy="396875"/>
            <a:chOff x="662" y="1060"/>
            <a:chExt cx="778" cy="250"/>
          </a:xfrm>
        </p:grpSpPr>
        <p:sp>
          <p:nvSpPr>
            <p:cNvPr id="6169" name="Text Box 17"/>
            <p:cNvSpPr txBox="1">
              <a:spLocks noChangeArrowheads="1"/>
            </p:cNvSpPr>
            <p:nvPr/>
          </p:nvSpPr>
          <p:spPr bwMode="auto">
            <a:xfrm>
              <a:off x="662" y="1060"/>
              <a:ext cx="4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Start</a:t>
              </a:r>
              <a:endParaRPr lang="es-ES" altLang="en-US" sz="2000"/>
            </a:p>
          </p:txBody>
        </p:sp>
        <p:sp>
          <p:nvSpPr>
            <p:cNvPr id="6170" name="Line 18"/>
            <p:cNvSpPr>
              <a:spLocks noChangeShapeType="1"/>
            </p:cNvSpPr>
            <p:nvPr/>
          </p:nvSpPr>
          <p:spPr bwMode="auto">
            <a:xfrm>
              <a:off x="1104" y="1200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295400" y="5638800"/>
            <a:ext cx="1066800" cy="396875"/>
            <a:chOff x="816" y="3552"/>
            <a:chExt cx="672" cy="250"/>
          </a:xfrm>
        </p:grpSpPr>
        <p:sp>
          <p:nvSpPr>
            <p:cNvPr id="6167" name="Text Box 19"/>
            <p:cNvSpPr txBox="1">
              <a:spLocks noChangeArrowheads="1"/>
            </p:cNvSpPr>
            <p:nvPr/>
          </p:nvSpPr>
          <p:spPr bwMode="auto">
            <a:xfrm>
              <a:off x="816" y="3552"/>
              <a:ext cx="38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End</a:t>
              </a:r>
              <a:endParaRPr lang="es-ES" altLang="en-US" sz="2000"/>
            </a:p>
          </p:txBody>
        </p:sp>
        <p:sp>
          <p:nvSpPr>
            <p:cNvPr id="6168" name="Line 20"/>
            <p:cNvSpPr>
              <a:spLocks noChangeShapeType="1"/>
            </p:cNvSpPr>
            <p:nvPr/>
          </p:nvSpPr>
          <p:spPr bwMode="auto">
            <a:xfrm>
              <a:off x="1152" y="3696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6781800" y="5562600"/>
            <a:ext cx="23622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Choices (yes/no); </a:t>
            </a:r>
          </a:p>
          <a:p>
            <a:r>
              <a:rPr lang="en-US" altLang="en-US" sz="2000"/>
              <a:t>activity branching</a:t>
            </a:r>
            <a:endParaRPr lang="es-ES" altLang="en-US"/>
          </a:p>
        </p:txBody>
      </p:sp>
      <p:sp>
        <p:nvSpPr>
          <p:cNvPr id="117783" name="Line 23"/>
          <p:cNvSpPr>
            <a:spLocks noChangeShapeType="1"/>
          </p:cNvSpPr>
          <p:nvPr/>
        </p:nvSpPr>
        <p:spPr bwMode="auto">
          <a:xfrm flipH="1" flipV="1">
            <a:off x="2667000" y="5029200"/>
            <a:ext cx="411480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4" name="Line 24"/>
          <p:cNvSpPr>
            <a:spLocks noChangeShapeType="1"/>
          </p:cNvSpPr>
          <p:nvPr/>
        </p:nvSpPr>
        <p:spPr bwMode="auto">
          <a:xfrm>
            <a:off x="1524000" y="2133600"/>
            <a:ext cx="0" cy="3352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762000" y="3505200"/>
            <a:ext cx="736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Time</a:t>
            </a:r>
            <a:endParaRPr lang="es-ES" altLang="en-US" sz="2000"/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152400" y="990600"/>
            <a:ext cx="1446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Page 146</a:t>
            </a:r>
            <a:endParaRPr lang="es-ES" altLang="en-US"/>
          </a:p>
        </p:txBody>
      </p:sp>
      <p:sp>
        <p:nvSpPr>
          <p:cNvPr id="117793" name="Text Box 33"/>
          <p:cNvSpPr txBox="1">
            <a:spLocks noChangeArrowheads="1"/>
          </p:cNvSpPr>
          <p:nvPr/>
        </p:nvSpPr>
        <p:spPr bwMode="auto">
          <a:xfrm>
            <a:off x="6172200" y="1524000"/>
            <a:ext cx="28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*</a:t>
            </a:r>
            <a:endParaRPr lang="es-ES" altLang="en-US" sz="1400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447800" y="6172200"/>
            <a:ext cx="7543800" cy="349250"/>
            <a:chOff x="912" y="3936"/>
            <a:chExt cx="2880" cy="192"/>
          </a:xfrm>
        </p:grpSpPr>
        <p:sp>
          <p:nvSpPr>
            <p:cNvPr id="6164" name="Text Box 34"/>
            <p:cNvSpPr txBox="1">
              <a:spLocks noChangeArrowheads="1"/>
            </p:cNvSpPr>
            <p:nvPr/>
          </p:nvSpPr>
          <p:spPr bwMode="auto">
            <a:xfrm>
              <a:off x="912" y="3936"/>
              <a:ext cx="2866" cy="1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400"/>
                <a:t>* System=computer, computer software and hardware; same as in use case descriptions </a:t>
              </a:r>
              <a:endParaRPr lang="es-ES" altLang="en-US" sz="1400"/>
            </a:p>
          </p:txBody>
        </p:sp>
        <p:sp>
          <p:nvSpPr>
            <p:cNvPr id="6165" name="Line 35"/>
            <p:cNvSpPr>
              <a:spLocks noChangeShapeType="1"/>
            </p:cNvSpPr>
            <p:nvPr/>
          </p:nvSpPr>
          <p:spPr bwMode="auto">
            <a:xfrm flipV="1">
              <a:off x="960" y="3984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36"/>
            <p:cNvSpPr>
              <a:spLocks noChangeShapeType="1"/>
            </p:cNvSpPr>
            <p:nvPr/>
          </p:nvSpPr>
          <p:spPr bwMode="auto">
            <a:xfrm flipV="1">
              <a:off x="960" y="4128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74" grpId="0" animBg="1"/>
      <p:bldP spid="117775" grpId="0" animBg="1"/>
      <p:bldP spid="117775" grpId="1" animBg="1"/>
      <p:bldP spid="117782" grpId="0" animBg="1"/>
      <p:bldP spid="117783" grpId="0" animBg="1"/>
      <p:bldP spid="117784" grpId="0" animBg="1"/>
      <p:bldP spid="117785" grpId="0" animBg="1"/>
      <p:bldP spid="117786" grpId="0" animBg="1"/>
      <p:bldP spid="1177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7E6755-DA69-412F-8E54-7AC3DF5135B9}" type="slidenum">
              <a:rPr lang="en-US" altLang="en-US" sz="1400"/>
              <a:pPr/>
              <a:t>5</a:t>
            </a:fld>
            <a:r>
              <a:rPr lang="en-US" altLang="en-US" sz="1400"/>
              <a:t> of 12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 elements </a:t>
            </a:r>
            <a:r>
              <a:rPr lang="en-US" altLang="en-US" sz="2800" smtClean="0"/>
              <a:t>(cont.)</a:t>
            </a:r>
            <a:endParaRPr lang="es-ES" altLang="en-US" sz="2800" smtClean="0"/>
          </a:p>
        </p:txBody>
      </p:sp>
      <p:pic>
        <p:nvPicPr>
          <p:cNvPr id="121860" name="Picture 4" descr="Fig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219200"/>
            <a:ext cx="6959600" cy="5334000"/>
          </a:xfrm>
          <a:noFill/>
        </p:spPr>
      </p:pic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032125" y="4654550"/>
            <a:ext cx="1285875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Parallel </a:t>
            </a:r>
          </a:p>
          <a:p>
            <a:r>
              <a:rPr lang="en-US" altLang="en-US" sz="2000"/>
              <a:t>processes</a:t>
            </a:r>
            <a:endParaRPr lang="es-ES" altLang="en-US" sz="2000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 flipV="1">
            <a:off x="4343400" y="4495800"/>
            <a:ext cx="60960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V="1">
            <a:off x="4343400" y="4419600"/>
            <a:ext cx="190500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10200" y="5029200"/>
            <a:ext cx="1981200" cy="712788"/>
            <a:chOff x="0" y="562"/>
            <a:chExt cx="1248" cy="449"/>
          </a:xfrm>
        </p:grpSpPr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 flipV="1">
              <a:off x="1056" y="562"/>
              <a:ext cx="19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Text Box 19"/>
            <p:cNvSpPr txBox="1">
              <a:spLocks noChangeArrowheads="1"/>
            </p:cNvSpPr>
            <p:nvPr/>
          </p:nvSpPr>
          <p:spPr bwMode="auto">
            <a:xfrm>
              <a:off x="0" y="624"/>
              <a:ext cx="116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800"/>
                <a:t>Synchronization </a:t>
              </a:r>
            </a:p>
            <a:p>
              <a:pPr algn="ctr"/>
              <a:r>
                <a:rPr lang="en-US" altLang="en-US" sz="1800"/>
                <a:t>Bar</a:t>
              </a:r>
              <a:endParaRPr lang="es-ES" altLang="en-US" sz="180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6400" y="3581400"/>
            <a:ext cx="1981200" cy="712788"/>
            <a:chOff x="0" y="562"/>
            <a:chExt cx="1248" cy="449"/>
          </a:xfrm>
        </p:grpSpPr>
        <p:sp>
          <p:nvSpPr>
            <p:cNvPr id="7179" name="Line 22"/>
            <p:cNvSpPr>
              <a:spLocks noChangeShapeType="1"/>
            </p:cNvSpPr>
            <p:nvPr/>
          </p:nvSpPr>
          <p:spPr bwMode="auto">
            <a:xfrm flipV="1">
              <a:off x="1056" y="562"/>
              <a:ext cx="19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Text Box 23"/>
            <p:cNvSpPr txBox="1">
              <a:spLocks noChangeArrowheads="1"/>
            </p:cNvSpPr>
            <p:nvPr/>
          </p:nvSpPr>
          <p:spPr bwMode="auto">
            <a:xfrm>
              <a:off x="0" y="624"/>
              <a:ext cx="116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800"/>
                <a:t>Synchronization </a:t>
              </a:r>
            </a:p>
            <a:p>
              <a:pPr algn="ctr"/>
              <a:r>
                <a:rPr lang="en-US" altLang="en-US" sz="1800"/>
                <a:t>Bar</a:t>
              </a:r>
              <a:endParaRPr lang="es-ES" altLang="en-US" sz="1800"/>
            </a:p>
          </p:txBody>
        </p:sp>
      </p:grp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152400" y="990600"/>
            <a:ext cx="1446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Page 147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61" grpId="0" animBg="1"/>
      <p:bldP spid="121862" grpId="0" animBg="1"/>
      <p:bldP spid="121863" grpId="0" animBg="1"/>
      <p:bldP spid="1218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616BDC-E447-47C7-AF28-7D2280E98DC9}" type="slidenum">
              <a:rPr lang="en-US" altLang="en-US" sz="1400"/>
              <a:pPr/>
              <a:t>6</a:t>
            </a:fld>
            <a:r>
              <a:rPr lang="en-US" altLang="en-US" sz="1400"/>
              <a:t> of 12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kumimoji="0" lang="en-US" altLang="en-US" sz="4000" smtClean="0"/>
              <a:t>AD diagram of the  </a:t>
            </a:r>
            <a:br>
              <a:rPr kumimoji="0" lang="en-US" altLang="en-US" sz="4000" smtClean="0"/>
            </a:br>
            <a:r>
              <a:rPr kumimoji="0" lang="en-US" altLang="en-US" sz="4000" smtClean="0"/>
              <a:t>Telephone Order Process</a:t>
            </a:r>
            <a:endParaRPr kumimoji="0" lang="es-ES" altLang="en-US" sz="4000" smtClean="0"/>
          </a:p>
        </p:txBody>
      </p:sp>
      <p:pic>
        <p:nvPicPr>
          <p:cNvPr id="122884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5410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1436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Page 227</a:t>
            </a:r>
            <a:endParaRPr lang="es-ES" altLang="en-US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28600" y="4572000"/>
            <a:ext cx="3101975" cy="15525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Should present same </a:t>
            </a:r>
          </a:p>
          <a:p>
            <a:r>
              <a:rPr lang="en-US" altLang="en-US"/>
              <a:t>information as full </a:t>
            </a:r>
          </a:p>
          <a:p>
            <a:r>
              <a:rPr lang="en-US" altLang="en-US"/>
              <a:t>use case description</a:t>
            </a:r>
          </a:p>
          <a:p>
            <a:r>
              <a:rPr lang="en-US" altLang="en-US"/>
              <a:t>in Fig. 6-10, p, 223. 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5" grpId="0" animBg="1"/>
      <p:bldP spid="1228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9B6530-97B0-466C-8727-432F4DDAF92B}" type="slidenum">
              <a:rPr lang="en-US" altLang="en-US" sz="1400"/>
              <a:pPr/>
              <a:t>7</a:t>
            </a:fld>
            <a:r>
              <a:rPr lang="en-US" altLang="en-US" sz="1400"/>
              <a:t> of 12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2954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 sz="3600" smtClean="0"/>
              <a:t>AD </a:t>
            </a:r>
            <a:r>
              <a:rPr kumimoji="0" lang="en-US" altLang="en-US" sz="3600" smtClean="0"/>
              <a:t>of the 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kumimoji="0" lang="en-US" altLang="en-US" sz="3600" smtClean="0"/>
              <a:t>Telephone Order Process – simpler</a:t>
            </a:r>
            <a:r>
              <a:rPr kumimoji="0" lang="en-US" altLang="en-US" sz="4000" smtClean="0"/>
              <a:t> </a:t>
            </a:r>
            <a:r>
              <a:rPr kumimoji="0" lang="en-US" altLang="en-US" sz="2800" smtClean="0"/>
              <a:t>(cont.)</a:t>
            </a:r>
            <a:endParaRPr kumimoji="0" lang="es-ES" altLang="en-US" sz="2800" smtClean="0"/>
          </a:p>
        </p:txBody>
      </p:sp>
      <p:pic>
        <p:nvPicPr>
          <p:cNvPr id="123908" name="Picture 4" descr="Fi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5181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1436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Page 232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C072BA-EC70-4C9E-B450-5AC3C62AB59B}" type="slidenum">
              <a:rPr lang="en-US" altLang="en-US" sz="1400"/>
              <a:pPr/>
              <a:t>8</a:t>
            </a:fld>
            <a:r>
              <a:rPr lang="en-US" altLang="en-US" sz="1400"/>
              <a:t> of 12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logic</a:t>
            </a:r>
            <a:endParaRPr lang="es-ES" altLang="en-US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Sequential (step 1 </a:t>
            </a:r>
            <a:r>
              <a:rPr lang="en-US" altLang="en-US" sz="2800" smtClean="0">
                <a:sym typeface="Wingdings" panose="05000000000000000000" pitchFamily="2" charset="2"/>
              </a:rPr>
              <a:t> step 2)</a:t>
            </a:r>
          </a:p>
          <a:p>
            <a:endParaRPr lang="en-US" altLang="en-US" sz="2800" smtClean="0">
              <a:sym typeface="Wingdings" panose="05000000000000000000" pitchFamily="2" charset="2"/>
            </a:endParaRPr>
          </a:p>
          <a:p>
            <a:r>
              <a:rPr lang="en-US" altLang="en-US" sz="2800" smtClean="0">
                <a:sym typeface="Wingdings" panose="05000000000000000000" pitchFamily="2" charset="2"/>
              </a:rPr>
              <a:t>Conditional, If-Then (decision points: if condition A, then step </a:t>
            </a:r>
            <a:r>
              <a:rPr lang="en-US" altLang="en-US" sz="2800" i="1" smtClean="0">
                <a:sym typeface="Wingdings" panose="05000000000000000000" pitchFamily="2" charset="2"/>
              </a:rPr>
              <a:t>n</a:t>
            </a:r>
            <a:r>
              <a:rPr lang="en-US" altLang="en-US" sz="2800" smtClean="0">
                <a:sym typeface="Wingdings" panose="05000000000000000000" pitchFamily="2" charset="2"/>
              </a:rPr>
              <a:t>)</a:t>
            </a:r>
          </a:p>
          <a:p>
            <a:endParaRPr lang="en-US" altLang="en-US" sz="2800" smtClean="0">
              <a:sym typeface="Wingdings" panose="05000000000000000000" pitchFamily="2" charset="2"/>
            </a:endParaRPr>
          </a:p>
          <a:p>
            <a:r>
              <a:rPr lang="en-US" altLang="en-US" sz="2800" smtClean="0">
                <a:sym typeface="Wingdings" panose="05000000000000000000" pitchFamily="2" charset="2"/>
              </a:rPr>
              <a:t>Iteration, loops (feedback into a previous step while certain condition persists</a:t>
            </a:r>
          </a:p>
          <a:p>
            <a:pPr lvl="1"/>
            <a:r>
              <a:rPr lang="en-US" altLang="en-US" sz="2400" smtClean="0">
                <a:sym typeface="Wingdings" panose="05000000000000000000" pitchFamily="2" charset="2"/>
              </a:rPr>
              <a:t>Slide 4, feedback from the “Change required?” decision point)</a:t>
            </a:r>
          </a:p>
          <a:p>
            <a:pPr lvl="1"/>
            <a:r>
              <a:rPr lang="en-US" altLang="en-US" sz="2400" smtClean="0">
                <a:sym typeface="Wingdings" panose="05000000000000000000" pitchFamily="2" charset="2"/>
              </a:rPr>
              <a:t>Slide 6, loop between bars </a:t>
            </a:r>
            <a:r>
              <a:rPr lang="en-US" altLang="en-US" sz="2400" i="1" smtClean="0">
                <a:sym typeface="Wingdings" panose="05000000000000000000" pitchFamily="2" charset="2"/>
              </a:rPr>
              <a:t>For each item </a:t>
            </a:r>
            <a:r>
              <a:rPr lang="en-US" altLang="en-US" sz="2400" smtClean="0">
                <a:sym typeface="Wingdings" panose="05000000000000000000" pitchFamily="2" charset="2"/>
              </a:rPr>
              <a:t>to </a:t>
            </a:r>
            <a:r>
              <a:rPr lang="en-US" altLang="en-US" sz="2400" i="1" smtClean="0">
                <a:sym typeface="Wingdings" panose="05000000000000000000" pitchFamily="2" charset="2"/>
              </a:rPr>
              <a:t>End of each</a:t>
            </a:r>
            <a:endParaRPr lang="es-ES" alt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490084-7F76-4100-B5E2-FED27D5D241A}" type="slidenum">
              <a:rPr lang="en-US" altLang="en-US" sz="1400"/>
              <a:pPr/>
              <a:t>9</a:t>
            </a:fld>
            <a:r>
              <a:rPr lang="en-US" altLang="en-US" sz="1400"/>
              <a:t> of 12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AD does not show?</a:t>
            </a:r>
            <a:endParaRPr lang="es-ES" alt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passed between steps</a:t>
            </a:r>
          </a:p>
          <a:p>
            <a:endParaRPr lang="en-US" altLang="en-US" smtClean="0"/>
          </a:p>
          <a:p>
            <a:r>
              <a:rPr lang="en-US" altLang="en-US" smtClean="0"/>
              <a:t>Objects (directly, can be inferred)</a:t>
            </a:r>
          </a:p>
          <a:p>
            <a:endParaRPr lang="en-US" altLang="en-US" smtClean="0"/>
          </a:p>
          <a:p>
            <a:r>
              <a:rPr lang="en-US" altLang="en-US" smtClean="0"/>
              <a:t>User interface</a:t>
            </a:r>
            <a:endParaRPr lang="es-E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 build="p"/>
    </p:bldLst>
  </p:timing>
</p:sld>
</file>

<file path=ppt/theme/theme1.xml><?xml version="1.0" encoding="utf-8"?>
<a:theme xmlns:a="http://schemas.openxmlformats.org/drawingml/2006/main" name="Bits and bytes design template">
  <a:themeElements>
    <a:clrScheme name="Bits and bytes design templat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Bits and byte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its and bytes design templat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 and bytes design template</Template>
  <TotalTime>2079</TotalTime>
  <Words>542</Words>
  <Application>Microsoft Office PowerPoint</Application>
  <PresentationFormat>On-screen Show (4:3)</PresentationFormat>
  <Paragraphs>176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Tahoma</vt:lpstr>
      <vt:lpstr>Arial</vt:lpstr>
      <vt:lpstr>Wingdings</vt:lpstr>
      <vt:lpstr>Times New Roman</vt:lpstr>
      <vt:lpstr>Bits and bytes design template</vt:lpstr>
      <vt:lpstr>Analyzing systems process: Activity diagram</vt:lpstr>
      <vt:lpstr>Outline</vt:lpstr>
      <vt:lpstr>Activity Diagram (AD) concept</vt:lpstr>
      <vt:lpstr>AD elements – Quote process</vt:lpstr>
      <vt:lpstr>AD elements (cont.)</vt:lpstr>
      <vt:lpstr>AD diagram of the   Telephone Order Process</vt:lpstr>
      <vt:lpstr>AD of the  Telephone Order Process – simpler (cont.)</vt:lpstr>
      <vt:lpstr>Process logic</vt:lpstr>
      <vt:lpstr>What AD does not show?</vt:lpstr>
      <vt:lpstr>How to create AD</vt:lpstr>
      <vt:lpstr>How to create AD (cont.)</vt:lpstr>
      <vt:lpstr>How to create AD (cont.)</vt:lpstr>
    </vt:vector>
  </TitlesOfParts>
  <Company>U of 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M. Arifur Rahman</cp:lastModifiedBy>
  <cp:revision>53</cp:revision>
  <dcterms:created xsi:type="dcterms:W3CDTF">2006-09-11T16:04:55Z</dcterms:created>
  <dcterms:modified xsi:type="dcterms:W3CDTF">2014-05-20T11:46:34Z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TC011408341033</vt:lpwstr>
  </property>
</Properties>
</file>