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Override2.xml" ContentType="application/vnd.openxmlformats-officedocument.themeOverrid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 id="2147483858" r:id="rId2"/>
    <p:sldMasterId id="2147483870" r:id="rId3"/>
    <p:sldMasterId id="2147483882" r:id="rId4"/>
  </p:sldMasterIdLst>
  <p:notesMasterIdLst>
    <p:notesMasterId r:id="rId19"/>
  </p:notesMasterIdLst>
  <p:handoutMasterIdLst>
    <p:handoutMasterId r:id="rId20"/>
  </p:handoutMasterIdLst>
  <p:sldIdLst>
    <p:sldId id="268" r:id="rId5"/>
    <p:sldId id="260" r:id="rId6"/>
    <p:sldId id="261" r:id="rId7"/>
    <p:sldId id="269" r:id="rId8"/>
    <p:sldId id="270" r:id="rId9"/>
    <p:sldId id="271" r:id="rId10"/>
    <p:sldId id="295" r:id="rId11"/>
    <p:sldId id="273" r:id="rId12"/>
    <p:sldId id="274" r:id="rId13"/>
    <p:sldId id="297" r:id="rId14"/>
    <p:sldId id="298" r:id="rId15"/>
    <p:sldId id="299" r:id="rId16"/>
    <p:sldId id="300" r:id="rId17"/>
    <p:sldId id="301" r:id="rId18"/>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72418" autoAdjust="0"/>
  </p:normalViewPr>
  <p:slideViewPr>
    <p:cSldViewPr>
      <p:cViewPr varScale="1">
        <p:scale>
          <a:sx n="79" d="100"/>
          <a:sy n="79" d="100"/>
        </p:scale>
        <p:origin x="924" y="78"/>
      </p:cViewPr>
      <p:guideLst>
        <p:guide orient="horz" pos="2160"/>
        <p:guide pos="2880"/>
      </p:guideLst>
    </p:cSldViewPr>
  </p:slideViewPr>
  <p:outlineViewPr>
    <p:cViewPr>
      <p:scale>
        <a:sx n="33" d="100"/>
        <a:sy n="33" d="100"/>
      </p:scale>
      <p:origin x="0" y="149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marker>
            <c:symbol val="none"/>
          </c:marker>
          <c:xVal>
            <c:numRef>
              <c:f>Sheet1!$D$3:$D$12</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Sheet1!$E$3:$E$12</c:f>
              <c:numCache>
                <c:formatCode>General</c:formatCode>
                <c:ptCount val="10"/>
                <c:pt idx="0">
                  <c:v>244.69</c:v>
                </c:pt>
                <c:pt idx="1">
                  <c:v>148.41</c:v>
                </c:pt>
                <c:pt idx="2">
                  <c:v>90.02</c:v>
                </c:pt>
                <c:pt idx="3">
                  <c:v>54.6</c:v>
                </c:pt>
                <c:pt idx="4">
                  <c:v>33.120000000000012</c:v>
                </c:pt>
                <c:pt idx="5">
                  <c:v>20.09</c:v>
                </c:pt>
                <c:pt idx="6">
                  <c:v>12.18</c:v>
                </c:pt>
                <c:pt idx="7">
                  <c:v>7.39</c:v>
                </c:pt>
                <c:pt idx="8">
                  <c:v>4.4800000000000004</c:v>
                </c:pt>
                <c:pt idx="9">
                  <c:v>2.72</c:v>
                </c:pt>
              </c:numCache>
            </c:numRef>
          </c:yVal>
          <c:smooth val="1"/>
        </c:ser>
        <c:dLbls>
          <c:showLegendKey val="0"/>
          <c:showVal val="0"/>
          <c:showCatName val="0"/>
          <c:showSerName val="0"/>
          <c:showPercent val="0"/>
          <c:showBubbleSize val="0"/>
        </c:dLbls>
        <c:axId val="236605800"/>
        <c:axId val="236602664"/>
      </c:scatterChart>
      <c:valAx>
        <c:axId val="236605800"/>
        <c:scaling>
          <c:orientation val="minMax"/>
        </c:scaling>
        <c:delete val="1"/>
        <c:axPos val="b"/>
        <c:numFmt formatCode="General" sourceLinked="1"/>
        <c:majorTickMark val="out"/>
        <c:minorTickMark val="none"/>
        <c:tickLblPos val="nextTo"/>
        <c:crossAx val="236602664"/>
        <c:crosses val="autoZero"/>
        <c:crossBetween val="midCat"/>
      </c:valAx>
      <c:valAx>
        <c:axId val="236602664"/>
        <c:scaling>
          <c:orientation val="minMax"/>
        </c:scaling>
        <c:delete val="1"/>
        <c:axPos val="l"/>
        <c:numFmt formatCode="General" sourceLinked="1"/>
        <c:majorTickMark val="out"/>
        <c:minorTickMark val="none"/>
        <c:tickLblPos val="nextTo"/>
        <c:crossAx val="236605800"/>
        <c:crosses val="autoZero"/>
        <c:crossBetween val="midCat"/>
      </c:valAx>
      <c:spPr>
        <a:noFill/>
        <a:ln w="25400">
          <a:noFill/>
        </a:ln>
      </c:spPr>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2" tIns="47631" rIns="95262" bIns="476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3849688" y="0"/>
            <a:ext cx="2946400" cy="493713"/>
          </a:xfrm>
          <a:prstGeom prst="rect">
            <a:avLst/>
          </a:prstGeom>
        </p:spPr>
        <p:txBody>
          <a:bodyPr vert="horz" lIns="95262" tIns="47631" rIns="95262" bIns="47631" rtlCol="0"/>
          <a:lstStyle>
            <a:lvl1pPr algn="r" fontAlgn="auto">
              <a:spcBef>
                <a:spcPts val="0"/>
              </a:spcBef>
              <a:spcAft>
                <a:spcPts val="0"/>
              </a:spcAft>
              <a:defRPr sz="1300">
                <a:latin typeface="+mn-lt"/>
              </a:defRPr>
            </a:lvl1pPr>
          </a:lstStyle>
          <a:p>
            <a:pPr>
              <a:defRPr/>
            </a:pPr>
            <a:fld id="{2F214F7F-5AD4-449D-B04C-232C3EC0177F}" type="datetimeFigureOut">
              <a:rPr lang="en-US"/>
              <a:pPr>
                <a:defRPr/>
              </a:pPr>
              <a:t>5/20/2014</a:t>
            </a:fld>
            <a:endParaRPr lang="en-US"/>
          </a:p>
        </p:txBody>
      </p:sp>
      <p:sp>
        <p:nvSpPr>
          <p:cNvPr id="4" name="Footer Placeholder 3"/>
          <p:cNvSpPr>
            <a:spLocks noGrp="1"/>
          </p:cNvSpPr>
          <p:nvPr>
            <p:ph type="ftr" sz="quarter" idx="2"/>
          </p:nvPr>
        </p:nvSpPr>
        <p:spPr>
          <a:xfrm>
            <a:off x="0" y="9378950"/>
            <a:ext cx="2946400" cy="493713"/>
          </a:xfrm>
          <a:prstGeom prst="rect">
            <a:avLst/>
          </a:prstGeom>
        </p:spPr>
        <p:txBody>
          <a:bodyPr vert="horz" lIns="95262" tIns="47631" rIns="95262" bIns="476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wrap="square" lIns="95262" tIns="47631" rIns="95262" bIns="47631" numCol="1" anchor="b" anchorCtr="0" compatLnSpc="1">
            <a:prstTxWarp prst="textNoShape">
              <a:avLst/>
            </a:prstTxWarp>
          </a:bodyPr>
          <a:lstStyle>
            <a:lvl1pPr algn="r">
              <a:defRPr sz="1300">
                <a:latin typeface="Calibri" panose="020F0502020204030204" pitchFamily="34" charset="0"/>
              </a:defRPr>
            </a:lvl1pPr>
          </a:lstStyle>
          <a:p>
            <a:fld id="{863C7C65-7CFF-4F8B-8486-2307BF6C28BB}" type="slidenum">
              <a:rPr lang="en-US" altLang="en-US"/>
              <a:pPr/>
              <a:t>‹#›</a:t>
            </a:fld>
            <a:endParaRPr lang="en-US" altLang="en-US"/>
          </a:p>
        </p:txBody>
      </p:sp>
    </p:spTree>
    <p:extLst>
      <p:ext uri="{BB962C8B-B14F-4D97-AF65-F5344CB8AC3E}">
        <p14:creationId xmlns:p14="http://schemas.microsoft.com/office/powerpoint/2010/main" val="37937103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2" tIns="47631" rIns="95262" bIns="476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5262" tIns="47631" rIns="95262" bIns="47631" rtlCol="0"/>
          <a:lstStyle>
            <a:lvl1pPr algn="r" fontAlgn="auto">
              <a:spcBef>
                <a:spcPts val="0"/>
              </a:spcBef>
              <a:spcAft>
                <a:spcPts val="0"/>
              </a:spcAft>
              <a:defRPr sz="1300">
                <a:latin typeface="+mn-lt"/>
              </a:defRPr>
            </a:lvl1pPr>
          </a:lstStyle>
          <a:p>
            <a:pPr>
              <a:defRPr/>
            </a:pPr>
            <a:fld id="{680F0A08-F76A-42DB-907F-52C2273B51CF}" type="datetimeFigureOut">
              <a:rPr lang="en-US"/>
              <a:pPr>
                <a:defRPr/>
              </a:pPr>
              <a:t>5/20/2014</a:t>
            </a:fld>
            <a:endParaRPr lang="en-US"/>
          </a:p>
        </p:txBody>
      </p:sp>
      <p:sp>
        <p:nvSpPr>
          <p:cNvPr id="4" name="Slide Image Placeholder 3"/>
          <p:cNvSpPr>
            <a:spLocks noGrp="1" noRot="1" noChangeAspect="1"/>
          </p:cNvSpPr>
          <p:nvPr>
            <p:ph type="sldImg" idx="2"/>
          </p:nvPr>
        </p:nvSpPr>
        <p:spPr>
          <a:xfrm>
            <a:off x="931863" y="741363"/>
            <a:ext cx="4933950" cy="3700462"/>
          </a:xfrm>
          <a:prstGeom prst="rect">
            <a:avLst/>
          </a:prstGeom>
          <a:noFill/>
          <a:ln w="12700">
            <a:solidFill>
              <a:prstClr val="black"/>
            </a:solidFill>
          </a:ln>
        </p:spPr>
        <p:txBody>
          <a:bodyPr vert="horz" lIns="95262" tIns="47631" rIns="95262" bIns="47631" rtlCol="0" anchor="ctr"/>
          <a:lstStyle/>
          <a:p>
            <a:pPr lvl="0"/>
            <a:endParaRPr lang="en-US" noProof="0"/>
          </a:p>
        </p:txBody>
      </p:sp>
      <p:sp>
        <p:nvSpPr>
          <p:cNvPr id="5" name="Notes Placeholder 4"/>
          <p:cNvSpPr>
            <a:spLocks noGrp="1"/>
          </p:cNvSpPr>
          <p:nvPr>
            <p:ph type="body" sz="quarter" idx="3"/>
          </p:nvPr>
        </p:nvSpPr>
        <p:spPr>
          <a:xfrm>
            <a:off x="679450" y="4691063"/>
            <a:ext cx="5438775" cy="4443412"/>
          </a:xfrm>
          <a:prstGeom prst="rect">
            <a:avLst/>
          </a:prstGeom>
        </p:spPr>
        <p:txBody>
          <a:bodyPr vert="horz" lIns="95262" tIns="47631" rIns="95262" bIns="476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2" tIns="47631" rIns="95262" bIns="476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wrap="square" lIns="95262" tIns="47631" rIns="95262" bIns="47631" numCol="1" anchor="b" anchorCtr="0" compatLnSpc="1">
            <a:prstTxWarp prst="textNoShape">
              <a:avLst/>
            </a:prstTxWarp>
          </a:bodyPr>
          <a:lstStyle>
            <a:lvl1pPr algn="r">
              <a:defRPr sz="1300">
                <a:latin typeface="Calibri" panose="020F0502020204030204" pitchFamily="34" charset="0"/>
              </a:defRPr>
            </a:lvl1pPr>
          </a:lstStyle>
          <a:p>
            <a:fld id="{2717D9FE-8B95-4242-B3D8-B4E3DD114BCE}" type="slidenum">
              <a:rPr lang="en-US" altLang="en-US"/>
              <a:pPr/>
              <a:t>‹#›</a:t>
            </a:fld>
            <a:endParaRPr lang="en-US" altLang="en-US"/>
          </a:p>
        </p:txBody>
      </p:sp>
    </p:spTree>
    <p:extLst>
      <p:ext uri="{BB962C8B-B14F-4D97-AF65-F5344CB8AC3E}">
        <p14:creationId xmlns:p14="http://schemas.microsoft.com/office/powerpoint/2010/main" val="207550335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Measurements enables us to evaluate the situation properly.</a:t>
            </a:r>
          </a:p>
          <a:p>
            <a:pPr eaLnBrk="1" hangingPunct="1">
              <a:spcBef>
                <a:spcPct val="0"/>
              </a:spcBef>
            </a:pPr>
            <a:r>
              <a:rPr lang="en-US" altLang="en-US" smtClean="0"/>
              <a:t>It can also be applied to improve the software process and hence assist project management</a:t>
            </a:r>
          </a:p>
          <a:p>
            <a:pPr eaLnBrk="1" hangingPunct="1">
              <a:spcBef>
                <a:spcPct val="0"/>
              </a:spcBef>
            </a:pPr>
            <a:endParaRPr lang="en-US" altLang="en-US" smtClean="0"/>
          </a:p>
          <a:p>
            <a:pPr eaLnBrk="1" hangingPunct="1">
              <a:spcBef>
                <a:spcPct val="0"/>
              </a:spcBef>
            </a:pPr>
            <a:r>
              <a:rPr lang="en-US" altLang="en-US" smtClean="0"/>
              <a:t>The common measurement entities are the software metrics, which helps us to evaluate :</a:t>
            </a:r>
          </a:p>
        </p:txBody>
      </p:sp>
      <p:sp>
        <p:nvSpPr>
          <p:cNvPr id="624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D45C28-A214-40FD-846A-084EF41BE612}"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extLst>
      <p:ext uri="{BB962C8B-B14F-4D97-AF65-F5344CB8AC3E}">
        <p14:creationId xmlns:p14="http://schemas.microsoft.com/office/powerpoint/2010/main" val="3814634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Title 1"/>
          <p:cNvSpPr>
            <a:spLocks noGrp="1"/>
          </p:cNvSpPr>
          <p:nvPr>
            <p:ph type="title"/>
          </p:nvPr>
        </p:nvSpPr>
        <p:spPr>
          <a:xfrm>
            <a:off x="152400" y="2989556"/>
            <a:ext cx="8915400" cy="873712"/>
          </a:xfrm>
          <a:prstGeom prst="rect">
            <a:avLst/>
          </a:prstGeom>
        </p:spPr>
        <p:txBody>
          <a:bodyPr/>
          <a:lstStyle>
            <a:lvl1pPr>
              <a:defRPr sz="2400" u="none">
                <a:solidFill>
                  <a:schemeClr val="bg1">
                    <a:lumMod val="95000"/>
                  </a:schemeClr>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68CF7980-CC70-499F-AD0A-4922D9EE925A}" type="datetime1">
              <a:rPr lang="en-US"/>
              <a:pPr>
                <a:defRPr/>
              </a:pPr>
              <a:t>5/20/2014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0F28BA5-3C4F-4126-B99F-846D3322837D}" type="slidenum">
              <a:rPr lang="en-US" altLang="en-US"/>
              <a:pPr/>
              <a:t>‹#›</a:t>
            </a:fld>
            <a:endParaRPr lang="en-US" altLang="en-US"/>
          </a:p>
        </p:txBody>
      </p:sp>
    </p:spTree>
    <p:extLst>
      <p:ext uri="{BB962C8B-B14F-4D97-AF65-F5344CB8AC3E}">
        <p14:creationId xmlns:p14="http://schemas.microsoft.com/office/powerpoint/2010/main" val="2197388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6200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FC402CE-3422-4F06-9849-74C1D8DD35B2}" type="datetime1">
              <a:rPr lang="en-US"/>
              <a:pPr>
                <a:defRPr/>
              </a:pPr>
              <a:t>5/20/2014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146BD88-BB51-4F81-9966-A9F62ACC8007}" type="slidenum">
              <a:rPr lang="en-US" altLang="en-US"/>
              <a:pPr/>
              <a:t>‹#›</a:t>
            </a:fld>
            <a:endParaRPr lang="en-US" altLang="en-US"/>
          </a:p>
        </p:txBody>
      </p:sp>
    </p:spTree>
    <p:extLst>
      <p:ext uri="{BB962C8B-B14F-4D97-AF65-F5344CB8AC3E}">
        <p14:creationId xmlns:p14="http://schemas.microsoft.com/office/powerpoint/2010/main" val="317752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9643024-A4B0-4E95-B051-251E2E2AA1FD}" type="datetime1">
              <a:rPr lang="en-US"/>
              <a:pPr>
                <a:defRPr/>
              </a:pPr>
              <a:t>5/20/2014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7EDEAB2-B554-49B0-8D82-EB2530E48F71}" type="slidenum">
              <a:rPr lang="en-US" altLang="en-US"/>
              <a:pPr/>
              <a:t>‹#›</a:t>
            </a:fld>
            <a:endParaRPr lang="en-US" altLang="en-US"/>
          </a:p>
        </p:txBody>
      </p:sp>
    </p:spTree>
    <p:extLst>
      <p:ext uri="{BB962C8B-B14F-4D97-AF65-F5344CB8AC3E}">
        <p14:creationId xmlns:p14="http://schemas.microsoft.com/office/powerpoint/2010/main" val="3313933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latin typeface="Arial" charset="0"/>
            </a:endParaRPr>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latin typeface="Arial" charset="0"/>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5DAF07ED-AE8F-4B74-AC2D-48FA31DD238E}" type="datetime1">
              <a:rPr lang="en-US"/>
              <a:pPr>
                <a:defRPr/>
              </a:pPr>
              <a:t>5/20/2014</a:t>
            </a:fld>
            <a:endParaRPr lang="en-US"/>
          </a:p>
        </p:txBody>
      </p:sp>
      <p:sp>
        <p:nvSpPr>
          <p:cNvPr id="7" name="Footer Placeholder 18"/>
          <p:cNvSpPr>
            <a:spLocks noGrp="1"/>
          </p:cNvSpPr>
          <p:nvPr>
            <p:ph type="ftr" sz="quarter" idx="11"/>
          </p:nvPr>
        </p:nvSpPr>
        <p:spPr/>
        <p:txBody>
          <a:bodyPr/>
          <a:lstStyle>
            <a:lvl1pPr>
              <a:defRPr/>
            </a:lvl1pPr>
          </a:lstStyle>
          <a:p>
            <a:pPr>
              <a:defRPr/>
            </a:pPr>
            <a:endParaRPr lang="en-US"/>
          </a:p>
        </p:txBody>
      </p:sp>
      <p:sp>
        <p:nvSpPr>
          <p:cNvPr id="8" name="Slide Number Placeholder 26"/>
          <p:cNvSpPr>
            <a:spLocks noGrp="1"/>
          </p:cNvSpPr>
          <p:nvPr>
            <p:ph type="sldNum" sz="quarter" idx="12"/>
          </p:nvPr>
        </p:nvSpPr>
        <p:spPr/>
        <p:txBody>
          <a:bodyPr/>
          <a:lstStyle>
            <a:lvl1pPr>
              <a:defRPr/>
            </a:lvl1pPr>
          </a:lstStyle>
          <a:p>
            <a:fld id="{273BB310-418B-448D-B015-7375FB0FA440}" type="slidenum">
              <a:rPr lang="en-US" altLang="en-US"/>
              <a:pPr/>
              <a:t>‹#›</a:t>
            </a:fld>
            <a:endParaRPr lang="en-US" altLang="en-US"/>
          </a:p>
        </p:txBody>
      </p:sp>
    </p:spTree>
    <p:extLst>
      <p:ext uri="{BB962C8B-B14F-4D97-AF65-F5344CB8AC3E}">
        <p14:creationId xmlns:p14="http://schemas.microsoft.com/office/powerpoint/2010/main" val="255708181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ADB0C428-1F58-47DB-A6EA-422AC6919290}" type="datetime1">
              <a:rPr lang="en-US"/>
              <a:pPr>
                <a:defRPr/>
              </a:pPr>
              <a:t>5/20/2014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CF4F6321-1BEC-435F-A49B-CE9A8F02FECB}" type="slidenum">
              <a:rPr lang="en-US" altLang="en-US"/>
              <a:pPr/>
              <a:t>‹#›</a:t>
            </a:fld>
            <a:endParaRPr lang="en-US" altLang="en-US"/>
          </a:p>
        </p:txBody>
      </p:sp>
    </p:spTree>
    <p:extLst>
      <p:ext uri="{BB962C8B-B14F-4D97-AF65-F5344CB8AC3E}">
        <p14:creationId xmlns:p14="http://schemas.microsoft.com/office/powerpoint/2010/main" val="2654739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latin typeface="Arial" charset="0"/>
            </a:endParaRPr>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latin typeface="Arial" charset="0"/>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ADBCF144-B258-452E-8338-24B95C0D79B4}" type="datetime1">
              <a:rPr lang="en-US"/>
              <a:pPr>
                <a:defRPr/>
              </a:pPr>
              <a:t>5/20/2014</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BCCCBB70-68F5-4981-B62C-15543CBC8FDB}" type="slidenum">
              <a:rPr lang="en-US" altLang="en-US"/>
              <a:pPr/>
              <a:t>‹#›</a:t>
            </a:fld>
            <a:endParaRPr lang="en-US" altLang="en-US"/>
          </a:p>
        </p:txBody>
      </p:sp>
    </p:spTree>
    <p:extLst>
      <p:ext uri="{BB962C8B-B14F-4D97-AF65-F5344CB8AC3E}">
        <p14:creationId xmlns:p14="http://schemas.microsoft.com/office/powerpoint/2010/main" val="304369423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EAF1ECA9-4D95-434B-ABFB-8EC6B9105899}" type="datetime1">
              <a:rPr lang="en-US"/>
              <a:pPr>
                <a:defRPr/>
              </a:pPr>
              <a:t>5/20/2014</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74664445-DD05-4E34-BE7F-5D3B30559638}" type="slidenum">
              <a:rPr lang="en-US" altLang="en-US"/>
              <a:pPr/>
              <a:t>‹#›</a:t>
            </a:fld>
            <a:endParaRPr lang="en-US" altLang="en-US"/>
          </a:p>
        </p:txBody>
      </p:sp>
    </p:spTree>
    <p:extLst>
      <p:ext uri="{BB962C8B-B14F-4D97-AF65-F5344CB8AC3E}">
        <p14:creationId xmlns:p14="http://schemas.microsoft.com/office/powerpoint/2010/main" val="3589394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CF9E6A1F-9CCE-4168-86FF-EB58DE20D88B}" type="datetime1">
              <a:rPr lang="en-US"/>
              <a:pPr>
                <a:defRPr/>
              </a:pPr>
              <a:t>5/20/2014</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45BC9D8C-3A24-4AEB-95FF-4851A0F8DBD0}" type="slidenum">
              <a:rPr lang="en-US" altLang="en-US"/>
              <a:pPr/>
              <a:t>‹#›</a:t>
            </a:fld>
            <a:endParaRPr lang="en-US" altLang="en-US"/>
          </a:p>
        </p:txBody>
      </p:sp>
    </p:spTree>
    <p:extLst>
      <p:ext uri="{BB962C8B-B14F-4D97-AF65-F5344CB8AC3E}">
        <p14:creationId xmlns:p14="http://schemas.microsoft.com/office/powerpoint/2010/main" val="2780630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F42719C1-5C33-4BEC-A018-68D3291FC879}" type="datetime1">
              <a:rPr lang="en-US"/>
              <a:pPr>
                <a:defRPr/>
              </a:pPr>
              <a:t>5/20/2014</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fld id="{2E75F546-E1D9-4678-96C3-524C2D8845D2}" type="slidenum">
              <a:rPr lang="en-US" altLang="en-US"/>
              <a:pPr/>
              <a:t>‹#›</a:t>
            </a:fld>
            <a:endParaRPr lang="en-US" altLang="en-US"/>
          </a:p>
        </p:txBody>
      </p:sp>
    </p:spTree>
    <p:extLst>
      <p:ext uri="{BB962C8B-B14F-4D97-AF65-F5344CB8AC3E}">
        <p14:creationId xmlns:p14="http://schemas.microsoft.com/office/powerpoint/2010/main" val="1168491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89FDA44-E714-48E5-8012-5EAAD255C07C}" type="datetime1">
              <a:rPr lang="en-US"/>
              <a:pPr>
                <a:defRPr/>
              </a:pPr>
              <a:t>5/20/2014</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73BB7080-AD20-406A-8162-7BB2F020696A}" type="slidenum">
              <a:rPr lang="en-US" altLang="en-US"/>
              <a:pPr/>
              <a:t>‹#›</a:t>
            </a:fld>
            <a:endParaRPr lang="en-US" altLang="en-US"/>
          </a:p>
        </p:txBody>
      </p:sp>
    </p:spTree>
    <p:extLst>
      <p:ext uri="{BB962C8B-B14F-4D97-AF65-F5344CB8AC3E}">
        <p14:creationId xmlns:p14="http://schemas.microsoft.com/office/powerpoint/2010/main" val="21247348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50446DCF-7401-492F-A430-D048688B000B}" type="datetime1">
              <a:rPr lang="en-US"/>
              <a:pPr>
                <a:defRPr/>
              </a:pPr>
              <a:t>5/20/2014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fld id="{64BEA453-C61C-43F4-AB0C-41F03E121751}" type="slidenum">
              <a:rPr lang="en-US" altLang="en-US"/>
              <a:pPr/>
              <a:t>‹#›</a:t>
            </a:fld>
            <a:endParaRPr lang="en-US" altLang="en-US"/>
          </a:p>
        </p:txBody>
      </p:sp>
    </p:spTree>
    <p:extLst>
      <p:ext uri="{BB962C8B-B14F-4D97-AF65-F5344CB8AC3E}">
        <p14:creationId xmlns:p14="http://schemas.microsoft.com/office/powerpoint/2010/main" val="79210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14600"/>
            <a:ext cx="8229600" cy="361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76200" y="1488488"/>
            <a:ext cx="8915400" cy="873712"/>
          </a:xfrm>
          <a:prstGeom prst="rect">
            <a:avLst/>
          </a:prstGeom>
        </p:spPr>
        <p:txBody>
          <a:bodyPr/>
          <a:lstStyle>
            <a:lvl1pPr>
              <a:defRPr sz="2400" u="none">
                <a:solidFill>
                  <a:schemeClr val="bg1">
                    <a:lumMod val="95000"/>
                  </a:schemeClr>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C965CD88-FF80-4183-875B-F5F6DCD2E3DB}" type="datetime1">
              <a:rPr lang="en-US"/>
              <a:pPr>
                <a:defRPr/>
              </a:pPr>
              <a:t>5/20/2014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EA8EC42-6517-40D8-A240-F1519C632790}" type="slidenum">
              <a:rPr lang="en-US" altLang="en-US"/>
              <a:pPr/>
              <a:t>‹#›</a:t>
            </a:fld>
            <a:endParaRPr lang="en-US" altLang="en-US"/>
          </a:p>
        </p:txBody>
      </p:sp>
    </p:spTree>
    <p:extLst>
      <p:ext uri="{BB962C8B-B14F-4D97-AF65-F5344CB8AC3E}">
        <p14:creationId xmlns:p14="http://schemas.microsoft.com/office/powerpoint/2010/main" val="232285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236FE37C-6A0F-40BC-AD98-8936404A7580}" type="datetime1">
              <a:rPr lang="en-US"/>
              <a:pPr>
                <a:defRPr/>
              </a:pPr>
              <a:t>5/20/2014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5D1813EA-13ED-4351-BA45-BAD0AAE351DE}" type="slidenum">
              <a:rPr lang="en-US" altLang="en-US"/>
              <a:pPr/>
              <a:t>‹#›</a:t>
            </a:fld>
            <a:endParaRPr lang="en-US" altLang="en-US"/>
          </a:p>
        </p:txBody>
      </p:sp>
    </p:spTree>
    <p:extLst>
      <p:ext uri="{BB962C8B-B14F-4D97-AF65-F5344CB8AC3E}">
        <p14:creationId xmlns:p14="http://schemas.microsoft.com/office/powerpoint/2010/main" val="42420088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9CBF2F9C-8184-40B4-A7B1-DF23F3600EB4}" type="datetime1">
              <a:rPr lang="en-US"/>
              <a:pPr>
                <a:defRPr/>
              </a:pPr>
              <a:t>5/20/2014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F1400D53-20BD-46F5-AA0B-2D72B8C8F6BC}" type="slidenum">
              <a:rPr lang="en-US" altLang="en-US"/>
              <a:pPr/>
              <a:t>‹#›</a:t>
            </a:fld>
            <a:endParaRPr lang="en-US" altLang="en-US"/>
          </a:p>
        </p:txBody>
      </p:sp>
    </p:spTree>
    <p:extLst>
      <p:ext uri="{BB962C8B-B14F-4D97-AF65-F5344CB8AC3E}">
        <p14:creationId xmlns:p14="http://schemas.microsoft.com/office/powerpoint/2010/main" val="4141493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2605039-36B7-4EA7-9809-1C2BBA1A5B7D}" type="datetime1">
              <a:rPr lang="en-US"/>
              <a:pPr>
                <a:defRPr/>
              </a:pPr>
              <a:t>5/20/2014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FF492ED3-29F0-4EF9-998D-7390024D5E6E}" type="slidenum">
              <a:rPr lang="en-US" altLang="en-US"/>
              <a:pPr/>
              <a:t>‹#›</a:t>
            </a:fld>
            <a:endParaRPr lang="en-US" altLang="en-US"/>
          </a:p>
        </p:txBody>
      </p:sp>
    </p:spTree>
    <p:extLst>
      <p:ext uri="{BB962C8B-B14F-4D97-AF65-F5344CB8AC3E}">
        <p14:creationId xmlns:p14="http://schemas.microsoft.com/office/powerpoint/2010/main" val="1251349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EB0BE7B2-602C-4F83-A887-2D26E105D5FB}" type="datetime1">
              <a:rPr lang="en-US"/>
              <a:pPr>
                <a:defRPr/>
              </a:pPr>
              <a:t>5/20/2014</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0770CBA-4D83-450E-8F15-F3301DF6185F}" type="slidenum">
              <a:rPr lang="en-US" altLang="en-US"/>
              <a:pPr/>
              <a:t>‹#›</a:t>
            </a:fld>
            <a:endParaRPr lang="en-US" altLang="en-US"/>
          </a:p>
        </p:txBody>
      </p:sp>
    </p:spTree>
    <p:extLst>
      <p:ext uri="{BB962C8B-B14F-4D97-AF65-F5344CB8AC3E}">
        <p14:creationId xmlns:p14="http://schemas.microsoft.com/office/powerpoint/2010/main" val="1328065006"/>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04C2740-4678-48AE-B4DD-8EAC2D3AFF1B}" type="datetime1">
              <a:rPr lang="en-US"/>
              <a:pPr>
                <a:defRPr/>
              </a:pPr>
              <a:t>5/20/2014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A0625354-FC89-4A9B-B911-583FB7E84AFA}" type="slidenum">
              <a:rPr lang="en-US" altLang="en-US"/>
              <a:pPr/>
              <a:t>‹#›</a:t>
            </a:fld>
            <a:endParaRPr lang="en-US" altLang="en-US"/>
          </a:p>
        </p:txBody>
      </p:sp>
    </p:spTree>
    <p:extLst>
      <p:ext uri="{BB962C8B-B14F-4D97-AF65-F5344CB8AC3E}">
        <p14:creationId xmlns:p14="http://schemas.microsoft.com/office/powerpoint/2010/main" val="18127733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AF366F09-9BC8-44F2-92AD-62857916B4C6}" type="datetime1">
              <a:rPr lang="en-US"/>
              <a:pPr>
                <a:defRPr/>
              </a:pPr>
              <a:t>5/20/2014</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fld id="{E89434AF-0220-4461-B37D-548AE1ABED7D}" type="slidenum">
              <a:rPr lang="en-US" altLang="en-US"/>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52413962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89D38DED-74CF-42E7-9888-F464250A0CA6}" type="datetime1">
              <a:rPr lang="en-US"/>
              <a:pPr>
                <a:defRPr/>
              </a:pPr>
              <a:t>5/20/2014</a:t>
            </a:fld>
            <a:endParaRPr lang="en-US"/>
          </a:p>
        </p:txBody>
      </p:sp>
      <p:sp>
        <p:nvSpPr>
          <p:cNvPr id="6" name="Slide Number Placeholder 9"/>
          <p:cNvSpPr>
            <a:spLocks noGrp="1"/>
          </p:cNvSpPr>
          <p:nvPr>
            <p:ph type="sldNum" sz="quarter" idx="11"/>
          </p:nvPr>
        </p:nvSpPr>
        <p:spPr/>
        <p:txBody>
          <a:bodyPr/>
          <a:lstStyle>
            <a:lvl1pPr>
              <a:defRPr/>
            </a:lvl1pPr>
          </a:lstStyle>
          <a:p>
            <a:fld id="{2E500080-1376-4769-9398-3BAC65DDBE07}" type="slidenum">
              <a:rPr lang="en-US" altLang="en-US"/>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2603312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FE72DAB8-D19B-4786-B9F3-F5953D307775}" type="datetime1">
              <a:rPr lang="en-US"/>
              <a:pPr>
                <a:defRPr/>
              </a:pPr>
              <a:t>5/20/2014</a:t>
            </a:fld>
            <a:endParaRPr lang="en-US"/>
          </a:p>
        </p:txBody>
      </p:sp>
      <p:sp>
        <p:nvSpPr>
          <p:cNvPr id="8" name="Slide Number Placeholder 11"/>
          <p:cNvSpPr>
            <a:spLocks noGrp="1"/>
          </p:cNvSpPr>
          <p:nvPr>
            <p:ph type="sldNum" sz="quarter" idx="11"/>
          </p:nvPr>
        </p:nvSpPr>
        <p:spPr/>
        <p:txBody>
          <a:bodyPr/>
          <a:lstStyle>
            <a:lvl1pPr>
              <a:defRPr/>
            </a:lvl1pPr>
          </a:lstStyle>
          <a:p>
            <a:fld id="{E2660B9C-E421-44D5-A797-9C6F81A6DC14}" type="slidenum">
              <a:rPr lang="en-US" altLang="en-US"/>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5886386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6C1EC457-9E28-4D02-9FD6-B5C1CD8F69AE}" type="datetime1">
              <a:rPr lang="en-US"/>
              <a:pPr>
                <a:defRPr/>
              </a:pPr>
              <a:t>5/20/2014</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fld id="{433EAB4C-17F5-4AF4-A22F-59C7FB7A5DA3}" type="slidenum">
              <a:rPr lang="en-US" altLang="en-US"/>
              <a:pPr/>
              <a:t>‹#›</a:t>
            </a:fld>
            <a:endParaRPr lang="en-US" altLang="en-US"/>
          </a:p>
        </p:txBody>
      </p:sp>
    </p:spTree>
    <p:extLst>
      <p:ext uri="{BB962C8B-B14F-4D97-AF65-F5344CB8AC3E}">
        <p14:creationId xmlns:p14="http://schemas.microsoft.com/office/powerpoint/2010/main" val="1199573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D83C0B7-EC0F-4CB6-B44F-26DA59D41AC1}" type="datetime1">
              <a:rPr lang="en-US"/>
              <a:pPr>
                <a:defRPr/>
              </a:pPr>
              <a:t>5/20/2014</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29867ED-CC4B-4D5E-BCFD-E9823E0882DB}" type="slidenum">
              <a:rPr lang="en-US" altLang="en-US"/>
              <a:pPr/>
              <a:t>‹#›</a:t>
            </a:fld>
            <a:endParaRPr lang="en-US" altLang="en-US"/>
          </a:p>
        </p:txBody>
      </p:sp>
    </p:spTree>
    <p:extLst>
      <p:ext uri="{BB962C8B-B14F-4D97-AF65-F5344CB8AC3E}">
        <p14:creationId xmlns:p14="http://schemas.microsoft.com/office/powerpoint/2010/main" val="100877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BE91136-9615-48FB-A6C5-00D19170FC13}" type="datetime1">
              <a:rPr lang="en-US"/>
              <a:pPr>
                <a:defRPr/>
              </a:pPr>
              <a:t>5/20/2014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5CBE7A0-3CB6-4945-828C-2E6214E62F19}" type="slidenum">
              <a:rPr lang="en-US" altLang="en-US"/>
              <a:pPr/>
              <a:t>‹#›</a:t>
            </a:fld>
            <a:endParaRPr lang="en-US" altLang="en-US"/>
          </a:p>
        </p:txBody>
      </p:sp>
    </p:spTree>
    <p:extLst>
      <p:ext uri="{BB962C8B-B14F-4D97-AF65-F5344CB8AC3E}">
        <p14:creationId xmlns:p14="http://schemas.microsoft.com/office/powerpoint/2010/main" val="100612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7A0F91F0-A361-4732-9CA7-839DCDED59C3}" type="datetime1">
              <a:rPr lang="en-US"/>
              <a:pPr>
                <a:defRPr/>
              </a:pPr>
              <a:t>5/20/2014</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4A23EC8B-4617-46F2-8012-B16B32B93CFE}" type="slidenum">
              <a:rPr lang="en-US" altLang="en-US"/>
              <a:pPr/>
              <a:t>‹#›</a:t>
            </a:fld>
            <a:endParaRPr lang="en-US" altLang="en-US"/>
          </a:p>
        </p:txBody>
      </p:sp>
    </p:spTree>
    <p:extLst>
      <p:ext uri="{BB962C8B-B14F-4D97-AF65-F5344CB8AC3E}">
        <p14:creationId xmlns:p14="http://schemas.microsoft.com/office/powerpoint/2010/main" val="27177885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AFAFC9F6-EAD2-4D0B-B7C8-CD7A4B142008}" type="datetime1">
              <a:rPr lang="en-US"/>
              <a:pPr>
                <a:defRPr/>
              </a:pPr>
              <a:t>5/20/2014</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C902DEAC-1F63-48CC-802D-3711A064C4BE}" type="slidenum">
              <a:rPr lang="en-US" altLang="en-US"/>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108539868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EB79918-9DFD-42DF-A702-95A00E231C32}" type="datetime1">
              <a:rPr lang="en-US"/>
              <a:pPr>
                <a:defRPr/>
              </a:pPr>
              <a:t>5/20/2014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B40905F7-2F1A-4763-ACE0-A115BAD27D77}" type="slidenum">
              <a:rPr lang="en-US" altLang="en-US"/>
              <a:pPr/>
              <a:t>‹#›</a:t>
            </a:fld>
            <a:endParaRPr lang="en-US" altLang="en-US"/>
          </a:p>
        </p:txBody>
      </p:sp>
    </p:spTree>
    <p:extLst>
      <p:ext uri="{BB962C8B-B14F-4D97-AF65-F5344CB8AC3E}">
        <p14:creationId xmlns:p14="http://schemas.microsoft.com/office/powerpoint/2010/main" val="5561993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6E8BAD1A-28F5-48D5-B103-1EA73FF6E50F}" type="datetime1">
              <a:rPr lang="en-US"/>
              <a:pPr>
                <a:defRPr/>
              </a:pPr>
              <a:t>5/20/2014</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868F6E5E-2CCD-41FB-9F20-A54F9DEFF463}" type="slidenum">
              <a:rPr lang="en-US" altLang="en-US"/>
              <a:pPr/>
              <a:t>‹#›</a:t>
            </a:fld>
            <a:endParaRPr lang="en-US" altLang="en-US"/>
          </a:p>
        </p:txBody>
      </p:sp>
    </p:spTree>
    <p:extLst>
      <p:ext uri="{BB962C8B-B14F-4D97-AF65-F5344CB8AC3E}">
        <p14:creationId xmlns:p14="http://schemas.microsoft.com/office/powerpoint/2010/main" val="572074664"/>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29C222A3-1840-4B79-A4F9-862C3A4B3238}" type="datetime1">
              <a:rPr lang="en-US"/>
              <a:pPr>
                <a:defRPr/>
              </a:pPr>
              <a:t>5/20/2014</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E3986C5-7BBE-4016-A4A6-D855FC05601C}" type="slidenum">
              <a:rPr lang="en-US" altLang="en-US"/>
              <a:pPr/>
              <a:t>‹#›</a:t>
            </a:fld>
            <a:endParaRPr lang="en-US" altLang="en-US"/>
          </a:p>
        </p:txBody>
      </p:sp>
    </p:spTree>
    <p:extLst>
      <p:ext uri="{BB962C8B-B14F-4D97-AF65-F5344CB8AC3E}">
        <p14:creationId xmlns:p14="http://schemas.microsoft.com/office/powerpoint/2010/main" val="413145800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DF2C35D3-1682-47B9-8096-A00DC4812E91}" type="datetime1">
              <a:rPr lang="en-US"/>
              <a:pPr>
                <a:defRPr/>
              </a:pPr>
              <a:t>5/20/2014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0B869945-D64A-4319-8547-0B1BDB369CAF}" type="slidenum">
              <a:rPr lang="en-US" altLang="en-US"/>
              <a:pPr/>
              <a:t>‹#›</a:t>
            </a:fld>
            <a:endParaRPr lang="en-US" altLang="en-US"/>
          </a:p>
        </p:txBody>
      </p:sp>
    </p:spTree>
    <p:extLst>
      <p:ext uri="{BB962C8B-B14F-4D97-AF65-F5344CB8AC3E}">
        <p14:creationId xmlns:p14="http://schemas.microsoft.com/office/powerpoint/2010/main" val="12524327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E245002F-2DE8-4075-AC26-BA4A27D04EBB}" type="datetime1">
              <a:rPr lang="en-US"/>
              <a:pPr>
                <a:defRPr/>
              </a:pPr>
              <a:t>5/20/2014</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fld id="{BD345110-9D4D-4BAD-B428-845AB744D3E2}" type="slidenum">
              <a:rPr lang="en-US" altLang="en-US"/>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284655154"/>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293D3C13-DD83-41F5-BC22-EC5F76DB67E2}" type="datetime1">
              <a:rPr lang="en-US"/>
              <a:pPr>
                <a:defRPr/>
              </a:pPr>
              <a:t>5/20/2014</a:t>
            </a:fld>
            <a:endParaRPr lang="en-US"/>
          </a:p>
        </p:txBody>
      </p:sp>
      <p:sp>
        <p:nvSpPr>
          <p:cNvPr id="6" name="Slide Number Placeholder 9"/>
          <p:cNvSpPr>
            <a:spLocks noGrp="1"/>
          </p:cNvSpPr>
          <p:nvPr>
            <p:ph type="sldNum" sz="quarter" idx="11"/>
          </p:nvPr>
        </p:nvSpPr>
        <p:spPr/>
        <p:txBody>
          <a:bodyPr/>
          <a:lstStyle>
            <a:lvl1pPr>
              <a:defRPr/>
            </a:lvl1pPr>
          </a:lstStyle>
          <a:p>
            <a:fld id="{62A997DA-6E34-44E4-96CE-4AF9C6B5A813}" type="slidenum">
              <a:rPr lang="en-US" altLang="en-US"/>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5898484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523AE936-71DC-46FE-B52B-CD7DC2FAE9F1}" type="datetime1">
              <a:rPr lang="en-US"/>
              <a:pPr>
                <a:defRPr/>
              </a:pPr>
              <a:t>5/20/2014</a:t>
            </a:fld>
            <a:endParaRPr lang="en-US"/>
          </a:p>
        </p:txBody>
      </p:sp>
      <p:sp>
        <p:nvSpPr>
          <p:cNvPr id="8" name="Slide Number Placeholder 11"/>
          <p:cNvSpPr>
            <a:spLocks noGrp="1"/>
          </p:cNvSpPr>
          <p:nvPr>
            <p:ph type="sldNum" sz="quarter" idx="11"/>
          </p:nvPr>
        </p:nvSpPr>
        <p:spPr/>
        <p:txBody>
          <a:bodyPr/>
          <a:lstStyle>
            <a:lvl1pPr>
              <a:defRPr/>
            </a:lvl1pPr>
          </a:lstStyle>
          <a:p>
            <a:fld id="{EC457C96-CF5C-4D81-B9B7-44AD9F55E2C1}" type="slidenum">
              <a:rPr lang="en-US" altLang="en-US"/>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9628755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D65BC661-E137-419C-95C5-0A6EE8A06EF4}" type="datetime1">
              <a:rPr lang="en-US"/>
              <a:pPr>
                <a:defRPr/>
              </a:pPr>
              <a:t>5/20/2014</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fld id="{31E74FE8-6E2C-46B2-807D-EEF57A1149DE}" type="slidenum">
              <a:rPr lang="en-US" altLang="en-US"/>
              <a:pPr/>
              <a:t>‹#›</a:t>
            </a:fld>
            <a:endParaRPr lang="en-US" altLang="en-US"/>
          </a:p>
        </p:txBody>
      </p:sp>
    </p:spTree>
    <p:extLst>
      <p:ext uri="{BB962C8B-B14F-4D97-AF65-F5344CB8AC3E}">
        <p14:creationId xmlns:p14="http://schemas.microsoft.com/office/powerpoint/2010/main" val="168265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362200"/>
            <a:ext cx="43434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362200"/>
            <a:ext cx="43434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1"/>
          <p:cNvSpPr>
            <a:spLocks noGrp="1"/>
          </p:cNvSpPr>
          <p:nvPr>
            <p:ph type="title"/>
          </p:nvPr>
        </p:nvSpPr>
        <p:spPr>
          <a:xfrm>
            <a:off x="76200" y="1483312"/>
            <a:ext cx="8915400" cy="873712"/>
          </a:xfrm>
          <a:prstGeom prst="rect">
            <a:avLst/>
          </a:prstGeom>
        </p:spPr>
        <p:txBody>
          <a:bodyPr/>
          <a:lstStyle>
            <a:lvl1pPr>
              <a:defRPr sz="2400" u="none">
                <a:solidFill>
                  <a:schemeClr val="bg1">
                    <a:lumMod val="95000"/>
                  </a:schemeClr>
                </a:solidFill>
              </a:defRPr>
            </a:lvl1pPr>
          </a:lstStyle>
          <a:p>
            <a:r>
              <a:rPr lang="en-US" dirty="0" smtClean="0"/>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4FA97C60-4177-43FA-8CA6-6001376512F6}" type="datetime1">
              <a:rPr lang="en-US"/>
              <a:pPr>
                <a:defRPr/>
              </a:pPr>
              <a:t>5/20/2014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62D6708-24F3-467C-9224-5C3CB54B82DF}" type="slidenum">
              <a:rPr lang="en-US" altLang="en-US"/>
              <a:pPr/>
              <a:t>‹#›</a:t>
            </a:fld>
            <a:endParaRPr lang="en-US" altLang="en-US"/>
          </a:p>
        </p:txBody>
      </p:sp>
    </p:spTree>
    <p:extLst>
      <p:ext uri="{BB962C8B-B14F-4D97-AF65-F5344CB8AC3E}">
        <p14:creationId xmlns:p14="http://schemas.microsoft.com/office/powerpoint/2010/main" val="4299994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78B4A284-EDAF-4DF6-BC4B-A1292836F1BF}" type="datetime1">
              <a:rPr lang="en-US"/>
              <a:pPr>
                <a:defRPr/>
              </a:pPr>
              <a:t>5/20/2014</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FAB2782-C684-4DEE-9255-969B236499D8}" type="slidenum">
              <a:rPr lang="en-US" altLang="en-US"/>
              <a:pPr/>
              <a:t>‹#›</a:t>
            </a:fld>
            <a:endParaRPr lang="en-US" altLang="en-US"/>
          </a:p>
        </p:txBody>
      </p:sp>
    </p:spTree>
    <p:extLst>
      <p:ext uri="{BB962C8B-B14F-4D97-AF65-F5344CB8AC3E}">
        <p14:creationId xmlns:p14="http://schemas.microsoft.com/office/powerpoint/2010/main" val="4962480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752BEBF9-AC40-4754-8E93-080E1BA7F461}" type="datetime1">
              <a:rPr lang="en-US"/>
              <a:pPr>
                <a:defRPr/>
              </a:pPr>
              <a:t>5/20/2014</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67356733-CE6B-4BC7-8F02-4DB25E54502F}" type="slidenum">
              <a:rPr lang="en-US" altLang="en-US"/>
              <a:pPr/>
              <a:t>‹#›</a:t>
            </a:fld>
            <a:endParaRPr lang="en-US" altLang="en-US"/>
          </a:p>
        </p:txBody>
      </p:sp>
    </p:spTree>
    <p:extLst>
      <p:ext uri="{BB962C8B-B14F-4D97-AF65-F5344CB8AC3E}">
        <p14:creationId xmlns:p14="http://schemas.microsoft.com/office/powerpoint/2010/main" val="27838389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A552E8D8-2B37-48B9-B48F-B8BFAA3AC8A7}" type="datetime1">
              <a:rPr lang="en-US"/>
              <a:pPr>
                <a:defRPr/>
              </a:pPr>
              <a:t>5/20/2014</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26B8AFD2-906C-4744-9289-683281645C45}" type="slidenum">
              <a:rPr lang="en-US" altLang="en-US"/>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2872056629"/>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3475ECC-526E-4146-9831-A9196183AA3B}" type="datetime1">
              <a:rPr lang="en-US"/>
              <a:pPr>
                <a:defRPr/>
              </a:pPr>
              <a:t>5/20/2014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2C402EC0-9D09-4AAA-985C-88D5B7032203}" type="slidenum">
              <a:rPr lang="en-US" altLang="en-US"/>
              <a:pPr/>
              <a:t>‹#›</a:t>
            </a:fld>
            <a:endParaRPr lang="en-US" altLang="en-US"/>
          </a:p>
        </p:txBody>
      </p:sp>
    </p:spTree>
    <p:extLst>
      <p:ext uri="{BB962C8B-B14F-4D97-AF65-F5344CB8AC3E}">
        <p14:creationId xmlns:p14="http://schemas.microsoft.com/office/powerpoint/2010/main" val="39548081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4B405D37-A024-4987-8EA8-CE80CAC6E664}" type="datetime1">
              <a:rPr lang="en-US"/>
              <a:pPr>
                <a:defRPr/>
              </a:pPr>
              <a:t>5/20/2014</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FFB9F5D3-60D3-4A97-B965-46BEBF7DE349}" type="slidenum">
              <a:rPr lang="en-US" altLang="en-US"/>
              <a:pPr/>
              <a:t>‹#›</a:t>
            </a:fld>
            <a:endParaRPr lang="en-US" altLang="en-US"/>
          </a:p>
        </p:txBody>
      </p:sp>
    </p:spTree>
    <p:extLst>
      <p:ext uri="{BB962C8B-B14F-4D97-AF65-F5344CB8AC3E}">
        <p14:creationId xmlns:p14="http://schemas.microsoft.com/office/powerpoint/2010/main" val="135056733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6200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BEFA2D7-3CD3-4A14-939E-79EB2B1C58B2}" type="datetime1">
              <a:rPr lang="en-US"/>
              <a:pPr>
                <a:defRPr/>
              </a:pPr>
              <a:t>5/20/2014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7230BFA-0B0C-4F50-B28C-B226AB53EF74}" type="slidenum">
              <a:rPr lang="en-US" altLang="en-US"/>
              <a:pPr/>
              <a:t>‹#›</a:t>
            </a:fld>
            <a:endParaRPr lang="en-US" altLang="en-US"/>
          </a:p>
        </p:txBody>
      </p:sp>
    </p:spTree>
    <p:extLst>
      <p:ext uri="{BB962C8B-B14F-4D97-AF65-F5344CB8AC3E}">
        <p14:creationId xmlns:p14="http://schemas.microsoft.com/office/powerpoint/2010/main" val="194952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6200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7AE7F16-FF34-4A51-A446-4A7C2173C279}" type="datetime1">
              <a:rPr lang="en-US"/>
              <a:pPr>
                <a:defRPr/>
              </a:pPr>
              <a:t>5/20/2014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1D47F0A7-CFCB-4FBE-8839-4746E0E259A0}" type="slidenum">
              <a:rPr lang="en-US" altLang="en-US"/>
              <a:pPr/>
              <a:t>‹#›</a:t>
            </a:fld>
            <a:endParaRPr lang="en-US" altLang="en-US"/>
          </a:p>
        </p:txBody>
      </p:sp>
    </p:spTree>
    <p:extLst>
      <p:ext uri="{BB962C8B-B14F-4D97-AF65-F5344CB8AC3E}">
        <p14:creationId xmlns:p14="http://schemas.microsoft.com/office/powerpoint/2010/main" val="377937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8FCF338-60F9-4401-8F6B-FECDE1172AA7}" type="datetime1">
              <a:rPr lang="en-US"/>
              <a:pPr>
                <a:defRPr/>
              </a:pPr>
              <a:t>5/20/2014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FC4C048-3CCF-46AE-8C4F-8142DCBDBF9F}" type="slidenum">
              <a:rPr lang="en-US" altLang="en-US"/>
              <a:pPr/>
              <a:t>‹#›</a:t>
            </a:fld>
            <a:endParaRPr lang="en-US" altLang="en-US"/>
          </a:p>
        </p:txBody>
      </p:sp>
    </p:spTree>
    <p:extLst>
      <p:ext uri="{BB962C8B-B14F-4D97-AF65-F5344CB8AC3E}">
        <p14:creationId xmlns:p14="http://schemas.microsoft.com/office/powerpoint/2010/main" val="184465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2422B5D-5CD8-4826-AE8F-D1748549E9E6}" type="datetime1">
              <a:rPr lang="en-US"/>
              <a:pPr>
                <a:defRPr/>
              </a:pPr>
              <a:t>5/20/2014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5352E26-E0B2-453C-8A70-794C0EDD724F}" type="slidenum">
              <a:rPr lang="en-US" altLang="en-US"/>
              <a:pPr/>
              <a:t>‹#›</a:t>
            </a:fld>
            <a:endParaRPr lang="en-US" altLang="en-US"/>
          </a:p>
        </p:txBody>
      </p:sp>
    </p:spTree>
    <p:extLst>
      <p:ext uri="{BB962C8B-B14F-4D97-AF65-F5344CB8AC3E}">
        <p14:creationId xmlns:p14="http://schemas.microsoft.com/office/powerpoint/2010/main" val="423855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3C088AD-5F81-4876-BB94-6A2EA142A188}" type="datetime1">
              <a:rPr lang="en-US"/>
              <a:pPr>
                <a:defRPr/>
              </a:pPr>
              <a:t>5/20/2014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FF89BAC-D26C-47C8-A131-B9983119F09A}" type="slidenum">
              <a:rPr lang="en-US" altLang="en-US"/>
              <a:pPr/>
              <a:t>‹#›</a:t>
            </a:fld>
            <a:endParaRPr lang="en-US" altLang="en-US"/>
          </a:p>
        </p:txBody>
      </p:sp>
    </p:spTree>
    <p:extLst>
      <p:ext uri="{BB962C8B-B14F-4D97-AF65-F5344CB8AC3E}">
        <p14:creationId xmlns:p14="http://schemas.microsoft.com/office/powerpoint/2010/main" val="46180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chemeClr val="tx2"/>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457200" y="2522538"/>
            <a:ext cx="8229600" cy="376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FB29B90-4EFD-4DD8-BFF2-52DE386469AD}" type="datetime1">
              <a:rPr lang="en-US"/>
              <a:pPr>
                <a:defRPr/>
              </a:pPr>
              <a:t>5/20/2014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38B5E962-F275-4B46-A860-BA2116ABA533}" type="slidenum">
              <a:rPr lang="en-US" altLang="en-US"/>
              <a:pPr/>
              <a:t>‹#›</a:t>
            </a:fld>
            <a:endParaRPr lang="en-US" altLang="en-US"/>
          </a:p>
        </p:txBody>
      </p:sp>
      <p:pic>
        <p:nvPicPr>
          <p:cNvPr id="2054" name="Picture 6" descr="Logo-AIUB_Color.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0800" y="34925"/>
            <a:ext cx="13208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0" y="1447800"/>
            <a:ext cx="9144000" cy="1588"/>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371600" y="152400"/>
            <a:ext cx="7696200" cy="1108075"/>
          </a:xfrm>
          <a:prstGeom prst="rect">
            <a:avLst/>
          </a:prstGeom>
        </p:spPr>
        <p:txBody>
          <a:bodyPr>
            <a:spAutoFit/>
          </a:bodyPr>
          <a:lstStyle/>
          <a:p>
            <a:pPr fontAlgn="auto">
              <a:spcBef>
                <a:spcPts val="0"/>
              </a:spcBef>
              <a:spcAft>
                <a:spcPts val="0"/>
              </a:spcAft>
              <a:defRPr/>
            </a:pPr>
            <a:r>
              <a:rPr lang="en-US" sz="2200" b="1" u="sng" dirty="0">
                <a:solidFill>
                  <a:schemeClr val="tx2"/>
                </a:solidFill>
                <a:effectLst>
                  <a:outerShdw blurRad="38100" dist="38100" dir="2700000" algn="tl">
                    <a:srgbClr val="000000">
                      <a:alpha val="43137"/>
                    </a:srgbClr>
                  </a:outerShdw>
                </a:effectLst>
                <a:latin typeface="+mn-lt"/>
              </a:rPr>
              <a:t>AMERICAN INTERNATIONAL UNIVERSITY – BANGLADESH [AIUB]</a:t>
            </a:r>
            <a:r>
              <a:rPr lang="en-US" sz="2200" b="1" dirty="0">
                <a:solidFill>
                  <a:schemeClr val="tx2"/>
                </a:solidFill>
                <a:effectLst>
                  <a:outerShdw blurRad="38100" dist="38100" dir="2700000" algn="tl">
                    <a:srgbClr val="000000">
                      <a:alpha val="43137"/>
                    </a:srgbClr>
                  </a:outerShdw>
                </a:effectLst>
                <a:latin typeface="+mn-lt"/>
              </a:rPr>
              <a:t/>
            </a:r>
            <a:br>
              <a:rPr lang="en-US" sz="2200" b="1" dirty="0">
                <a:solidFill>
                  <a:schemeClr val="tx2"/>
                </a:solidFill>
                <a:effectLst>
                  <a:outerShdw blurRad="38100" dist="38100" dir="2700000" algn="tl">
                    <a:srgbClr val="000000">
                      <a:alpha val="43137"/>
                    </a:srgbClr>
                  </a:outerShdw>
                </a:effectLst>
                <a:latin typeface="+mn-lt"/>
              </a:rPr>
            </a:br>
            <a:r>
              <a:rPr lang="en-US" sz="2200" b="1" dirty="0">
                <a:solidFill>
                  <a:schemeClr val="tx2"/>
                </a:solidFill>
                <a:effectLst>
                  <a:outerShdw blurRad="38100" dist="38100" dir="2700000" algn="tl">
                    <a:srgbClr val="000000">
                      <a:alpha val="43137"/>
                    </a:srgbClr>
                  </a:outerShdw>
                </a:effectLst>
                <a:latin typeface="+mn-lt"/>
              </a:rPr>
              <a:t>Object Oriented Software Analysis &amp; Design</a:t>
            </a:r>
          </a:p>
          <a:p>
            <a:pPr fontAlgn="auto">
              <a:spcBef>
                <a:spcPts val="0"/>
              </a:spcBef>
              <a:spcAft>
                <a:spcPts val="0"/>
              </a:spcAft>
              <a:defRPr/>
            </a:pPr>
            <a:r>
              <a:rPr lang="en-US" sz="2200" b="1" dirty="0">
                <a:solidFill>
                  <a:schemeClr val="tx2"/>
                </a:solidFill>
                <a:effectLst>
                  <a:outerShdw blurRad="38100" dist="38100" dir="2700000" algn="tl">
                    <a:srgbClr val="000000">
                      <a:alpha val="43137"/>
                    </a:srgbClr>
                  </a:outerShdw>
                </a:effectLst>
                <a:latin typeface="+mn-lt"/>
              </a:rPr>
              <a:t>Software Metrics</a:t>
            </a:r>
          </a:p>
        </p:txBody>
      </p:sp>
      <p:sp>
        <p:nvSpPr>
          <p:cNvPr id="11" name="Title Placeholder 10"/>
          <p:cNvSpPr>
            <a:spLocks noGrp="1"/>
          </p:cNvSpPr>
          <p:nvPr>
            <p:ph type="title"/>
          </p:nvPr>
        </p:nvSpPr>
        <p:spPr>
          <a:xfrm>
            <a:off x="457200" y="1501775"/>
            <a:ext cx="8229600" cy="8191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Lst>
  <p:hf hdr="0" ftr="0" dt="0"/>
  <p:txStyles>
    <p:titleStyle>
      <a:lvl1pPr algn="l" rtl="0" eaLnBrk="0" fontAlgn="base" hangingPunct="0">
        <a:spcBef>
          <a:spcPct val="0"/>
        </a:spcBef>
        <a:spcAft>
          <a:spcPct val="0"/>
        </a:spcAft>
        <a:defRPr sz="2800" b="1" kern="1200">
          <a:solidFill>
            <a:srgbClr val="F2F2F2"/>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2800" b="1">
          <a:solidFill>
            <a:srgbClr val="F2F2F2"/>
          </a:solidFill>
          <a:latin typeface="Calibri" pitchFamily="34" charset="0"/>
        </a:defRPr>
      </a:lvl2pPr>
      <a:lvl3pPr algn="l" rtl="0" eaLnBrk="0" fontAlgn="base" hangingPunct="0">
        <a:spcBef>
          <a:spcPct val="0"/>
        </a:spcBef>
        <a:spcAft>
          <a:spcPct val="0"/>
        </a:spcAft>
        <a:defRPr sz="2800" b="1">
          <a:solidFill>
            <a:srgbClr val="F2F2F2"/>
          </a:solidFill>
          <a:latin typeface="Calibri" pitchFamily="34" charset="0"/>
        </a:defRPr>
      </a:lvl3pPr>
      <a:lvl4pPr algn="l" rtl="0" eaLnBrk="0" fontAlgn="base" hangingPunct="0">
        <a:spcBef>
          <a:spcPct val="0"/>
        </a:spcBef>
        <a:spcAft>
          <a:spcPct val="0"/>
        </a:spcAft>
        <a:defRPr sz="2800" b="1">
          <a:solidFill>
            <a:srgbClr val="F2F2F2"/>
          </a:solidFill>
          <a:latin typeface="Calibri" pitchFamily="34" charset="0"/>
        </a:defRPr>
      </a:lvl4pPr>
      <a:lvl5pPr algn="l" rtl="0" eaLnBrk="0" fontAlgn="base" hangingPunct="0">
        <a:spcBef>
          <a:spcPct val="0"/>
        </a:spcBef>
        <a:spcAft>
          <a:spcPct val="0"/>
        </a:spcAft>
        <a:defRPr sz="2800" b="1">
          <a:solidFill>
            <a:srgbClr val="F2F2F2"/>
          </a:solidFill>
          <a:latin typeface="Calibri" pitchFamily="34" charset="0"/>
        </a:defRPr>
      </a:lvl5pPr>
      <a:lvl6pPr marL="457200" algn="l" rtl="0" fontAlgn="base">
        <a:spcBef>
          <a:spcPct val="0"/>
        </a:spcBef>
        <a:spcAft>
          <a:spcPct val="0"/>
        </a:spcAft>
        <a:defRPr sz="2800" b="1">
          <a:solidFill>
            <a:srgbClr val="F2F2F2"/>
          </a:solidFill>
          <a:latin typeface="Calibri" pitchFamily="34" charset="0"/>
        </a:defRPr>
      </a:lvl6pPr>
      <a:lvl7pPr marL="914400" algn="l" rtl="0" fontAlgn="base">
        <a:spcBef>
          <a:spcPct val="0"/>
        </a:spcBef>
        <a:spcAft>
          <a:spcPct val="0"/>
        </a:spcAft>
        <a:defRPr sz="2800" b="1">
          <a:solidFill>
            <a:srgbClr val="F2F2F2"/>
          </a:solidFill>
          <a:latin typeface="Calibri" pitchFamily="34" charset="0"/>
        </a:defRPr>
      </a:lvl7pPr>
      <a:lvl8pPr marL="1371600" algn="l" rtl="0" fontAlgn="base">
        <a:spcBef>
          <a:spcPct val="0"/>
        </a:spcBef>
        <a:spcAft>
          <a:spcPct val="0"/>
        </a:spcAft>
        <a:defRPr sz="2800" b="1">
          <a:solidFill>
            <a:srgbClr val="F2F2F2"/>
          </a:solidFill>
          <a:latin typeface="Calibri" pitchFamily="34" charset="0"/>
        </a:defRPr>
      </a:lvl8pPr>
      <a:lvl9pPr marL="1828800" algn="l" rtl="0" fontAlgn="base">
        <a:spcBef>
          <a:spcPct val="0"/>
        </a:spcBef>
        <a:spcAft>
          <a:spcPct val="0"/>
        </a:spcAft>
        <a:defRPr sz="2800" b="1">
          <a:solidFill>
            <a:srgbClr val="F2F2F2"/>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4"/>
        </a:buBlip>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latin typeface="Arial" charset="0"/>
            </a:endParaRPr>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latin typeface="Arial" charset="0"/>
            </a:endParaRPr>
          </a:p>
        </p:txBody>
      </p:sp>
      <p:sp>
        <p:nvSpPr>
          <p:cNvPr id="3076" name="Title Placeholder 8"/>
          <p:cNvSpPr>
            <a:spLocks noGrp="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en-US" altLang="en-US" smtClean="0"/>
              <a:t>Click to edit Master title style</a:t>
            </a:r>
          </a:p>
        </p:txBody>
      </p:sp>
      <p:sp>
        <p:nvSpPr>
          <p:cNvPr id="3077" name="Text Placeholder 29"/>
          <p:cNvSpPr>
            <a:spLocks noGrp="1"/>
          </p:cNvSpPr>
          <p:nvPr>
            <p:ph type="body" idx="1"/>
          </p:nvPr>
        </p:nvSpPr>
        <p:spPr bwMode="auto">
          <a:xfrm>
            <a:off x="457200" y="1600200"/>
            <a:ext cx="746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latin typeface="Arial" charset="0"/>
              </a:defRPr>
            </a:lvl1pPr>
          </a:lstStyle>
          <a:p>
            <a:pPr>
              <a:defRPr/>
            </a:pPr>
            <a:fld id="{94681A52-0F1C-4C1B-83AC-D8E1672CB537}" type="datetime1">
              <a:rPr lang="en-US"/>
              <a:pPr>
                <a:defRPr/>
              </a:pPr>
              <a:t>5/20/2014</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latin typeface="Arial" charset="0"/>
              </a:defRPr>
            </a:lvl1pPr>
          </a:lstStyle>
          <a:p>
            <a:pPr>
              <a:defRPr/>
            </a:pP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prstTxWarp prst="textNoShape">
              <a:avLst/>
            </a:prstTxWarp>
          </a:bodyPr>
          <a:lstStyle>
            <a:lvl1pPr algn="r">
              <a:defRPr sz="1000">
                <a:solidFill>
                  <a:srgbClr val="9B9A98"/>
                </a:solidFill>
              </a:defRPr>
            </a:lvl1pPr>
          </a:lstStyle>
          <a:p>
            <a:fld id="{40820682-DEB7-4124-8FAC-935067D5DFBF}"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4001" r:id="rId1"/>
    <p:sldLayoutId id="2147483987" r:id="rId2"/>
    <p:sldLayoutId id="2147484002" r:id="rId3"/>
    <p:sldLayoutId id="2147483988" r:id="rId4"/>
    <p:sldLayoutId id="2147484003" r:id="rId5"/>
    <p:sldLayoutId id="2147483989" r:id="rId6"/>
    <p:sldLayoutId id="2147483990" r:id="rId7"/>
    <p:sldLayoutId id="2147484004" r:id="rId8"/>
    <p:sldLayoutId id="2147484005" r:id="rId9"/>
    <p:sldLayoutId id="2147483991" r:id="rId10"/>
    <p:sldLayoutId id="2147483992" r:id="rId11"/>
  </p:sldLayoutIdLst>
  <p:hf hdr="0" ftr="0" dt="0"/>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099"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Arial" charset="0"/>
              </a:defRPr>
            </a:lvl1pPr>
          </a:lstStyle>
          <a:p>
            <a:pPr>
              <a:defRPr/>
            </a:pPr>
            <a:fld id="{00DEBEFC-3717-4B54-B821-065E4AC552AF}" type="datetime1">
              <a:rPr lang="en-US"/>
              <a:pPr>
                <a:defRPr/>
              </a:pPr>
              <a:t>5/20/2014</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latin typeface="Arial" charset="0"/>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defRPr>
            </a:lvl1pPr>
          </a:lstStyle>
          <a:p>
            <a:fld id="{9095485F-F884-4EC8-98FE-B0536C9A20A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06" r:id="rId1"/>
    <p:sldLayoutId id="2147483993" r:id="rId2"/>
    <p:sldLayoutId id="2147484007" r:id="rId3"/>
    <p:sldLayoutId id="2147484008" r:id="rId4"/>
    <p:sldLayoutId id="2147484009" r:id="rId5"/>
    <p:sldLayoutId id="2147483994" r:id="rId6"/>
    <p:sldLayoutId id="2147484010" r:id="rId7"/>
    <p:sldLayoutId id="2147483995" r:id="rId8"/>
    <p:sldLayoutId id="2147484011" r:id="rId9"/>
    <p:sldLayoutId id="2147483996" r:id="rId10"/>
    <p:sldLayoutId id="2147484012"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Arial" charset="0"/>
              </a:defRPr>
            </a:lvl1pPr>
          </a:lstStyle>
          <a:p>
            <a:pPr>
              <a:defRPr/>
            </a:pPr>
            <a:fld id="{72619CB7-2517-4D3E-9C75-DE191C1C428D}" type="datetime1">
              <a:rPr lang="en-US"/>
              <a:pPr>
                <a:defRPr/>
              </a:pPr>
              <a:t>5/20/2014</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latin typeface="Arial" charset="0"/>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defRPr>
            </a:lvl1pPr>
          </a:lstStyle>
          <a:p>
            <a:fld id="{B4E9F6CC-9B10-4224-B4BE-3739832C6C6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13" r:id="rId1"/>
    <p:sldLayoutId id="2147483997" r:id="rId2"/>
    <p:sldLayoutId id="2147484014" r:id="rId3"/>
    <p:sldLayoutId id="2147484015" r:id="rId4"/>
    <p:sldLayoutId id="2147484016" r:id="rId5"/>
    <p:sldLayoutId id="2147483998" r:id="rId6"/>
    <p:sldLayoutId id="2147484017" r:id="rId7"/>
    <p:sldLayoutId id="2147483999" r:id="rId8"/>
    <p:sldLayoutId id="2147484018" r:id="rId9"/>
    <p:sldLayoutId id="2147484000" r:id="rId10"/>
    <p:sldLayoutId id="2147484019"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slide" Target="slide1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00EDAD-F3E7-4F54-802C-1BDF38499EC4}" type="slidenum">
              <a:rPr lang="en-US" altLang="en-US">
                <a:solidFill>
                  <a:srgbClr val="898989"/>
                </a:solidFill>
                <a:latin typeface="Calibri" panose="020F0502020204030204" pitchFamily="34" charset="0"/>
              </a:rPr>
              <a:pPr eaLnBrk="1" hangingPunct="1"/>
              <a:t>1</a:t>
            </a:fld>
            <a:endParaRPr lang="en-US" altLang="en-US">
              <a:solidFill>
                <a:srgbClr val="898989"/>
              </a:solidFill>
              <a:latin typeface="Calibri" panose="020F0502020204030204" pitchFamily="34" charset="0"/>
            </a:endParaRPr>
          </a:p>
        </p:txBody>
      </p:sp>
      <p:sp>
        <p:nvSpPr>
          <p:cNvPr id="5" name="Title 1"/>
          <p:cNvSpPr>
            <a:spLocks noGrp="1"/>
          </p:cNvSpPr>
          <p:nvPr>
            <p:ph type="title"/>
          </p:nvPr>
        </p:nvSpPr>
        <p:spPr>
          <a:xfrm>
            <a:off x="152400" y="1425575"/>
            <a:ext cx="8229600" cy="795338"/>
          </a:xfrm>
        </p:spPr>
        <p:txBody>
          <a:bodyPr/>
          <a:lstStyle/>
          <a:p>
            <a:pPr eaLnBrk="1" fontAlgn="auto" hangingPunct="1">
              <a:spcAft>
                <a:spcPts val="0"/>
              </a:spcAft>
              <a:defRPr/>
            </a:pPr>
            <a:r>
              <a:rPr lang="en-US" sz="4000" u="sng" dirty="0" smtClean="0">
                <a:solidFill>
                  <a:schemeClr val="bg1"/>
                </a:solidFill>
                <a:uFill>
                  <a:solidFill>
                    <a:schemeClr val="tx2"/>
                  </a:solidFill>
                </a:uFill>
              </a:rPr>
              <a:t>Introduction</a:t>
            </a:r>
            <a:endParaRPr lang="en-US" sz="4000" dirty="0">
              <a:solidFill>
                <a:schemeClr val="bg1"/>
              </a:solidFill>
              <a:uFill>
                <a:solidFill>
                  <a:schemeClr val="tx2"/>
                </a:solidFill>
              </a:uFill>
            </a:endParaRPr>
          </a:p>
        </p:txBody>
      </p:sp>
      <p:pic>
        <p:nvPicPr>
          <p:cNvPr id="7" name="Content Placeholder 3" descr="4pwzer8_01.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71538" y="2211388"/>
            <a:ext cx="3783012" cy="2566987"/>
          </a:xfrm>
        </p:spPr>
      </p:pic>
      <p:pic>
        <p:nvPicPr>
          <p:cNvPr id="8" name="Picture 7" descr="4pwzer8_0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05338" y="2211388"/>
            <a:ext cx="3700462"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4pwzer8_03.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1538" y="3735388"/>
            <a:ext cx="3783012" cy="281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4pwzer8_04.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05338" y="3735388"/>
            <a:ext cx="3700462" cy="281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4pwzer8_05.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95538" y="2820988"/>
            <a:ext cx="3783012"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4pwzer8_06.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57538" y="2820988"/>
            <a:ext cx="3700462"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1000"/>
                                        <p:tgtEl>
                                          <p:spTgt spid="8"/>
                                        </p:tgtEl>
                                      </p:cBhvr>
                                    </p:animEffect>
                                  </p:childTnLst>
                                </p:cTn>
                              </p:par>
                              <p:par>
                                <p:cTn id="13" presetID="9" presetClass="exit" presetSubtype="0" fill="hold" nodeType="withEffect">
                                  <p:stCondLst>
                                    <p:cond delay="0"/>
                                  </p:stCondLst>
                                  <p:childTnLst>
                                    <p:animEffect transition="out" filter="dissolv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1000"/>
                                        <p:tgtEl>
                                          <p:spTgt spid="9"/>
                                        </p:tgtEl>
                                      </p:cBhvr>
                                    </p:animEffect>
                                  </p:childTnLst>
                                </p:cTn>
                              </p:par>
                              <p:par>
                                <p:cTn id="21" presetID="9" presetClass="exit" presetSubtype="0" fill="hold" nodeType="withEffect">
                                  <p:stCondLst>
                                    <p:cond delay="0"/>
                                  </p:stCondLst>
                                  <p:childTnLst>
                                    <p:animEffect transition="out" filter="dissolv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1000"/>
                                        <p:tgtEl>
                                          <p:spTgt spid="10"/>
                                        </p:tgtEl>
                                      </p:cBhvr>
                                    </p:animEffect>
                                  </p:childTnLst>
                                </p:cTn>
                              </p:par>
                              <p:par>
                                <p:cTn id="29" presetID="9" presetClass="exit" presetSubtype="0" fill="hold" nodeType="withEffect">
                                  <p:stCondLst>
                                    <p:cond delay="0"/>
                                  </p:stCondLst>
                                  <p:childTnLst>
                                    <p:animEffect transition="out" filter="dissolv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1000"/>
                                        <p:tgtEl>
                                          <p:spTgt spid="11"/>
                                        </p:tgtEl>
                                      </p:cBhvr>
                                    </p:animEffect>
                                  </p:childTnLst>
                                </p:cTn>
                              </p:par>
                              <p:par>
                                <p:cTn id="37" presetID="9" presetClass="exit" presetSubtype="0" fill="hold" nodeType="withEffect">
                                  <p:stCondLst>
                                    <p:cond delay="0"/>
                                  </p:stCondLst>
                                  <p:childTnLst>
                                    <p:animEffect transition="out" filter="dissolv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1000"/>
                                        <p:tgtEl>
                                          <p:spTgt spid="12"/>
                                        </p:tgtEl>
                                      </p:cBhvr>
                                    </p:animEffect>
                                  </p:childTnLst>
                                </p:cTn>
                              </p:par>
                              <p:par>
                                <p:cTn id="45" presetID="9" presetClass="exit" presetSubtype="0" fill="hold" nodeType="with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70D8F7-29D2-4D97-8EB1-E7D6DF50DD53}" type="slidenum">
              <a:rPr lang="en-US" altLang="en-US">
                <a:solidFill>
                  <a:srgbClr val="898989"/>
                </a:solidFill>
                <a:latin typeface="Calibri" panose="020F0502020204030204" pitchFamily="34" charset="0"/>
              </a:rPr>
              <a:pPr eaLnBrk="1" hangingPunct="1"/>
              <a:t>10</a:t>
            </a:fld>
            <a:endParaRPr lang="en-US" altLang="en-US">
              <a:solidFill>
                <a:srgbClr val="898989"/>
              </a:solidFill>
              <a:latin typeface="Calibri" panose="020F0502020204030204" pitchFamily="34" charset="0"/>
            </a:endParaRPr>
          </a:p>
        </p:txBody>
      </p:sp>
      <p:sp>
        <p:nvSpPr>
          <p:cNvPr id="6" name="Content Placeholder 2"/>
          <p:cNvSpPr>
            <a:spLocks noGrp="1"/>
          </p:cNvSpPr>
          <p:nvPr>
            <p:ph idx="1"/>
          </p:nvPr>
        </p:nvSpPr>
        <p:spPr>
          <a:xfrm>
            <a:off x="457200" y="1828800"/>
            <a:ext cx="8229600" cy="457200"/>
          </a:xfrm>
        </p:spPr>
        <p:txBody>
          <a:bodyPr rtlCol="0">
            <a:noAutofit/>
          </a:bodyPr>
          <a:lstStyle/>
          <a:p>
            <a:pPr eaLnBrk="1" fontAlgn="auto" hangingPunct="1">
              <a:spcAft>
                <a:spcPts val="0"/>
              </a:spcAft>
              <a:buFont typeface="Arial" panose="020B0604020202020204" pitchFamily="34" charset="0"/>
              <a:buNone/>
              <a:defRPr/>
            </a:pPr>
            <a:r>
              <a:rPr lang="en-US" b="1" dirty="0" smtClean="0">
                <a:effectLst>
                  <a:outerShdw blurRad="38100" dist="38100" dir="2700000" algn="tl">
                    <a:srgbClr val="000000">
                      <a:alpha val="43137"/>
                    </a:srgbClr>
                  </a:outerShdw>
                </a:effectLst>
              </a:rPr>
              <a:t>COCOMO (</a:t>
            </a:r>
            <a:r>
              <a:rPr lang="en-US" b="1" dirty="0" err="1" smtClean="0">
                <a:effectLst>
                  <a:outerShdw blurRad="38100" dist="38100" dir="2700000" algn="tl">
                    <a:srgbClr val="000000">
                      <a:alpha val="43137"/>
                    </a:srgbClr>
                  </a:outerShdw>
                </a:effectLst>
              </a:rPr>
              <a:t>COnstructive</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COst</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MOdel</a:t>
            </a:r>
            <a:r>
              <a:rPr lang="en-US" b="1" dirty="0" smtClean="0">
                <a:effectLst>
                  <a:outerShdw blurRad="38100" dist="38100" dir="2700000" algn="tl">
                    <a:srgbClr val="000000">
                      <a:alpha val="43137"/>
                    </a:srgbClr>
                  </a:outerShdw>
                </a:effectLst>
              </a:rPr>
              <a:t>) II:</a:t>
            </a:r>
            <a:endParaRPr lang="en-US" dirty="0" smtClean="0"/>
          </a:p>
        </p:txBody>
      </p:sp>
      <p:sp>
        <p:nvSpPr>
          <p:cNvPr id="33796" name="TextBox 7"/>
          <p:cNvSpPr txBox="1">
            <a:spLocks noChangeArrowheads="1"/>
          </p:cNvSpPr>
          <p:nvPr/>
        </p:nvSpPr>
        <p:spPr bwMode="auto">
          <a:xfrm>
            <a:off x="431800" y="2497138"/>
            <a:ext cx="83312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Blip>
                <a:blip r:embed="rId2"/>
              </a:buBlip>
            </a:pPr>
            <a:r>
              <a:rPr lang="en-US" altLang="en-US">
                <a:latin typeface="Calibri" panose="020F0502020204030204" pitchFamily="34" charset="0"/>
              </a:rPr>
              <a:t>  Based on SLOC (source lines of code) characteristic, and operates according to the   </a:t>
            </a:r>
          </a:p>
          <a:p>
            <a:pPr eaLnBrk="1" hangingPunct="1"/>
            <a:r>
              <a:rPr lang="en-US" altLang="en-US">
                <a:latin typeface="Calibri" panose="020F0502020204030204" pitchFamily="34" charset="0"/>
              </a:rPr>
              <a:t>     following equations:</a:t>
            </a:r>
          </a:p>
          <a:p>
            <a:pPr eaLnBrk="1" hangingPunct="1"/>
            <a:r>
              <a:rPr lang="en-US" altLang="en-US" sz="2000" b="1">
                <a:latin typeface="Calibri" panose="020F0502020204030204" pitchFamily="34" charset="0"/>
              </a:rPr>
              <a:t>	Effort = PM = Coefficient</a:t>
            </a:r>
            <a:r>
              <a:rPr lang="en-US" altLang="en-US" sz="2000" b="1" baseline="-25000">
                <a:latin typeface="Calibri" panose="020F0502020204030204" pitchFamily="34" charset="0"/>
              </a:rPr>
              <a:t>&lt;Effort Factor&gt;</a:t>
            </a:r>
            <a:r>
              <a:rPr lang="en-US" altLang="en-US" sz="2000" b="1">
                <a:latin typeface="Calibri" panose="020F0502020204030204" pitchFamily="34" charset="0"/>
              </a:rPr>
              <a:t>*(SLOC/1000)^P</a:t>
            </a:r>
            <a:br>
              <a:rPr lang="en-US" altLang="en-US" sz="2000" b="1">
                <a:latin typeface="Calibri" panose="020F0502020204030204" pitchFamily="34" charset="0"/>
              </a:rPr>
            </a:br>
            <a:r>
              <a:rPr lang="en-US" altLang="en-US" sz="2000" b="1">
                <a:latin typeface="Calibri" panose="020F0502020204030204" pitchFamily="34" charset="0"/>
              </a:rPr>
              <a:t>	Development time = DM = 2.50*(PM)^T</a:t>
            </a:r>
            <a:br>
              <a:rPr lang="en-US" altLang="en-US" sz="2000" b="1">
                <a:latin typeface="Calibri" panose="020F0502020204030204" pitchFamily="34" charset="0"/>
              </a:rPr>
            </a:br>
            <a:r>
              <a:rPr lang="en-US" altLang="en-US" sz="2000" b="1">
                <a:latin typeface="Calibri" panose="020F0502020204030204" pitchFamily="34" charset="0"/>
              </a:rPr>
              <a:t>	Required number of people = ST = PM/DM</a:t>
            </a:r>
            <a:br>
              <a:rPr lang="en-US" altLang="en-US" sz="2000" b="1">
                <a:latin typeface="Calibri" panose="020F0502020204030204" pitchFamily="34" charset="0"/>
              </a:rPr>
            </a:br>
            <a:r>
              <a:rPr lang="en-US" altLang="en-US" sz="1600">
                <a:latin typeface="Calibri" panose="020F0502020204030204" pitchFamily="34" charset="0"/>
              </a:rPr>
              <a:t>where:</a:t>
            </a:r>
            <a:br>
              <a:rPr lang="en-US" altLang="en-US" sz="1600">
                <a:latin typeface="Calibri" panose="020F0502020204030204" pitchFamily="34" charset="0"/>
              </a:rPr>
            </a:br>
            <a:r>
              <a:rPr lang="en-US" altLang="en-US" sz="1600" b="1">
                <a:latin typeface="Calibri" panose="020F0502020204030204" pitchFamily="34" charset="0"/>
              </a:rPr>
              <a:t>PM : person-months needed for project</a:t>
            </a:r>
            <a:br>
              <a:rPr lang="en-US" altLang="en-US" sz="1600" b="1">
                <a:latin typeface="Calibri" panose="020F0502020204030204" pitchFamily="34" charset="0"/>
              </a:rPr>
            </a:br>
            <a:r>
              <a:rPr lang="en-US" altLang="en-US" sz="1600">
                <a:latin typeface="Calibri" panose="020F0502020204030204" pitchFamily="34" charset="0"/>
              </a:rPr>
              <a:t>SLOC : source lines of code</a:t>
            </a:r>
            <a:br>
              <a:rPr lang="en-US" altLang="en-US" sz="1600">
                <a:latin typeface="Calibri" panose="020F0502020204030204" pitchFamily="34" charset="0"/>
              </a:rPr>
            </a:br>
            <a:r>
              <a:rPr lang="en-US" altLang="en-US" sz="1600">
                <a:latin typeface="Calibri" panose="020F0502020204030204" pitchFamily="34" charset="0"/>
              </a:rPr>
              <a:t>P : project complexity (1.04-1.24)</a:t>
            </a:r>
            <a:br>
              <a:rPr lang="en-US" altLang="en-US" sz="1600">
                <a:latin typeface="Calibri" panose="020F0502020204030204" pitchFamily="34" charset="0"/>
              </a:rPr>
            </a:br>
            <a:r>
              <a:rPr lang="en-US" altLang="en-US" sz="1600" b="1">
                <a:latin typeface="Calibri" panose="020F0502020204030204" pitchFamily="34" charset="0"/>
              </a:rPr>
              <a:t>DM - duration time in months for project</a:t>
            </a:r>
            <a:br>
              <a:rPr lang="en-US" altLang="en-US" sz="1600" b="1">
                <a:latin typeface="Calibri" panose="020F0502020204030204" pitchFamily="34" charset="0"/>
              </a:rPr>
            </a:br>
            <a:r>
              <a:rPr lang="en-US" altLang="en-US" sz="1600">
                <a:latin typeface="Calibri" panose="020F0502020204030204" pitchFamily="34" charset="0"/>
              </a:rPr>
              <a:t>T : SLOC-dependent coefficient (0.32-0.38)</a:t>
            </a:r>
            <a:br>
              <a:rPr lang="en-US" altLang="en-US" sz="1600">
                <a:latin typeface="Calibri" panose="020F0502020204030204" pitchFamily="34" charset="0"/>
              </a:rPr>
            </a:br>
            <a:r>
              <a:rPr lang="en-US" altLang="en-US" sz="1600" b="1">
                <a:latin typeface="Calibri" panose="020F0502020204030204" pitchFamily="34" charset="0"/>
              </a:rPr>
              <a:t>ST : average staffing necessary</a:t>
            </a:r>
          </a:p>
        </p:txBody>
      </p:sp>
      <p:graphicFrame>
        <p:nvGraphicFramePr>
          <p:cNvPr id="7" name="Table 6"/>
          <p:cNvGraphicFramePr>
            <a:graphicFrameLocks noGrp="1"/>
          </p:cNvGraphicFramePr>
          <p:nvPr/>
        </p:nvGraphicFramePr>
        <p:xfrm>
          <a:off x="4191000" y="4267200"/>
          <a:ext cx="4724400" cy="1630363"/>
        </p:xfrm>
        <a:graphic>
          <a:graphicData uri="http://schemas.openxmlformats.org/drawingml/2006/table">
            <a:tbl>
              <a:tblPr firstRow="1" bandRow="1">
                <a:tableStyleId>{5940675A-B579-460E-94D1-54222C63F5DA}</a:tableStyleId>
              </a:tblPr>
              <a:tblGrid>
                <a:gridCol w="1447800"/>
                <a:gridCol w="1752599"/>
                <a:gridCol w="609600"/>
                <a:gridCol w="914400"/>
              </a:tblGrid>
              <a:tr h="518059">
                <a:tc>
                  <a:txBody>
                    <a:bodyPr/>
                    <a:lstStyle/>
                    <a:p>
                      <a:pPr algn="ctr"/>
                      <a:r>
                        <a:rPr lang="en-US" sz="1400" b="1" dirty="0" smtClean="0"/>
                        <a:t>Software</a:t>
                      </a:r>
                      <a:r>
                        <a:rPr lang="en-US" sz="1400" b="1" baseline="0" dirty="0" smtClean="0"/>
                        <a:t> Project Type</a:t>
                      </a:r>
                      <a:endParaRPr lang="en-US" sz="1400" b="1" dirty="0"/>
                    </a:p>
                  </a:txBody>
                  <a:tcPr marT="45711" marB="45711" anchor="ctr"/>
                </a:tc>
                <a:tc>
                  <a:txBody>
                    <a:bodyPr/>
                    <a:lstStyle/>
                    <a:p>
                      <a:pPr algn="ctr"/>
                      <a:r>
                        <a:rPr lang="en-US" sz="1400" b="1" dirty="0" smtClean="0"/>
                        <a:t>Coefficient</a:t>
                      </a:r>
                      <a:r>
                        <a:rPr lang="en-US" sz="1400" b="1" baseline="-25000" dirty="0" smtClean="0"/>
                        <a:t>&lt;Effort Factor&gt;</a:t>
                      </a:r>
                      <a:endParaRPr lang="en-US" sz="1400" b="1" dirty="0"/>
                    </a:p>
                  </a:txBody>
                  <a:tcPr marT="45711" marB="45711" anchor="ctr"/>
                </a:tc>
                <a:tc>
                  <a:txBody>
                    <a:bodyPr/>
                    <a:lstStyle/>
                    <a:p>
                      <a:pPr algn="ctr"/>
                      <a:r>
                        <a:rPr lang="en-US" sz="1400" b="1" dirty="0" smtClean="0"/>
                        <a:t>P</a:t>
                      </a:r>
                      <a:endParaRPr lang="en-US" sz="1400" b="1" dirty="0"/>
                    </a:p>
                  </a:txBody>
                  <a:tcPr marT="45711" marB="45711" anchor="ctr"/>
                </a:tc>
                <a:tc>
                  <a:txBody>
                    <a:bodyPr/>
                    <a:lstStyle/>
                    <a:p>
                      <a:pPr algn="ctr"/>
                      <a:r>
                        <a:rPr lang="en-US" sz="1400" b="1" dirty="0" smtClean="0"/>
                        <a:t>T</a:t>
                      </a:r>
                      <a:endParaRPr lang="en-US" sz="1400" b="1" dirty="0"/>
                    </a:p>
                  </a:txBody>
                  <a:tcPr marT="45711" marB="45711" anchor="ctr"/>
                </a:tc>
              </a:tr>
              <a:tr h="370768">
                <a:tc>
                  <a:txBody>
                    <a:bodyPr/>
                    <a:lstStyle/>
                    <a:p>
                      <a:pPr algn="ctr"/>
                      <a:r>
                        <a:rPr lang="en-US" sz="1400" dirty="0" smtClean="0"/>
                        <a:t>Organic</a:t>
                      </a:r>
                      <a:endParaRPr lang="en-US" sz="1400" dirty="0"/>
                    </a:p>
                  </a:txBody>
                  <a:tcPr marT="45711" marB="45711" anchor="ctr"/>
                </a:tc>
                <a:tc>
                  <a:txBody>
                    <a:bodyPr/>
                    <a:lstStyle/>
                    <a:p>
                      <a:pPr algn="ctr"/>
                      <a:r>
                        <a:rPr lang="en-US" sz="1400" dirty="0" smtClean="0"/>
                        <a:t>2.4</a:t>
                      </a:r>
                      <a:endParaRPr lang="en-US" sz="1400" dirty="0"/>
                    </a:p>
                  </a:txBody>
                  <a:tcPr marT="45711" marB="45711" anchor="ctr"/>
                </a:tc>
                <a:tc>
                  <a:txBody>
                    <a:bodyPr/>
                    <a:lstStyle/>
                    <a:p>
                      <a:pPr algn="ctr"/>
                      <a:r>
                        <a:rPr lang="en-US" sz="1400" dirty="0" smtClean="0"/>
                        <a:t>1.05</a:t>
                      </a:r>
                      <a:endParaRPr lang="en-US" sz="1400" dirty="0"/>
                    </a:p>
                  </a:txBody>
                  <a:tcPr marT="45711" marB="45711" anchor="ctr"/>
                </a:tc>
                <a:tc>
                  <a:txBody>
                    <a:bodyPr/>
                    <a:lstStyle/>
                    <a:p>
                      <a:pPr algn="ctr"/>
                      <a:r>
                        <a:rPr lang="en-US" sz="1400" dirty="0" smtClean="0"/>
                        <a:t>0.38</a:t>
                      </a:r>
                      <a:endParaRPr lang="en-US" sz="1400" dirty="0"/>
                    </a:p>
                  </a:txBody>
                  <a:tcPr marT="45711" marB="45711" anchor="ctr"/>
                </a:tc>
              </a:tr>
              <a:tr h="370768">
                <a:tc>
                  <a:txBody>
                    <a:bodyPr/>
                    <a:lstStyle/>
                    <a:p>
                      <a:pPr algn="ctr"/>
                      <a:r>
                        <a:rPr lang="en-US" sz="1400" dirty="0" smtClean="0"/>
                        <a:t>Semi-detached</a:t>
                      </a:r>
                      <a:endParaRPr lang="en-US" sz="1400" dirty="0"/>
                    </a:p>
                  </a:txBody>
                  <a:tcPr marT="45711" marB="45711" anchor="ctr"/>
                </a:tc>
                <a:tc>
                  <a:txBody>
                    <a:bodyPr/>
                    <a:lstStyle/>
                    <a:p>
                      <a:pPr algn="ctr"/>
                      <a:r>
                        <a:rPr lang="en-US" sz="1400" dirty="0" smtClean="0"/>
                        <a:t>3.0</a:t>
                      </a:r>
                      <a:endParaRPr lang="en-US" sz="1400" dirty="0"/>
                    </a:p>
                  </a:txBody>
                  <a:tcPr marT="45711" marB="45711" anchor="ctr"/>
                </a:tc>
                <a:tc>
                  <a:txBody>
                    <a:bodyPr/>
                    <a:lstStyle/>
                    <a:p>
                      <a:pPr algn="ctr"/>
                      <a:r>
                        <a:rPr lang="en-US" sz="1400" dirty="0" smtClean="0"/>
                        <a:t>1.12</a:t>
                      </a:r>
                      <a:endParaRPr lang="en-US" sz="1400" dirty="0"/>
                    </a:p>
                  </a:txBody>
                  <a:tcPr marT="45711" marB="45711" anchor="ctr"/>
                </a:tc>
                <a:tc>
                  <a:txBody>
                    <a:bodyPr/>
                    <a:lstStyle/>
                    <a:p>
                      <a:pPr algn="ctr"/>
                      <a:r>
                        <a:rPr lang="en-US" sz="1400" dirty="0" smtClean="0"/>
                        <a:t>0.35</a:t>
                      </a:r>
                      <a:endParaRPr lang="en-US" sz="1400" dirty="0"/>
                    </a:p>
                  </a:txBody>
                  <a:tcPr marT="45711" marB="45711" anchor="ctr"/>
                </a:tc>
              </a:tr>
              <a:tr h="370768">
                <a:tc>
                  <a:txBody>
                    <a:bodyPr/>
                    <a:lstStyle/>
                    <a:p>
                      <a:pPr algn="ctr"/>
                      <a:r>
                        <a:rPr lang="en-US" sz="1400" dirty="0" smtClean="0"/>
                        <a:t>Embedded</a:t>
                      </a:r>
                      <a:endParaRPr lang="en-US" sz="1400" dirty="0"/>
                    </a:p>
                  </a:txBody>
                  <a:tcPr marT="45711" marB="45711" anchor="ctr"/>
                </a:tc>
                <a:tc>
                  <a:txBody>
                    <a:bodyPr/>
                    <a:lstStyle/>
                    <a:p>
                      <a:pPr algn="ctr"/>
                      <a:r>
                        <a:rPr lang="en-US" sz="1400" dirty="0" smtClean="0"/>
                        <a:t>3.6</a:t>
                      </a:r>
                      <a:endParaRPr lang="en-US" sz="1400" dirty="0"/>
                    </a:p>
                  </a:txBody>
                  <a:tcPr marT="45711" marB="45711" anchor="ctr"/>
                </a:tc>
                <a:tc>
                  <a:txBody>
                    <a:bodyPr/>
                    <a:lstStyle/>
                    <a:p>
                      <a:pPr algn="ctr"/>
                      <a:r>
                        <a:rPr lang="en-US" sz="1400" dirty="0" smtClean="0"/>
                        <a:t>1.20</a:t>
                      </a:r>
                      <a:endParaRPr lang="en-US" sz="1400" dirty="0"/>
                    </a:p>
                  </a:txBody>
                  <a:tcPr marT="45711" marB="45711" anchor="ctr"/>
                </a:tc>
                <a:tc>
                  <a:txBody>
                    <a:bodyPr/>
                    <a:lstStyle/>
                    <a:p>
                      <a:pPr algn="ctr"/>
                      <a:r>
                        <a:rPr lang="en-US" sz="1400" dirty="0" smtClean="0"/>
                        <a:t>0.32</a:t>
                      </a:r>
                      <a:endParaRPr lang="en-US" sz="1400" dirty="0"/>
                    </a:p>
                  </a:txBody>
                  <a:tcPr marT="45711" marB="45711"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CD0885-B948-40B3-A85A-0A18CC7C6E6F}" type="slidenum">
              <a:rPr lang="en-US" altLang="en-US">
                <a:solidFill>
                  <a:srgbClr val="9B9A98"/>
                </a:solidFill>
              </a:rPr>
              <a:pPr eaLnBrk="1" hangingPunct="1"/>
              <a:t>11</a:t>
            </a:fld>
            <a:endParaRPr lang="en-US" altLang="en-US">
              <a:solidFill>
                <a:srgbClr val="9B9A98"/>
              </a:solidFill>
            </a:endParaRPr>
          </a:p>
        </p:txBody>
      </p:sp>
      <p:sp>
        <p:nvSpPr>
          <p:cNvPr id="34819" name="TextBox 4"/>
          <p:cNvSpPr txBox="1">
            <a:spLocks noChangeArrowheads="1"/>
          </p:cNvSpPr>
          <p:nvPr/>
        </p:nvSpPr>
        <p:spPr bwMode="auto">
          <a:xfrm>
            <a:off x="3048000" y="3200400"/>
            <a:ext cx="28860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800"/>
              <a:t>THE END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2775" y="228600"/>
            <a:ext cx="8153400" cy="990600"/>
          </a:xfrm>
        </p:spPr>
        <p:txBody>
          <a:bodyPr/>
          <a:lstStyle/>
          <a:p>
            <a:pPr eaLnBrk="1" hangingPunct="1"/>
            <a:r>
              <a:rPr lang="en-US" altLang="en-US" sz="4000" b="1" smtClean="0"/>
              <a:t>Depth of Inheritance Tree (DIT)</a:t>
            </a:r>
            <a:r>
              <a:rPr lang="en-US" altLang="en-US" sz="4000" smtClean="0"/>
              <a:t> </a:t>
            </a:r>
          </a:p>
        </p:txBody>
      </p:sp>
      <p:sp>
        <p:nvSpPr>
          <p:cNvPr id="35843" name="Rectangle 3"/>
          <p:cNvSpPr>
            <a:spLocks noGrp="1" noChangeArrowheads="1"/>
          </p:cNvSpPr>
          <p:nvPr>
            <p:ph sz="quarter" idx="1"/>
          </p:nvPr>
        </p:nvSpPr>
        <p:spPr>
          <a:xfrm>
            <a:off x="457200" y="1600200"/>
            <a:ext cx="8229600" cy="4953000"/>
          </a:xfrm>
        </p:spPr>
        <p:txBody>
          <a:bodyPr/>
          <a:lstStyle/>
          <a:p>
            <a:pPr eaLnBrk="1" hangingPunct="1">
              <a:lnSpc>
                <a:spcPct val="80000"/>
              </a:lnSpc>
            </a:pPr>
            <a:r>
              <a:rPr lang="en-US" altLang="en-US" sz="1800" smtClean="0"/>
              <a:t>The deeper a particular class is in a class hierarchy, the more methods it has available for reuse, thereby providing a larger reuse potential </a:t>
            </a:r>
          </a:p>
          <a:p>
            <a:pPr eaLnBrk="1" hangingPunct="1">
              <a:lnSpc>
                <a:spcPct val="80000"/>
              </a:lnSpc>
            </a:pPr>
            <a:r>
              <a:rPr lang="en-US" altLang="en-US" sz="1800" smtClean="0"/>
              <a:t>Inheritance increases coupling, which makes changing a class harder </a:t>
            </a:r>
          </a:p>
          <a:p>
            <a:pPr eaLnBrk="1" hangingPunct="1">
              <a:lnSpc>
                <a:spcPct val="80000"/>
              </a:lnSpc>
            </a:pPr>
            <a:r>
              <a:rPr lang="en-US" altLang="en-US" sz="1800" smtClean="0"/>
              <a:t>A class deep in the hierarchy has a lot of methods it can inherit, which makes it difficult to predict its behavior </a:t>
            </a:r>
          </a:p>
          <a:p>
            <a:pPr eaLnBrk="1" hangingPunct="1">
              <a:lnSpc>
                <a:spcPct val="80000"/>
              </a:lnSpc>
            </a:pPr>
            <a:r>
              <a:rPr lang="en-US" altLang="en-US" sz="1800" smtClean="0"/>
              <a:t>The DIT of a class </a:t>
            </a:r>
            <a:r>
              <a:rPr lang="en-US" altLang="en-US" sz="1800" i="1" smtClean="0"/>
              <a:t>C </a:t>
            </a:r>
            <a:r>
              <a:rPr lang="en-US" altLang="en-US" sz="1800" smtClean="0"/>
              <a:t>in an inheritance hierarchy is the depth from the root class in the inheritance tree </a:t>
            </a:r>
          </a:p>
          <a:p>
            <a:pPr eaLnBrk="1" hangingPunct="1">
              <a:lnSpc>
                <a:spcPct val="80000"/>
              </a:lnSpc>
            </a:pPr>
            <a:r>
              <a:rPr lang="en-US" altLang="en-US" sz="1800" smtClean="0"/>
              <a:t>It is the length of the shortest path from the root of the tree to the node representing </a:t>
            </a:r>
            <a:r>
              <a:rPr lang="en-US" altLang="en-US" sz="1800" i="1" smtClean="0"/>
              <a:t>C </a:t>
            </a:r>
            <a:r>
              <a:rPr lang="en-US" altLang="en-US" sz="1800" smtClean="0"/>
              <a:t>or the number of ancestors </a:t>
            </a:r>
            <a:r>
              <a:rPr lang="en-US" altLang="en-US" sz="1800" i="1" smtClean="0"/>
              <a:t>C </a:t>
            </a:r>
            <a:r>
              <a:rPr lang="en-US" altLang="en-US" sz="1800" smtClean="0"/>
              <a:t>has </a:t>
            </a:r>
          </a:p>
          <a:p>
            <a:pPr eaLnBrk="1" hangingPunct="1">
              <a:lnSpc>
                <a:spcPct val="80000"/>
              </a:lnSpc>
            </a:pPr>
            <a:r>
              <a:rPr lang="en-US" altLang="en-US" sz="1800" smtClean="0"/>
              <a:t>In case of multiple inheritance, the DIT metric is the maximum length from a root to C </a:t>
            </a:r>
          </a:p>
          <a:p>
            <a:pPr eaLnBrk="1" hangingPunct="1">
              <a:lnSpc>
                <a:spcPct val="80000"/>
              </a:lnSpc>
            </a:pPr>
            <a:r>
              <a:rPr lang="en-US" altLang="en-US" sz="1800" smtClean="0"/>
              <a:t>Statistical data suggests that most classes in applications tend to be close to the root, with the maximum DIT metric value being around 10 </a:t>
            </a:r>
          </a:p>
          <a:p>
            <a:pPr eaLnBrk="1" hangingPunct="1">
              <a:lnSpc>
                <a:spcPct val="80000"/>
              </a:lnSpc>
            </a:pPr>
            <a:r>
              <a:rPr lang="en-US" altLang="en-US" sz="1800" smtClean="0"/>
              <a:t>Most the classes have a DIT of 0 (that is, they are the root). </a:t>
            </a:r>
          </a:p>
          <a:p>
            <a:pPr eaLnBrk="1" hangingPunct="1">
              <a:lnSpc>
                <a:spcPct val="80000"/>
              </a:lnSpc>
            </a:pPr>
            <a:r>
              <a:rPr lang="en-US" altLang="en-US" sz="1800" smtClean="0"/>
              <a:t>The designers tend to keep the number of abstraction levels (reflected by the levels in the inheritance tree) small, presumably to aid understanding. In other words, designers might be giving upon reusability in favor of comprehensibility </a:t>
            </a:r>
          </a:p>
          <a:p>
            <a:pPr eaLnBrk="1" hangingPunct="1">
              <a:lnSpc>
                <a:spcPct val="80000"/>
              </a:lnSpc>
            </a:pPr>
            <a:r>
              <a:rPr lang="en-US" altLang="en-US" sz="1800" smtClean="0"/>
              <a:t>The experiments show that DIT is very significant in predicting defect-proneness of a class: the higher the DIT the higher is the probability that the class is defect-prone </a:t>
            </a:r>
          </a:p>
        </p:txBody>
      </p:sp>
      <p:sp>
        <p:nvSpPr>
          <p:cNvPr id="4" name="Action Button: Back or Previous 3">
            <a:hlinkClick r:id="rId2" action="ppaction://hlinksldjump" highlightClick="1"/>
          </p:cNvPr>
          <p:cNvSpPr/>
          <p:nvPr/>
        </p:nvSpPr>
        <p:spPr>
          <a:xfrm>
            <a:off x="7772400" y="228600"/>
            <a:ext cx="914400" cy="9144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12775" y="228600"/>
            <a:ext cx="8153400" cy="990600"/>
          </a:xfrm>
        </p:spPr>
        <p:txBody>
          <a:bodyPr/>
          <a:lstStyle/>
          <a:p>
            <a:pPr eaLnBrk="1" hangingPunct="1"/>
            <a:r>
              <a:rPr lang="en-US" altLang="en-US" b="1" smtClean="0"/>
              <a:t>Number of Children (NOC)</a:t>
            </a:r>
            <a:r>
              <a:rPr lang="en-US" altLang="en-US" smtClean="0"/>
              <a:t> </a:t>
            </a:r>
          </a:p>
        </p:txBody>
      </p:sp>
      <p:sp>
        <p:nvSpPr>
          <p:cNvPr id="36867" name="Rectangle 3"/>
          <p:cNvSpPr>
            <a:spLocks noGrp="1" noChangeArrowheads="1"/>
          </p:cNvSpPr>
          <p:nvPr>
            <p:ph sz="quarter" idx="1"/>
          </p:nvPr>
        </p:nvSpPr>
        <p:spPr>
          <a:xfrm>
            <a:off x="457200" y="1524000"/>
            <a:ext cx="8229600" cy="4953000"/>
          </a:xfrm>
        </p:spPr>
        <p:txBody>
          <a:bodyPr/>
          <a:lstStyle/>
          <a:p>
            <a:pPr eaLnBrk="1" hangingPunct="1">
              <a:lnSpc>
                <a:spcPct val="80000"/>
              </a:lnSpc>
            </a:pPr>
            <a:r>
              <a:rPr lang="en-US" altLang="en-US" sz="2000" smtClean="0"/>
              <a:t>The number of children (NOC) metric value of a class </a:t>
            </a:r>
            <a:r>
              <a:rPr lang="en-US" altLang="en-US" sz="2000" i="1" smtClean="0"/>
              <a:t>C </a:t>
            </a:r>
            <a:r>
              <a:rPr lang="en-US" altLang="en-US" sz="2000" smtClean="0"/>
              <a:t>is the number of immediate subclasses of C </a:t>
            </a:r>
          </a:p>
          <a:p>
            <a:pPr eaLnBrk="1" hangingPunct="1">
              <a:lnSpc>
                <a:spcPct val="80000"/>
              </a:lnSpc>
            </a:pPr>
            <a:r>
              <a:rPr lang="en-US" altLang="en-US" sz="2000" smtClean="0"/>
              <a:t>This metric can be used to evaluate the degree of reuse, as a higher NOC number reflects reuse of the definitions in the superclass by a larger number of subclasses </a:t>
            </a:r>
          </a:p>
          <a:p>
            <a:pPr eaLnBrk="1" hangingPunct="1">
              <a:lnSpc>
                <a:spcPct val="80000"/>
              </a:lnSpc>
            </a:pPr>
            <a:r>
              <a:rPr lang="en-US" altLang="en-US" sz="2000" smtClean="0"/>
              <a:t>It also gives an idea of the direct influence of a class on other elements of a design </a:t>
            </a:r>
          </a:p>
          <a:p>
            <a:pPr eaLnBrk="1" hangingPunct="1">
              <a:lnSpc>
                <a:spcPct val="80000"/>
              </a:lnSpc>
            </a:pPr>
            <a:r>
              <a:rPr lang="en-US" altLang="en-US" sz="2000" smtClean="0"/>
              <a:t>The larger the influence of a class, the more important the </a:t>
            </a:r>
            <a:r>
              <a:rPr lang="en-US" altLang="en-US" sz="2000" i="1" smtClean="0"/>
              <a:t>class </a:t>
            </a:r>
            <a:r>
              <a:rPr lang="en-US" altLang="en-US" sz="2000" smtClean="0"/>
              <a:t>is correctly designed </a:t>
            </a:r>
          </a:p>
          <a:p>
            <a:pPr eaLnBrk="1" hangingPunct="1">
              <a:lnSpc>
                <a:spcPct val="80000"/>
              </a:lnSpc>
            </a:pPr>
            <a:r>
              <a:rPr lang="en-US" altLang="en-US" sz="2000" smtClean="0"/>
              <a:t>In the empirical observations, it was found that classes generally had a small NOC metric value, with a vast majority of classes having no children </a:t>
            </a:r>
          </a:p>
          <a:p>
            <a:pPr eaLnBrk="1" hangingPunct="1">
              <a:lnSpc>
                <a:spcPct val="80000"/>
              </a:lnSpc>
            </a:pPr>
            <a:r>
              <a:rPr lang="en-US" altLang="en-US" sz="2000" smtClean="0"/>
              <a:t>This suggests that in the systems analyzed, inheritance was not used very heavily</a:t>
            </a:r>
          </a:p>
          <a:p>
            <a:pPr eaLnBrk="1" hangingPunct="1">
              <a:lnSpc>
                <a:spcPct val="80000"/>
              </a:lnSpc>
            </a:pPr>
            <a:r>
              <a:rPr lang="en-US" altLang="en-US" sz="2000" smtClean="0"/>
              <a:t>The data </a:t>
            </a:r>
            <a:r>
              <a:rPr lang="en-US" altLang="en-US" sz="2000" i="1" smtClean="0"/>
              <a:t>suggest </a:t>
            </a:r>
            <a:r>
              <a:rPr lang="en-US" altLang="en-US" sz="2000" smtClean="0"/>
              <a:t>that the larger the NOC, the lower the probability of detecting defects in a class </a:t>
            </a:r>
          </a:p>
          <a:p>
            <a:pPr eaLnBrk="1" hangingPunct="1">
              <a:lnSpc>
                <a:spcPct val="80000"/>
              </a:lnSpc>
            </a:pPr>
            <a:r>
              <a:rPr lang="en-US" altLang="en-US" sz="2000" smtClean="0"/>
              <a:t>The higher NOC classes are less defect-prone. The reasons for this are not very clear or definite. </a:t>
            </a:r>
          </a:p>
        </p:txBody>
      </p:sp>
      <p:sp>
        <p:nvSpPr>
          <p:cNvPr id="4" name="Action Button: Back or Previous 3">
            <a:hlinkClick r:id="rId2" action="ppaction://hlinksldjump" highlightClick="1"/>
          </p:cNvPr>
          <p:cNvSpPr/>
          <p:nvPr/>
        </p:nvSpPr>
        <p:spPr>
          <a:xfrm>
            <a:off x="7772400" y="228600"/>
            <a:ext cx="914400" cy="9144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12775" y="228600"/>
            <a:ext cx="8153400" cy="990600"/>
          </a:xfrm>
        </p:spPr>
        <p:txBody>
          <a:bodyPr/>
          <a:lstStyle/>
          <a:p>
            <a:pPr eaLnBrk="1" hangingPunct="1"/>
            <a:r>
              <a:rPr lang="en-US" altLang="en-US" sz="4000" b="1" smtClean="0"/>
              <a:t>Coupling between Classes (CBC)</a:t>
            </a:r>
            <a:r>
              <a:rPr lang="en-US" altLang="en-US" sz="4000" smtClean="0"/>
              <a:t> </a:t>
            </a:r>
          </a:p>
        </p:txBody>
      </p:sp>
      <p:sp>
        <p:nvSpPr>
          <p:cNvPr id="37891" name="Rectangle 3"/>
          <p:cNvSpPr>
            <a:spLocks noGrp="1" noChangeArrowheads="1"/>
          </p:cNvSpPr>
          <p:nvPr>
            <p:ph sz="quarter" idx="1"/>
          </p:nvPr>
        </p:nvSpPr>
        <p:spPr>
          <a:xfrm>
            <a:off x="457200" y="1524000"/>
            <a:ext cx="8229600" cy="5029200"/>
          </a:xfrm>
        </p:spPr>
        <p:txBody>
          <a:bodyPr/>
          <a:lstStyle/>
          <a:p>
            <a:pPr eaLnBrk="1" hangingPunct="1">
              <a:lnSpc>
                <a:spcPct val="80000"/>
              </a:lnSpc>
            </a:pPr>
            <a:r>
              <a:rPr lang="en-US" altLang="en-US" sz="1800" smtClean="0"/>
              <a:t>Coupling between classes of a system reduces modularity and make class modification harder </a:t>
            </a:r>
          </a:p>
          <a:p>
            <a:pPr eaLnBrk="1" hangingPunct="1">
              <a:lnSpc>
                <a:spcPct val="80000"/>
              </a:lnSpc>
            </a:pPr>
            <a:r>
              <a:rPr lang="en-US" altLang="en-US" sz="1800" smtClean="0"/>
              <a:t>It is desirable to reduce the coupling between classes </a:t>
            </a:r>
          </a:p>
          <a:p>
            <a:pPr eaLnBrk="1" hangingPunct="1">
              <a:lnSpc>
                <a:spcPct val="80000"/>
              </a:lnSpc>
            </a:pPr>
            <a:r>
              <a:rPr lang="en-US" altLang="en-US" sz="1800" smtClean="0"/>
              <a:t>The less coupling of a class with other classes, the more independent the class, and more easily modifiable </a:t>
            </a:r>
          </a:p>
          <a:p>
            <a:pPr eaLnBrk="1" hangingPunct="1">
              <a:lnSpc>
                <a:spcPct val="80000"/>
              </a:lnSpc>
            </a:pPr>
            <a:r>
              <a:rPr lang="en-US" altLang="en-US" sz="1800" smtClean="0"/>
              <a:t>Coupling between classes (CBC) is a metric that tries to quantify coupling that exists between classes </a:t>
            </a:r>
          </a:p>
          <a:p>
            <a:pPr eaLnBrk="1" hangingPunct="1">
              <a:lnSpc>
                <a:spcPct val="80000"/>
              </a:lnSpc>
            </a:pPr>
            <a:r>
              <a:rPr lang="en-US" altLang="en-US" sz="1800" smtClean="0"/>
              <a:t>The CBC value for a class </a:t>
            </a:r>
            <a:r>
              <a:rPr lang="en-US" altLang="en-US" sz="1800" i="1" smtClean="0"/>
              <a:t>C </a:t>
            </a:r>
            <a:r>
              <a:rPr lang="en-US" altLang="en-US" sz="1800" smtClean="0"/>
              <a:t>is the total number of other classes to </a:t>
            </a:r>
            <a:r>
              <a:rPr lang="en-US" altLang="en-US" sz="1800" i="1" smtClean="0"/>
              <a:t>which </a:t>
            </a:r>
            <a:r>
              <a:rPr lang="en-US" altLang="en-US" sz="1800" smtClean="0"/>
              <a:t>the class is coupled </a:t>
            </a:r>
          </a:p>
          <a:p>
            <a:pPr eaLnBrk="1" hangingPunct="1">
              <a:lnSpc>
                <a:spcPct val="80000"/>
              </a:lnSpc>
            </a:pPr>
            <a:r>
              <a:rPr lang="en-US" altLang="en-US" sz="1800" smtClean="0"/>
              <a:t>Two classes are considered coupled if methods of one class use methods or instance variables defined in the other </a:t>
            </a:r>
            <a:r>
              <a:rPr lang="en-US" altLang="en-US" sz="1800" i="1" smtClean="0"/>
              <a:t>class</a:t>
            </a:r>
            <a:r>
              <a:rPr lang="en-US" altLang="en-US" sz="1800" smtClean="0"/>
              <a:t> </a:t>
            </a:r>
          </a:p>
          <a:p>
            <a:pPr eaLnBrk="1" hangingPunct="1">
              <a:lnSpc>
                <a:spcPct val="80000"/>
              </a:lnSpc>
            </a:pPr>
            <a:r>
              <a:rPr lang="en-US" altLang="en-US" sz="1800" smtClean="0"/>
              <a:t>There are indirect forms of coupling (through pointers, etc.) that are hard to identify </a:t>
            </a:r>
          </a:p>
          <a:p>
            <a:pPr eaLnBrk="1" hangingPunct="1">
              <a:lnSpc>
                <a:spcPct val="80000"/>
              </a:lnSpc>
            </a:pPr>
            <a:r>
              <a:rPr lang="en-US" altLang="en-US" sz="1800" smtClean="0"/>
              <a:t>The experimental data indicates that most of the classes are self-contained and have low CBC value.</a:t>
            </a:r>
          </a:p>
          <a:p>
            <a:pPr eaLnBrk="1" hangingPunct="1">
              <a:lnSpc>
                <a:spcPct val="80000"/>
              </a:lnSpc>
            </a:pPr>
            <a:r>
              <a:rPr lang="en-US" altLang="en-US" sz="1800" smtClean="0"/>
              <a:t>Some types of classes, for example the ones that deal with managing interfaces, generally tend to have higher CBC values </a:t>
            </a:r>
          </a:p>
          <a:p>
            <a:pPr eaLnBrk="1" hangingPunct="1">
              <a:lnSpc>
                <a:spcPct val="80000"/>
              </a:lnSpc>
            </a:pPr>
            <a:r>
              <a:rPr lang="en-US" altLang="en-US" sz="1800" smtClean="0"/>
              <a:t>The data found that CBC is significant in predicting the fault-proneness of classes, particularly those that deal with user interfaces. </a:t>
            </a:r>
          </a:p>
        </p:txBody>
      </p:sp>
      <p:sp>
        <p:nvSpPr>
          <p:cNvPr id="4" name="Action Button: Back or Previous 3">
            <a:hlinkClick r:id="rId2" action="ppaction://hlinksldjump" highlightClick="1"/>
          </p:cNvPr>
          <p:cNvSpPr/>
          <p:nvPr/>
        </p:nvSpPr>
        <p:spPr>
          <a:xfrm>
            <a:off x="7772400" y="228600"/>
            <a:ext cx="914400" cy="9144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14600"/>
            <a:ext cx="7239000" cy="3810000"/>
          </a:xfrm>
        </p:spPr>
        <p:txBody>
          <a:bodyPr rtlCol="0">
            <a:normAutofit fontScale="70000" lnSpcReduction="20000"/>
          </a:bodyPr>
          <a:lstStyle/>
          <a:p>
            <a:pPr eaLnBrk="1" fontAlgn="auto" hangingPunct="1">
              <a:spcAft>
                <a:spcPts val="0"/>
              </a:spcAft>
              <a:defRPr/>
            </a:pPr>
            <a:r>
              <a:rPr lang="en-US" dirty="0" smtClean="0"/>
              <a:t>Measurement:</a:t>
            </a:r>
          </a:p>
          <a:p>
            <a:pPr lvl="1" eaLnBrk="1" fontAlgn="auto" hangingPunct="1">
              <a:spcAft>
                <a:spcPts val="0"/>
              </a:spcAft>
              <a:buFontTx/>
              <a:buBlip>
                <a:blip r:embed="rId3"/>
              </a:buBlip>
              <a:defRPr/>
            </a:pPr>
            <a:r>
              <a:rPr lang="en-US" dirty="0" smtClean="0"/>
              <a:t>enables objective evaluation</a:t>
            </a:r>
          </a:p>
          <a:p>
            <a:pPr lvl="1" eaLnBrk="1" fontAlgn="auto" hangingPunct="1">
              <a:spcAft>
                <a:spcPts val="0"/>
              </a:spcAft>
              <a:buFontTx/>
              <a:buBlip>
                <a:blip r:embed="rId3"/>
              </a:buBlip>
              <a:defRPr/>
            </a:pPr>
            <a:r>
              <a:rPr lang="en-US" dirty="0" smtClean="0"/>
              <a:t>can be applied to improve software process</a:t>
            </a:r>
          </a:p>
          <a:p>
            <a:pPr lvl="1" eaLnBrk="1" fontAlgn="auto" hangingPunct="1">
              <a:spcAft>
                <a:spcPts val="0"/>
              </a:spcAft>
              <a:buFontTx/>
              <a:buBlip>
                <a:blip r:embed="rId3"/>
              </a:buBlip>
              <a:defRPr/>
            </a:pPr>
            <a:r>
              <a:rPr lang="en-US" dirty="0" smtClean="0"/>
              <a:t>assists project management</a:t>
            </a:r>
          </a:p>
          <a:p>
            <a:pPr eaLnBrk="1" fontAlgn="auto" hangingPunct="1">
              <a:spcAft>
                <a:spcPts val="0"/>
              </a:spcAft>
              <a:buFont typeface="Arial" panose="020B0604020202020204" pitchFamily="34" charset="0"/>
              <a:buNone/>
              <a:defRPr/>
            </a:pPr>
            <a:endParaRPr lang="en-US" dirty="0" smtClean="0"/>
          </a:p>
          <a:p>
            <a:pPr eaLnBrk="1" fontAlgn="auto" hangingPunct="1">
              <a:spcAft>
                <a:spcPts val="0"/>
              </a:spcAft>
              <a:defRPr/>
            </a:pPr>
            <a:r>
              <a:rPr lang="en-US" dirty="0" smtClean="0"/>
              <a:t>Metrics used to evaluate:</a:t>
            </a:r>
          </a:p>
          <a:p>
            <a:pPr lvl="1" eaLnBrk="1" fontAlgn="auto" hangingPunct="1">
              <a:spcAft>
                <a:spcPts val="0"/>
              </a:spcAft>
              <a:buFontTx/>
              <a:buBlip>
                <a:blip r:embed="rId3"/>
              </a:buBlip>
              <a:defRPr/>
            </a:pPr>
            <a:r>
              <a:rPr lang="en-US" dirty="0" smtClean="0"/>
              <a:t>Efficiency</a:t>
            </a:r>
          </a:p>
          <a:p>
            <a:pPr lvl="1" eaLnBrk="1" fontAlgn="auto" hangingPunct="1">
              <a:spcAft>
                <a:spcPts val="0"/>
              </a:spcAft>
              <a:buFontTx/>
              <a:buBlip>
                <a:blip r:embed="rId3"/>
              </a:buBlip>
              <a:defRPr/>
            </a:pPr>
            <a:r>
              <a:rPr lang="en-US" dirty="0" smtClean="0"/>
              <a:t>Complexity</a:t>
            </a:r>
          </a:p>
          <a:p>
            <a:pPr lvl="1" eaLnBrk="1" fontAlgn="auto" hangingPunct="1">
              <a:spcAft>
                <a:spcPts val="0"/>
              </a:spcAft>
              <a:buFontTx/>
              <a:buBlip>
                <a:blip r:embed="rId3"/>
              </a:buBlip>
              <a:defRPr/>
            </a:pPr>
            <a:r>
              <a:rPr lang="en-US" dirty="0" smtClean="0"/>
              <a:t>Understandability</a:t>
            </a:r>
          </a:p>
          <a:p>
            <a:pPr lvl="1" eaLnBrk="1" fontAlgn="auto" hangingPunct="1">
              <a:spcAft>
                <a:spcPts val="0"/>
              </a:spcAft>
              <a:buFontTx/>
              <a:buBlip>
                <a:blip r:embed="rId3"/>
              </a:buBlip>
              <a:defRPr/>
            </a:pPr>
            <a:r>
              <a:rPr lang="en-US" dirty="0" smtClean="0"/>
              <a:t>Reusability</a:t>
            </a:r>
          </a:p>
          <a:p>
            <a:pPr lvl="1" eaLnBrk="1" fontAlgn="auto" hangingPunct="1">
              <a:spcAft>
                <a:spcPts val="0"/>
              </a:spcAft>
              <a:buFontTx/>
              <a:buBlip>
                <a:blip r:embed="rId3"/>
              </a:buBlip>
              <a:defRPr/>
            </a:pPr>
            <a:r>
              <a:rPr lang="en-US" dirty="0" smtClean="0"/>
              <a:t>Testability / Maintainability</a:t>
            </a:r>
            <a:endParaRPr 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B58B57-AB7E-4358-9EE0-DA22E15F58A8}" type="slidenum">
              <a:rPr lang="en-US" altLang="en-US">
                <a:solidFill>
                  <a:srgbClr val="898989"/>
                </a:solidFill>
                <a:latin typeface="Calibri" panose="020F0502020204030204" pitchFamily="34" charset="0"/>
              </a:rPr>
              <a:pPr eaLnBrk="1" hangingPunct="1"/>
              <a:t>2</a:t>
            </a:fld>
            <a:endParaRPr lang="en-US" altLang="en-US">
              <a:solidFill>
                <a:srgbClr val="898989"/>
              </a:solidFill>
              <a:latin typeface="Calibri" panose="020F0502020204030204" pitchFamily="34" charset="0"/>
            </a:endParaRPr>
          </a:p>
        </p:txBody>
      </p:sp>
      <p:sp>
        <p:nvSpPr>
          <p:cNvPr id="7" name="Title 1"/>
          <p:cNvSpPr>
            <a:spLocks noGrp="1"/>
          </p:cNvSpPr>
          <p:nvPr>
            <p:ph type="title"/>
          </p:nvPr>
        </p:nvSpPr>
        <p:spPr>
          <a:xfrm>
            <a:off x="228600" y="1643063"/>
            <a:ext cx="8229600" cy="950912"/>
          </a:xfrm>
        </p:spPr>
        <p:txBody>
          <a:bodyPr/>
          <a:lstStyle/>
          <a:p>
            <a:pPr eaLnBrk="1" fontAlgn="auto" hangingPunct="1">
              <a:spcAft>
                <a:spcPts val="0"/>
              </a:spcAft>
              <a:defRPr/>
            </a:pPr>
            <a:r>
              <a:rPr lang="en-US" sz="4000" u="sng" dirty="0" smtClean="0">
                <a:solidFill>
                  <a:schemeClr val="bg1"/>
                </a:solidFill>
                <a:uFill>
                  <a:solidFill>
                    <a:schemeClr val="tx2"/>
                  </a:solidFill>
                </a:uFill>
              </a:rPr>
              <a:t>Introduction</a:t>
            </a:r>
            <a:r>
              <a:rPr lang="en-US" sz="1400" dirty="0" smtClean="0">
                <a:solidFill>
                  <a:schemeClr val="bg1"/>
                </a:solidFill>
                <a:uFill>
                  <a:solidFill>
                    <a:schemeClr val="tx2"/>
                  </a:solidFill>
                </a:uFill>
              </a:rPr>
              <a:t> (contd.)</a:t>
            </a:r>
            <a:endParaRPr lang="en-US" sz="4000" dirty="0">
              <a:solidFill>
                <a:schemeClr val="bg1"/>
              </a:solidFill>
              <a:uFill>
                <a:solidFill>
                  <a:schemeClr val="tx2"/>
                </a:solidFill>
              </a:u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22425"/>
            <a:ext cx="8229600" cy="950913"/>
          </a:xfrm>
        </p:spPr>
        <p:txBody>
          <a:bodyPr/>
          <a:lstStyle/>
          <a:p>
            <a:pPr eaLnBrk="1" fontAlgn="auto" hangingPunct="1">
              <a:spcAft>
                <a:spcPts val="0"/>
              </a:spcAft>
              <a:defRPr/>
            </a:pPr>
            <a:r>
              <a:rPr lang="en-US" sz="4000" u="sng" dirty="0" smtClean="0">
                <a:solidFill>
                  <a:schemeClr val="bg1"/>
                </a:solidFill>
                <a:uFill>
                  <a:solidFill>
                    <a:schemeClr val="tx2"/>
                  </a:solidFill>
                </a:uFill>
              </a:rPr>
              <a:t>Introduction</a:t>
            </a:r>
            <a:r>
              <a:rPr lang="en-US" sz="1400" dirty="0" smtClean="0">
                <a:solidFill>
                  <a:schemeClr val="bg1"/>
                </a:solidFill>
                <a:uFill>
                  <a:solidFill>
                    <a:schemeClr val="tx2"/>
                  </a:solidFill>
                </a:uFill>
              </a:rPr>
              <a:t> (contd.)</a:t>
            </a:r>
            <a:endParaRPr lang="en-US" sz="4000" dirty="0">
              <a:solidFill>
                <a:schemeClr val="bg1"/>
              </a:solidFill>
              <a:uFill>
                <a:solidFill>
                  <a:schemeClr val="tx2"/>
                </a:solidFill>
              </a:uFill>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EA28D55-E79A-4F47-946D-8B21F4DF0C42}"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
        <p:nvSpPr>
          <p:cNvPr id="6" name="Content Placeholder 5"/>
          <p:cNvSpPr>
            <a:spLocks noGrp="1"/>
          </p:cNvSpPr>
          <p:nvPr>
            <p:ph idx="1"/>
          </p:nvPr>
        </p:nvSpPr>
        <p:spPr>
          <a:xfrm>
            <a:off x="228600" y="2560638"/>
            <a:ext cx="5029200" cy="3230562"/>
          </a:xfrm>
        </p:spPr>
        <p:txBody>
          <a:bodyPr/>
          <a:lstStyle/>
          <a:p>
            <a:pPr eaLnBrk="1" hangingPunct="1">
              <a:buFont typeface="Arial" panose="020B0604020202020204" pitchFamily="34" charset="0"/>
              <a:buNone/>
            </a:pPr>
            <a:r>
              <a:rPr lang="en-US" altLang="en-US" sz="2400" b="1" smtClean="0"/>
              <a:t>Metrics under research consideration:</a:t>
            </a:r>
          </a:p>
          <a:p>
            <a:pPr lvl="1" eaLnBrk="1" hangingPunct="1"/>
            <a:r>
              <a:rPr lang="en-US" altLang="en-US" sz="2000" smtClean="0"/>
              <a:t>Cyclomatic code complexity (CCC)</a:t>
            </a:r>
          </a:p>
          <a:p>
            <a:pPr lvl="1" eaLnBrk="1" hangingPunct="1"/>
            <a:r>
              <a:rPr lang="en-US" altLang="en-US" sz="2000" smtClean="0"/>
              <a:t>Weighted Methods per Class (WMC)</a:t>
            </a:r>
          </a:p>
          <a:p>
            <a:pPr lvl="1" eaLnBrk="1" hangingPunct="1"/>
            <a:r>
              <a:rPr lang="en-US" altLang="en-US" sz="2000" smtClean="0"/>
              <a:t>Depth of Inheritance Tree (DIT)</a:t>
            </a:r>
          </a:p>
          <a:p>
            <a:pPr lvl="1" eaLnBrk="1" hangingPunct="1"/>
            <a:r>
              <a:rPr lang="en-US" altLang="en-US" sz="2000" smtClean="0"/>
              <a:t>Number of Children (NOC)</a:t>
            </a:r>
          </a:p>
          <a:p>
            <a:pPr lvl="1" eaLnBrk="1" hangingPunct="1"/>
            <a:r>
              <a:rPr lang="en-US" altLang="en-US" sz="2000" smtClean="0"/>
              <a:t>Coupling between Classes (CBC)</a:t>
            </a:r>
          </a:p>
          <a:p>
            <a:pPr lvl="1" eaLnBrk="1" hangingPunct="1"/>
            <a:r>
              <a:rPr lang="en-US" altLang="en-US" sz="2000" smtClean="0"/>
              <a:t>Lack of Cohesion in Methods (LCOM)</a:t>
            </a:r>
          </a:p>
          <a:p>
            <a:pPr lvl="1" eaLnBrk="1" hangingPunct="1"/>
            <a:r>
              <a:rPr lang="en-US" altLang="en-US" sz="2000" smtClean="0"/>
              <a:t>COCOMO II </a:t>
            </a:r>
            <a:endParaRPr lang="en-US" altLang="en-US" smtClean="0"/>
          </a:p>
        </p:txBody>
      </p:sp>
      <p:grpSp>
        <p:nvGrpSpPr>
          <p:cNvPr id="3" name="Group 9"/>
          <p:cNvGrpSpPr>
            <a:grpSpLocks/>
          </p:cNvGrpSpPr>
          <p:nvPr/>
        </p:nvGrpSpPr>
        <p:grpSpPr bwMode="auto">
          <a:xfrm>
            <a:off x="5257800" y="3048000"/>
            <a:ext cx="3505200" cy="1752600"/>
            <a:chOff x="5410200" y="1600200"/>
            <a:chExt cx="3505200" cy="1752600"/>
          </a:xfrm>
        </p:grpSpPr>
        <p:sp>
          <p:nvSpPr>
            <p:cNvPr id="8" name="Rectangle 3"/>
            <p:cNvSpPr txBox="1">
              <a:spLocks noChangeArrowheads="1"/>
            </p:cNvSpPr>
            <p:nvPr/>
          </p:nvSpPr>
          <p:spPr>
            <a:xfrm>
              <a:off x="5410200" y="1600200"/>
              <a:ext cx="3505200" cy="1752600"/>
            </a:xfrm>
            <a:prstGeom prst="rect">
              <a:avLst/>
            </a:prstGeom>
          </p:spPr>
          <p:txBody>
            <a:bodyPr>
              <a:normAutofit/>
            </a:bodyPr>
            <a:lstStyle/>
            <a:p>
              <a:pPr fontAlgn="auto">
                <a:lnSpc>
                  <a:spcPct val="80000"/>
                </a:lnSpc>
                <a:spcBef>
                  <a:spcPct val="20000"/>
                </a:spcBef>
                <a:spcAft>
                  <a:spcPts val="0"/>
                </a:spcAft>
                <a:defRPr/>
              </a:pPr>
              <a:r>
                <a:rPr lang="en-US" sz="1400" b="1" dirty="0">
                  <a:solidFill>
                    <a:schemeClr val="bg1"/>
                  </a:solidFill>
                  <a:latin typeface="+mn-lt"/>
                </a:rPr>
                <a:t>Suppose a class </a:t>
              </a:r>
              <a:r>
                <a:rPr lang="en-US" sz="1400" b="1" i="1" dirty="0">
                  <a:solidFill>
                    <a:schemeClr val="bg1"/>
                  </a:solidFill>
                  <a:latin typeface="+mn-lt"/>
                </a:rPr>
                <a:t>C </a:t>
              </a:r>
              <a:r>
                <a:rPr lang="en-US" sz="1400" b="1" dirty="0">
                  <a:solidFill>
                    <a:schemeClr val="bg1"/>
                  </a:solidFill>
                  <a:latin typeface="+mn-lt"/>
                </a:rPr>
                <a:t>has methods </a:t>
              </a:r>
              <a:r>
                <a:rPr lang="en-US" sz="1400" b="1" i="1" dirty="0">
                  <a:solidFill>
                    <a:schemeClr val="bg1"/>
                  </a:solidFill>
                  <a:latin typeface="+mn-lt"/>
                </a:rPr>
                <a:t>M1, M2..</a:t>
              </a:r>
              <a:r>
                <a:rPr lang="en-US" sz="1400" b="1" dirty="0">
                  <a:solidFill>
                    <a:schemeClr val="bg1"/>
                  </a:solidFill>
                  <a:latin typeface="+mn-lt"/>
                </a:rPr>
                <a:t>. </a:t>
              </a:r>
              <a:r>
                <a:rPr lang="en-US" sz="1400" b="1" i="1" dirty="0" err="1">
                  <a:solidFill>
                    <a:schemeClr val="bg1"/>
                  </a:solidFill>
                  <a:latin typeface="+mn-lt"/>
                </a:rPr>
                <a:t>Mn</a:t>
              </a:r>
              <a:r>
                <a:rPr lang="en-US" sz="1400" b="1" i="1" dirty="0">
                  <a:solidFill>
                    <a:schemeClr val="bg1"/>
                  </a:solidFill>
                  <a:latin typeface="+mn-lt"/>
                </a:rPr>
                <a:t> </a:t>
              </a:r>
              <a:r>
                <a:rPr lang="en-US" sz="1400" b="1" dirty="0">
                  <a:solidFill>
                    <a:schemeClr val="bg1"/>
                  </a:solidFill>
                  <a:latin typeface="+mn-lt"/>
                </a:rPr>
                <a:t>defined on it. Let the complexity of the method </a:t>
              </a:r>
              <a:r>
                <a:rPr lang="en-US" sz="1400" b="1" i="1" dirty="0">
                  <a:solidFill>
                    <a:schemeClr val="bg1"/>
                  </a:solidFill>
                  <a:latin typeface="+mn-lt"/>
                </a:rPr>
                <a:t>M1 </a:t>
              </a:r>
              <a:r>
                <a:rPr lang="en-US" sz="1400" b="1" dirty="0">
                  <a:solidFill>
                    <a:schemeClr val="bg1"/>
                  </a:solidFill>
                  <a:latin typeface="+mn-lt"/>
                </a:rPr>
                <a:t>be </a:t>
              </a:r>
              <a:r>
                <a:rPr lang="en-US" sz="1400" b="1" i="1" dirty="0">
                  <a:solidFill>
                    <a:schemeClr val="bg1"/>
                  </a:solidFill>
                  <a:latin typeface="+mn-lt"/>
                </a:rPr>
                <a:t>c1, then</a:t>
              </a:r>
              <a:r>
                <a:rPr lang="en-US" sz="1400" b="1" dirty="0">
                  <a:solidFill>
                    <a:schemeClr val="bg1"/>
                  </a:solidFill>
                  <a:latin typeface="+mn-lt"/>
                </a:rPr>
                <a:t> </a:t>
              </a:r>
            </a:p>
            <a:p>
              <a:pPr marL="342900" indent="-342900" fontAlgn="auto">
                <a:lnSpc>
                  <a:spcPct val="80000"/>
                </a:lnSpc>
                <a:spcBef>
                  <a:spcPct val="20000"/>
                </a:spcBef>
                <a:spcAft>
                  <a:spcPts val="0"/>
                </a:spcAft>
                <a:defRPr/>
              </a:pPr>
              <a:r>
                <a:rPr lang="en-US" sz="1400" b="1" dirty="0">
                  <a:solidFill>
                    <a:schemeClr val="bg1"/>
                  </a:solidFill>
                  <a:latin typeface="+mn-lt"/>
                </a:rPr>
                <a:t>	</a:t>
              </a:r>
            </a:p>
            <a:p>
              <a:pPr marL="342900" indent="-342900" fontAlgn="auto">
                <a:lnSpc>
                  <a:spcPct val="80000"/>
                </a:lnSpc>
                <a:spcBef>
                  <a:spcPct val="20000"/>
                </a:spcBef>
                <a:spcAft>
                  <a:spcPts val="0"/>
                </a:spcAft>
                <a:defRPr/>
              </a:pPr>
              <a:r>
                <a:rPr lang="en-US" sz="1400" b="1" dirty="0">
                  <a:solidFill>
                    <a:schemeClr val="bg1"/>
                  </a:solidFill>
                  <a:latin typeface="+mn-lt"/>
                </a:rPr>
                <a:t>	</a:t>
              </a:r>
            </a:p>
            <a:p>
              <a:pPr marL="342900" indent="-342900" fontAlgn="auto">
                <a:lnSpc>
                  <a:spcPct val="80000"/>
                </a:lnSpc>
                <a:spcBef>
                  <a:spcPct val="20000"/>
                </a:spcBef>
                <a:spcAft>
                  <a:spcPts val="0"/>
                </a:spcAft>
                <a:defRPr/>
              </a:pPr>
              <a:r>
                <a:rPr lang="en-US" sz="1400" b="1" dirty="0">
                  <a:solidFill>
                    <a:schemeClr val="bg1"/>
                  </a:solidFill>
                  <a:latin typeface="+mn-lt"/>
                </a:rPr>
                <a:t>	</a:t>
              </a:r>
              <a:r>
                <a:rPr lang="en-US" sz="1400" b="1" dirty="0">
                  <a:latin typeface="+mn-lt"/>
                </a:rPr>
                <a:t>WMC =</a:t>
              </a:r>
              <a:r>
                <a:rPr lang="en-US" sz="1400" b="1" dirty="0">
                  <a:solidFill>
                    <a:schemeClr val="bg1"/>
                  </a:solidFill>
                  <a:latin typeface="+mn-lt"/>
                </a:rPr>
                <a:t> </a:t>
              </a:r>
            </a:p>
          </p:txBody>
        </p:sp>
        <p:graphicFrame>
          <p:nvGraphicFramePr>
            <p:cNvPr id="1026" name="Object 5"/>
            <p:cNvGraphicFramePr>
              <a:graphicFrameLocks noChangeAspect="1"/>
            </p:cNvGraphicFramePr>
            <p:nvPr/>
          </p:nvGraphicFramePr>
          <p:xfrm>
            <a:off x="6324600" y="2198914"/>
            <a:ext cx="792163" cy="990600"/>
          </p:xfrm>
          <a:graphic>
            <a:graphicData uri="http://schemas.openxmlformats.org/presentationml/2006/ole">
              <mc:AlternateContent xmlns:mc="http://schemas.openxmlformats.org/markup-compatibility/2006">
                <mc:Choice xmlns:v="urn:schemas-microsoft-com:vml" Requires="v">
                  <p:oleObj spid="_x0000_s1037" name="Equation" r:id="rId3" imgW="342720" imgH="431640" progId="Equation.3">
                    <p:embed/>
                  </p:oleObj>
                </mc:Choice>
                <mc:Fallback>
                  <p:oleObj name="Equation" r:id="rId3" imgW="34272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198914"/>
                          <a:ext cx="79216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 name="Rectangle 10"/>
          <p:cNvSpPr/>
          <p:nvPr/>
        </p:nvSpPr>
        <p:spPr>
          <a:xfrm>
            <a:off x="5181600" y="3048000"/>
            <a:ext cx="38862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80000"/>
              </a:lnSpc>
              <a:spcBef>
                <a:spcPts val="0"/>
              </a:spcBef>
              <a:spcAft>
                <a:spcPts val="0"/>
              </a:spcAft>
              <a:defRPr/>
            </a:pPr>
            <a:r>
              <a:rPr lang="en-US" sz="1600" b="1" dirty="0">
                <a:solidFill>
                  <a:schemeClr val="bg1"/>
                </a:solidFill>
              </a:rPr>
              <a:t>Let </a:t>
            </a:r>
            <a:r>
              <a:rPr lang="en-US" sz="1600" b="1" i="1" dirty="0">
                <a:solidFill>
                  <a:schemeClr val="bg1"/>
                </a:solidFill>
              </a:rPr>
              <a:t>I</a:t>
            </a:r>
            <a:r>
              <a:rPr lang="en-US" sz="1600" b="1" i="1" baseline="-25000" dirty="0">
                <a:solidFill>
                  <a:schemeClr val="bg1"/>
                </a:solidFill>
              </a:rPr>
              <a:t>i</a:t>
            </a:r>
            <a:r>
              <a:rPr lang="en-US" sz="1600" b="1" i="1" dirty="0">
                <a:solidFill>
                  <a:schemeClr val="bg1"/>
                </a:solidFill>
              </a:rPr>
              <a:t> </a:t>
            </a:r>
            <a:r>
              <a:rPr lang="en-US" sz="1600" b="1" dirty="0">
                <a:solidFill>
                  <a:schemeClr val="bg1"/>
                </a:solidFill>
              </a:rPr>
              <a:t>and </a:t>
            </a:r>
            <a:r>
              <a:rPr lang="en-US" sz="1600" b="1" i="1" dirty="0" err="1">
                <a:solidFill>
                  <a:schemeClr val="bg1"/>
                </a:solidFill>
              </a:rPr>
              <a:t>I</a:t>
            </a:r>
            <a:r>
              <a:rPr lang="en-US" sz="1600" b="1" i="1" baseline="-25000" dirty="0" err="1">
                <a:solidFill>
                  <a:schemeClr val="bg1"/>
                </a:solidFill>
              </a:rPr>
              <a:t>j</a:t>
            </a:r>
            <a:r>
              <a:rPr lang="en-US" sz="1600" b="1" i="1" dirty="0">
                <a:solidFill>
                  <a:schemeClr val="bg1"/>
                </a:solidFill>
              </a:rPr>
              <a:t> </a:t>
            </a:r>
            <a:r>
              <a:rPr lang="en-US" sz="1600" b="1" dirty="0">
                <a:solidFill>
                  <a:schemeClr val="bg1"/>
                </a:solidFill>
              </a:rPr>
              <a:t>be the set of instance variables accessed by the methods </a:t>
            </a:r>
            <a:r>
              <a:rPr lang="en-US" sz="1600" b="1" i="1" dirty="0">
                <a:solidFill>
                  <a:schemeClr val="bg1"/>
                </a:solidFill>
              </a:rPr>
              <a:t>M</a:t>
            </a:r>
            <a:r>
              <a:rPr lang="en-US" sz="1600" b="1" i="1" baseline="-25000" dirty="0">
                <a:solidFill>
                  <a:schemeClr val="bg1"/>
                </a:solidFill>
              </a:rPr>
              <a:t>1</a:t>
            </a:r>
            <a:r>
              <a:rPr lang="en-US" sz="1600" b="1" i="1" dirty="0">
                <a:solidFill>
                  <a:schemeClr val="bg1"/>
                </a:solidFill>
              </a:rPr>
              <a:t> </a:t>
            </a:r>
            <a:r>
              <a:rPr lang="en-US" sz="1600" b="1" dirty="0">
                <a:solidFill>
                  <a:schemeClr val="bg1"/>
                </a:solidFill>
              </a:rPr>
              <a:t>and </a:t>
            </a:r>
            <a:r>
              <a:rPr lang="en-US" sz="1600" b="1" i="1" dirty="0">
                <a:solidFill>
                  <a:schemeClr val="bg1"/>
                </a:solidFill>
              </a:rPr>
              <a:t>M</a:t>
            </a:r>
            <a:r>
              <a:rPr lang="en-US" sz="1600" b="1" i="1" baseline="-25000" dirty="0">
                <a:solidFill>
                  <a:schemeClr val="bg1"/>
                </a:solidFill>
              </a:rPr>
              <a:t>2</a:t>
            </a:r>
            <a:r>
              <a:rPr lang="en-US" sz="1600" b="1" i="1" dirty="0">
                <a:solidFill>
                  <a:schemeClr val="bg1"/>
                </a:solidFill>
              </a:rPr>
              <a:t>,</a:t>
            </a:r>
            <a:r>
              <a:rPr lang="en-US" sz="1600" b="1" dirty="0">
                <a:solidFill>
                  <a:schemeClr val="bg1"/>
                </a:solidFill>
              </a:rPr>
              <a:t> Q be the set of all cohesive pairs of methods, that is, all </a:t>
            </a:r>
            <a:r>
              <a:rPr lang="en-US" sz="1600" b="1" i="1" dirty="0">
                <a:solidFill>
                  <a:schemeClr val="bg1"/>
                </a:solidFill>
              </a:rPr>
              <a:t>(M</a:t>
            </a:r>
            <a:r>
              <a:rPr lang="en-US" sz="1600" b="1" i="1" baseline="-25000" dirty="0">
                <a:solidFill>
                  <a:schemeClr val="bg1"/>
                </a:solidFill>
              </a:rPr>
              <a:t>i</a:t>
            </a:r>
            <a:r>
              <a:rPr lang="en-US" sz="1600" b="1" i="1" dirty="0">
                <a:solidFill>
                  <a:schemeClr val="bg1"/>
                </a:solidFill>
              </a:rPr>
              <a:t>, </a:t>
            </a:r>
            <a:r>
              <a:rPr lang="en-US" sz="1600" b="1" i="1" dirty="0" err="1">
                <a:solidFill>
                  <a:schemeClr val="bg1"/>
                </a:solidFill>
              </a:rPr>
              <a:t>M</a:t>
            </a:r>
            <a:r>
              <a:rPr lang="en-US" sz="1600" b="1" i="1" baseline="-25000" dirty="0" err="1">
                <a:solidFill>
                  <a:schemeClr val="bg1"/>
                </a:solidFill>
              </a:rPr>
              <a:t>j</a:t>
            </a:r>
            <a:r>
              <a:rPr lang="en-US" sz="1600" b="1" i="1" dirty="0">
                <a:solidFill>
                  <a:schemeClr val="bg1"/>
                </a:solidFill>
              </a:rPr>
              <a:t>) </a:t>
            </a:r>
            <a:r>
              <a:rPr lang="en-US" sz="1600" b="1" dirty="0">
                <a:solidFill>
                  <a:schemeClr val="bg1"/>
                </a:solidFill>
              </a:rPr>
              <a:t>such that </a:t>
            </a:r>
            <a:r>
              <a:rPr lang="en-US" sz="1600" b="1" i="1" dirty="0">
                <a:solidFill>
                  <a:schemeClr val="bg1"/>
                </a:solidFill>
              </a:rPr>
              <a:t>I</a:t>
            </a:r>
            <a:r>
              <a:rPr lang="en-US" sz="1600" b="1" i="1" baseline="-25000" dirty="0">
                <a:solidFill>
                  <a:schemeClr val="bg1"/>
                </a:solidFill>
              </a:rPr>
              <a:t>i</a:t>
            </a:r>
            <a:r>
              <a:rPr lang="en-US" sz="1600" b="1" i="1" dirty="0">
                <a:solidFill>
                  <a:schemeClr val="bg1"/>
                </a:solidFill>
              </a:rPr>
              <a:t> </a:t>
            </a:r>
            <a:r>
              <a:rPr lang="en-US" sz="1600" b="1" dirty="0">
                <a:solidFill>
                  <a:schemeClr val="bg1"/>
                </a:solidFill>
              </a:rPr>
              <a:t>and </a:t>
            </a:r>
            <a:r>
              <a:rPr lang="en-US" sz="1600" b="1" i="1" dirty="0" err="1">
                <a:solidFill>
                  <a:schemeClr val="bg1"/>
                </a:solidFill>
              </a:rPr>
              <a:t>I</a:t>
            </a:r>
            <a:r>
              <a:rPr lang="en-US" sz="1600" b="1" i="1" baseline="-25000" dirty="0" err="1">
                <a:solidFill>
                  <a:schemeClr val="bg1"/>
                </a:solidFill>
              </a:rPr>
              <a:t>j</a:t>
            </a:r>
            <a:r>
              <a:rPr lang="en-US" sz="1600" b="1" i="1" dirty="0">
                <a:solidFill>
                  <a:schemeClr val="bg1"/>
                </a:solidFill>
              </a:rPr>
              <a:t> </a:t>
            </a:r>
            <a:r>
              <a:rPr lang="en-US" sz="1600" b="1" dirty="0">
                <a:solidFill>
                  <a:schemeClr val="bg1"/>
                </a:solidFill>
              </a:rPr>
              <a:t>have a non-null intersection. Let </a:t>
            </a:r>
            <a:r>
              <a:rPr lang="en-US" sz="1600" b="1" i="1" dirty="0">
                <a:solidFill>
                  <a:schemeClr val="bg1"/>
                </a:solidFill>
              </a:rPr>
              <a:t>P </a:t>
            </a:r>
            <a:r>
              <a:rPr lang="en-US" sz="1600" b="1" dirty="0">
                <a:solidFill>
                  <a:schemeClr val="bg1"/>
                </a:solidFill>
              </a:rPr>
              <a:t>be the set of all non-cohesive pairs of methods, that is, pairs such that the intersection of sets of instance variables they access is null. Then LCOM is defined as </a:t>
            </a:r>
          </a:p>
          <a:p>
            <a:pPr algn="ctr" fontAlgn="auto">
              <a:lnSpc>
                <a:spcPct val="80000"/>
              </a:lnSpc>
              <a:spcBef>
                <a:spcPts val="0"/>
              </a:spcBef>
              <a:spcAft>
                <a:spcPts val="0"/>
              </a:spcAft>
              <a:defRPr/>
            </a:pPr>
            <a:r>
              <a:rPr lang="en-US" sz="1600" b="1" dirty="0">
                <a:solidFill>
                  <a:schemeClr val="bg1"/>
                </a:solidFill>
              </a:rPr>
              <a:t>LCOM = |P|-|Q|, if |P| &gt; |Q|</a:t>
            </a:r>
          </a:p>
          <a:p>
            <a:pPr fontAlgn="auto">
              <a:lnSpc>
                <a:spcPct val="80000"/>
              </a:lnSpc>
              <a:spcBef>
                <a:spcPts val="0"/>
              </a:spcBef>
              <a:spcAft>
                <a:spcPts val="0"/>
              </a:spcAft>
              <a:defRPr/>
            </a:pPr>
            <a:r>
              <a:rPr lang="en-US" sz="1600" b="1" dirty="0">
                <a:solidFill>
                  <a:schemeClr val="bg1"/>
                </a:solidFill>
              </a:rPr>
              <a:t>otherwise 0. </a:t>
            </a:r>
          </a:p>
        </p:txBody>
      </p:sp>
      <p:sp>
        <p:nvSpPr>
          <p:cNvPr id="12" name="Rectangle 3"/>
          <p:cNvSpPr txBox="1">
            <a:spLocks noChangeArrowheads="1"/>
          </p:cNvSpPr>
          <p:nvPr/>
        </p:nvSpPr>
        <p:spPr bwMode="auto">
          <a:xfrm>
            <a:off x="5410200" y="3048000"/>
            <a:ext cx="3124200"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pPr>
            <a:r>
              <a:rPr lang="en-US" altLang="en-US" sz="1600" b="1">
                <a:solidFill>
                  <a:schemeClr val="bg1"/>
                </a:solidFill>
                <a:latin typeface="Calibri" panose="020F0502020204030204" pitchFamily="34" charset="0"/>
              </a:rPr>
              <a:t>McCabe's Cyclomatic Complexity is the number of 'linearly independent' paths through the program (or flow graph) and this value is computed using the formula:</a:t>
            </a:r>
          </a:p>
          <a:p>
            <a:pPr algn="ctr" eaLnBrk="1" hangingPunct="1">
              <a:lnSpc>
                <a:spcPct val="90000"/>
              </a:lnSpc>
              <a:spcBef>
                <a:spcPct val="20000"/>
              </a:spcBef>
            </a:pPr>
            <a:r>
              <a:rPr lang="en-US" altLang="en-US" sz="1600" b="1" i="1">
                <a:solidFill>
                  <a:schemeClr val="bg1"/>
                </a:solidFill>
                <a:latin typeface="Calibri" panose="020F0502020204030204" pitchFamily="34" charset="0"/>
              </a:rPr>
              <a:t>v(F) =e-n+2</a:t>
            </a:r>
          </a:p>
          <a:p>
            <a:pPr eaLnBrk="1" hangingPunct="1">
              <a:lnSpc>
                <a:spcPct val="90000"/>
              </a:lnSpc>
              <a:spcBef>
                <a:spcPct val="20000"/>
              </a:spcBef>
            </a:pPr>
            <a:r>
              <a:rPr lang="en-US" altLang="en-US" sz="1600" b="1">
                <a:solidFill>
                  <a:schemeClr val="bg1"/>
                </a:solidFill>
                <a:latin typeface="Calibri" panose="020F0502020204030204" pitchFamily="34" charset="0"/>
              </a:rPr>
              <a:t>where </a:t>
            </a:r>
            <a:r>
              <a:rPr lang="en-US" altLang="en-US" sz="1600" b="1" i="1">
                <a:solidFill>
                  <a:schemeClr val="bg1"/>
                </a:solidFill>
                <a:latin typeface="Calibri" panose="020F0502020204030204" pitchFamily="34" charset="0"/>
              </a:rPr>
              <a:t>n </a:t>
            </a:r>
            <a:r>
              <a:rPr lang="en-US" altLang="en-US" sz="1600" b="1">
                <a:solidFill>
                  <a:schemeClr val="bg1"/>
                </a:solidFill>
                <a:latin typeface="Calibri" panose="020F0502020204030204" pitchFamily="34" charset="0"/>
              </a:rPr>
              <a:t>= total number of nodes; </a:t>
            </a:r>
            <a:r>
              <a:rPr lang="en-US" altLang="en-US" sz="1600" b="1" i="1">
                <a:solidFill>
                  <a:schemeClr val="bg1"/>
                </a:solidFill>
                <a:latin typeface="Calibri" panose="020F0502020204030204" pitchFamily="34" charset="0"/>
              </a:rPr>
              <a:t>e = </a:t>
            </a:r>
            <a:r>
              <a:rPr lang="en-US" altLang="en-US" sz="1600" b="1">
                <a:solidFill>
                  <a:schemeClr val="bg1"/>
                </a:solidFill>
                <a:latin typeface="Calibri" panose="020F0502020204030204" pitchFamily="34" charset="0"/>
              </a:rPr>
              <a:t>total number of edges or arcs; and </a:t>
            </a:r>
            <a:r>
              <a:rPr lang="en-US" altLang="en-US" sz="1600" b="1" i="1">
                <a:solidFill>
                  <a:schemeClr val="bg1"/>
                </a:solidFill>
                <a:latin typeface="Calibri" panose="020F0502020204030204" pitchFamily="34" charset="0"/>
              </a:rPr>
              <a:t>v(F) </a:t>
            </a:r>
            <a:r>
              <a:rPr lang="en-US" altLang="en-US" sz="1600" b="1">
                <a:solidFill>
                  <a:schemeClr val="bg1"/>
                </a:solidFill>
                <a:latin typeface="Calibri" panose="020F0502020204030204" pitchFamily="34" charset="0"/>
              </a:rPr>
              <a:t>is the cyclomatic number.</a:t>
            </a:r>
          </a:p>
        </p:txBody>
      </p:sp>
      <p:sp>
        <p:nvSpPr>
          <p:cNvPr id="15" name="Action Button: Help 14">
            <a:hlinkClick r:id="rId5" action="ppaction://hlinksldjump" highlightClick="1"/>
          </p:cNvPr>
          <p:cNvSpPr/>
          <p:nvPr/>
        </p:nvSpPr>
        <p:spPr>
          <a:xfrm>
            <a:off x="4406900" y="3806825"/>
            <a:ext cx="228600" cy="228600"/>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Action Button: Help 15">
            <a:hlinkClick r:id="rId6" action="ppaction://hlinksldjump" highlightClick="1"/>
          </p:cNvPr>
          <p:cNvSpPr/>
          <p:nvPr/>
        </p:nvSpPr>
        <p:spPr>
          <a:xfrm>
            <a:off x="3886200" y="4178300"/>
            <a:ext cx="228600" cy="228600"/>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Action Button: Help 16">
            <a:hlinkClick r:id="rId7" action="ppaction://hlinksldjump" highlightClick="1"/>
          </p:cNvPr>
          <p:cNvSpPr/>
          <p:nvPr/>
        </p:nvSpPr>
        <p:spPr>
          <a:xfrm>
            <a:off x="4432300" y="4532313"/>
            <a:ext cx="228600" cy="228600"/>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5" presetClass="emph" presetSubtype="1" nodeType="withEffect">
                                  <p:stCondLst>
                                    <p:cond delay="0"/>
                                  </p:stCondLst>
                                  <p:endCondLst>
                                    <p:cond evt="onNext" delay="0">
                                      <p:tgtEl>
                                        <p:sldTgt/>
                                      </p:tgtEl>
                                    </p:cond>
                                  </p:endCondLst>
                                  <p:childTnLst>
                                    <p:set>
                                      <p:cBhvr override="childStyle">
                                        <p:cTn id="9" dur="indefinite"/>
                                        <p:tgtEl>
                                          <p:spTgt spid="6">
                                            <p:txEl>
                                              <p:pRg st="1" end="1"/>
                                            </p:txEl>
                                          </p:spTgt>
                                        </p:tgtEl>
                                        <p:attrNameLst>
                                          <p:attrName>style.fontStyle</p:attrName>
                                        </p:attrNameLst>
                                      </p:cBhvr>
                                      <p:to>
                                        <p:strVal val="normal"/>
                                      </p:to>
                                    </p:set>
                                    <p:set>
                                      <p:cBhvr override="childStyle">
                                        <p:cTn id="10" dur="indefinite"/>
                                        <p:tgtEl>
                                          <p:spTgt spid="6">
                                            <p:txEl>
                                              <p:pRg st="1" end="1"/>
                                            </p:txEl>
                                          </p:spTgt>
                                        </p:tgtEl>
                                        <p:attrNameLst>
                                          <p:attrName>style.fontWeight</p:attrName>
                                        </p:attrNameLst>
                                      </p:cBhvr>
                                      <p:to>
                                        <p:strVal val="bold"/>
                                      </p:to>
                                    </p:set>
                                    <p:set>
                                      <p:cBhvr override="childStyle">
                                        <p:cTn id="11" dur="indefinite"/>
                                        <p:tgtEl>
                                          <p:spTgt spid="6">
                                            <p:txEl>
                                              <p:pRg st="1" end="1"/>
                                            </p:txEl>
                                          </p:spTgt>
                                        </p:tgtEl>
                                        <p:attrNameLst>
                                          <p:attrName>style.textDecorationUnderline</p:attrName>
                                        </p:attrNameLst>
                                      </p:cBhvr>
                                      <p:to>
                                        <p:strVal val="fals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xit" presetSubtype="0" fill="hold" grpId="1" nodeType="click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5" presetClass="emph" presetSubtype="1" nodeType="withEffect">
                                  <p:stCondLst>
                                    <p:cond delay="0"/>
                                  </p:stCondLst>
                                  <p:endCondLst>
                                    <p:cond evt="onNext" delay="0">
                                      <p:tgtEl>
                                        <p:sldTgt/>
                                      </p:tgtEl>
                                    </p:cond>
                                  </p:endCondLst>
                                  <p:childTnLst>
                                    <p:set>
                                      <p:cBhvr override="childStyle">
                                        <p:cTn id="21" dur="indefinite"/>
                                        <p:tgtEl>
                                          <p:spTgt spid="6">
                                            <p:txEl>
                                              <p:pRg st="2" end="2"/>
                                            </p:txEl>
                                          </p:spTgt>
                                        </p:tgtEl>
                                        <p:attrNameLst>
                                          <p:attrName>style.fontStyle</p:attrName>
                                        </p:attrNameLst>
                                      </p:cBhvr>
                                      <p:to>
                                        <p:strVal val="normal"/>
                                      </p:to>
                                    </p:set>
                                    <p:set>
                                      <p:cBhvr override="childStyle">
                                        <p:cTn id="22" dur="indefinite"/>
                                        <p:tgtEl>
                                          <p:spTgt spid="6">
                                            <p:txEl>
                                              <p:pRg st="2" end="2"/>
                                            </p:txEl>
                                          </p:spTgt>
                                        </p:tgtEl>
                                        <p:attrNameLst>
                                          <p:attrName>style.fontWeight</p:attrName>
                                        </p:attrNameLst>
                                      </p:cBhvr>
                                      <p:to>
                                        <p:strVal val="bold"/>
                                      </p:to>
                                    </p:set>
                                    <p:set>
                                      <p:cBhvr override="childStyle">
                                        <p:cTn id="23" dur="indefinite"/>
                                        <p:tgtEl>
                                          <p:spTgt spid="6">
                                            <p:txEl>
                                              <p:pRg st="2" end="2"/>
                                            </p:txEl>
                                          </p:spTgt>
                                        </p:tgtEl>
                                        <p:attrNameLst>
                                          <p:attrName>style.textDecorationUnderline</p:attrName>
                                        </p:attrNameLst>
                                      </p:cBhvr>
                                      <p:to>
                                        <p:strVal val="fals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nodeType="clickEffect">
                                  <p:stCondLst>
                                    <p:cond delay="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par>
                                <p:cTn id="29" presetID="5" presetClass="emph" presetSubtype="1" nodeType="withEffect">
                                  <p:stCondLst>
                                    <p:cond delay="0"/>
                                  </p:stCondLst>
                                  <p:endCondLst>
                                    <p:cond evt="onNext" delay="0">
                                      <p:tgtEl>
                                        <p:sldTgt/>
                                      </p:tgtEl>
                                    </p:cond>
                                  </p:endCondLst>
                                  <p:childTnLst>
                                    <p:set>
                                      <p:cBhvr override="childStyle">
                                        <p:cTn id="30" dur="indefinite"/>
                                        <p:tgtEl>
                                          <p:spTgt spid="6">
                                            <p:txEl>
                                              <p:pRg st="3" end="3"/>
                                            </p:txEl>
                                          </p:spTgt>
                                        </p:tgtEl>
                                        <p:attrNameLst>
                                          <p:attrName>style.fontStyle</p:attrName>
                                        </p:attrNameLst>
                                      </p:cBhvr>
                                      <p:to>
                                        <p:strVal val="normal"/>
                                      </p:to>
                                    </p:set>
                                    <p:set>
                                      <p:cBhvr override="childStyle">
                                        <p:cTn id="31" dur="indefinite"/>
                                        <p:tgtEl>
                                          <p:spTgt spid="6">
                                            <p:txEl>
                                              <p:pRg st="3" end="3"/>
                                            </p:txEl>
                                          </p:spTgt>
                                        </p:tgtEl>
                                        <p:attrNameLst>
                                          <p:attrName>style.fontWeight</p:attrName>
                                        </p:attrNameLst>
                                      </p:cBhvr>
                                      <p:to>
                                        <p:strVal val="bold"/>
                                      </p:to>
                                    </p:set>
                                    <p:set>
                                      <p:cBhvr override="childStyle">
                                        <p:cTn id="32" dur="indefinite"/>
                                        <p:tgtEl>
                                          <p:spTgt spid="6">
                                            <p:txEl>
                                              <p:pRg st="3" end="3"/>
                                            </p:txEl>
                                          </p:spTgt>
                                        </p:tgtEl>
                                        <p:attrNameLst>
                                          <p:attrName>style.textDecorationUnderline</p:attrName>
                                        </p:attrNameLst>
                                      </p:cBhvr>
                                      <p:to>
                                        <p:strVal val="false"/>
                                      </p:to>
                                    </p:set>
                                  </p:childTnLst>
                                </p:cTn>
                              </p:par>
                              <p:par>
                                <p:cTn id="33" presetID="1" presetClass="emph" presetSubtype="2" fill="hold" nodeType="withEffect">
                                  <p:stCondLst>
                                    <p:cond delay="0"/>
                                  </p:stCondLst>
                                  <p:childTnLst>
                                    <p:animClr clrSpc="rgb" dir="cw">
                                      <p:cBhvr>
                                        <p:cTn id="34" dur="2000" fill="hold"/>
                                        <p:tgtEl>
                                          <p:spTgt spid="15"/>
                                        </p:tgtEl>
                                        <p:attrNameLst>
                                          <p:attrName>fillcolor</p:attrName>
                                        </p:attrNameLst>
                                      </p:cBhvr>
                                      <p:to>
                                        <a:schemeClr val="accent2"/>
                                      </p:to>
                                    </p:animClr>
                                    <p:set>
                                      <p:cBhvr>
                                        <p:cTn id="35" dur="2000" fill="hold"/>
                                        <p:tgtEl>
                                          <p:spTgt spid="15"/>
                                        </p:tgtEl>
                                        <p:attrNameLst>
                                          <p:attrName>fill.type</p:attrName>
                                        </p:attrNameLst>
                                      </p:cBhvr>
                                      <p:to>
                                        <p:strVal val="solid"/>
                                      </p:to>
                                    </p:set>
                                    <p:set>
                                      <p:cBhvr>
                                        <p:cTn id="36" dur="2000" fill="hold"/>
                                        <p:tgtEl>
                                          <p:spTgt spid="15"/>
                                        </p:tgtEl>
                                        <p:attrNameLst>
                                          <p:attrName>fill.on</p:attrName>
                                        </p:attrNameLst>
                                      </p:cBhvr>
                                      <p:to>
                                        <p:strVal val="tru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mph" presetSubtype="1" nodeType="clickEffect">
                                  <p:stCondLst>
                                    <p:cond delay="0"/>
                                  </p:stCondLst>
                                  <p:endCondLst>
                                    <p:cond evt="onNext" delay="0">
                                      <p:tgtEl>
                                        <p:sldTgt/>
                                      </p:tgtEl>
                                    </p:cond>
                                  </p:endCondLst>
                                  <p:childTnLst>
                                    <p:set>
                                      <p:cBhvr override="childStyle">
                                        <p:cTn id="40" dur="indefinite"/>
                                        <p:tgtEl>
                                          <p:spTgt spid="6">
                                            <p:txEl>
                                              <p:pRg st="4" end="4"/>
                                            </p:txEl>
                                          </p:spTgt>
                                        </p:tgtEl>
                                        <p:attrNameLst>
                                          <p:attrName>style.fontStyle</p:attrName>
                                        </p:attrNameLst>
                                      </p:cBhvr>
                                      <p:to>
                                        <p:strVal val="normal"/>
                                      </p:to>
                                    </p:set>
                                    <p:set>
                                      <p:cBhvr override="childStyle">
                                        <p:cTn id="41" dur="indefinite"/>
                                        <p:tgtEl>
                                          <p:spTgt spid="6">
                                            <p:txEl>
                                              <p:pRg st="4" end="4"/>
                                            </p:txEl>
                                          </p:spTgt>
                                        </p:tgtEl>
                                        <p:attrNameLst>
                                          <p:attrName>style.fontWeight</p:attrName>
                                        </p:attrNameLst>
                                      </p:cBhvr>
                                      <p:to>
                                        <p:strVal val="bold"/>
                                      </p:to>
                                    </p:set>
                                    <p:set>
                                      <p:cBhvr override="childStyle">
                                        <p:cTn id="42" dur="indefinite"/>
                                        <p:tgtEl>
                                          <p:spTgt spid="6">
                                            <p:txEl>
                                              <p:pRg st="4" end="4"/>
                                            </p:txEl>
                                          </p:spTgt>
                                        </p:tgtEl>
                                        <p:attrNameLst>
                                          <p:attrName>style.textDecorationUnderline</p:attrName>
                                        </p:attrNameLst>
                                      </p:cBhvr>
                                      <p:to>
                                        <p:strVal val="false"/>
                                      </p:to>
                                    </p:set>
                                  </p:childTnLst>
                                </p:cTn>
                              </p:par>
                              <p:par>
                                <p:cTn id="43" presetID="1" presetClass="emph" presetSubtype="2" fill="hold" nodeType="withEffect">
                                  <p:stCondLst>
                                    <p:cond delay="0"/>
                                  </p:stCondLst>
                                  <p:childTnLst>
                                    <p:animClr clrSpc="rgb" dir="cw">
                                      <p:cBhvr>
                                        <p:cTn id="44" dur="2000" fill="hold"/>
                                        <p:tgtEl>
                                          <p:spTgt spid="16"/>
                                        </p:tgtEl>
                                        <p:attrNameLst>
                                          <p:attrName>fillcolor</p:attrName>
                                        </p:attrNameLst>
                                      </p:cBhvr>
                                      <p:to>
                                        <a:schemeClr val="accent2"/>
                                      </p:to>
                                    </p:animClr>
                                    <p:set>
                                      <p:cBhvr>
                                        <p:cTn id="45" dur="2000" fill="hold"/>
                                        <p:tgtEl>
                                          <p:spTgt spid="16"/>
                                        </p:tgtEl>
                                        <p:attrNameLst>
                                          <p:attrName>fill.type</p:attrName>
                                        </p:attrNameLst>
                                      </p:cBhvr>
                                      <p:to>
                                        <p:strVal val="solid"/>
                                      </p:to>
                                    </p:set>
                                    <p:set>
                                      <p:cBhvr>
                                        <p:cTn id="46" dur="2000" fill="hold"/>
                                        <p:tgtEl>
                                          <p:spTgt spid="16"/>
                                        </p:tgtEl>
                                        <p:attrNameLst>
                                          <p:attrName>fill.on</p:attrName>
                                        </p:attrNameLst>
                                      </p:cBhvr>
                                      <p:to>
                                        <p:strVal val="tru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mph" presetSubtype="1" nodeType="clickEffect">
                                  <p:stCondLst>
                                    <p:cond delay="0"/>
                                  </p:stCondLst>
                                  <p:endCondLst>
                                    <p:cond evt="onNext" delay="0">
                                      <p:tgtEl>
                                        <p:sldTgt/>
                                      </p:tgtEl>
                                    </p:cond>
                                  </p:endCondLst>
                                  <p:childTnLst>
                                    <p:set>
                                      <p:cBhvr override="childStyle">
                                        <p:cTn id="50" dur="indefinite"/>
                                        <p:tgtEl>
                                          <p:spTgt spid="6">
                                            <p:txEl>
                                              <p:pRg st="5" end="5"/>
                                            </p:txEl>
                                          </p:spTgt>
                                        </p:tgtEl>
                                        <p:attrNameLst>
                                          <p:attrName>style.fontStyle</p:attrName>
                                        </p:attrNameLst>
                                      </p:cBhvr>
                                      <p:to>
                                        <p:strVal val="normal"/>
                                      </p:to>
                                    </p:set>
                                    <p:set>
                                      <p:cBhvr override="childStyle">
                                        <p:cTn id="51" dur="indefinite"/>
                                        <p:tgtEl>
                                          <p:spTgt spid="6">
                                            <p:txEl>
                                              <p:pRg st="5" end="5"/>
                                            </p:txEl>
                                          </p:spTgt>
                                        </p:tgtEl>
                                        <p:attrNameLst>
                                          <p:attrName>style.fontWeight</p:attrName>
                                        </p:attrNameLst>
                                      </p:cBhvr>
                                      <p:to>
                                        <p:strVal val="bold"/>
                                      </p:to>
                                    </p:set>
                                    <p:set>
                                      <p:cBhvr override="childStyle">
                                        <p:cTn id="52" dur="indefinite"/>
                                        <p:tgtEl>
                                          <p:spTgt spid="6">
                                            <p:txEl>
                                              <p:pRg st="5" end="5"/>
                                            </p:txEl>
                                          </p:spTgt>
                                        </p:tgtEl>
                                        <p:attrNameLst>
                                          <p:attrName>style.textDecorationUnderline</p:attrName>
                                        </p:attrNameLst>
                                      </p:cBhvr>
                                      <p:to>
                                        <p:strVal val="false"/>
                                      </p:to>
                                    </p:set>
                                  </p:childTnLst>
                                </p:cTn>
                              </p:par>
                              <p:par>
                                <p:cTn id="53" presetID="1" presetClass="emph" presetSubtype="2" fill="hold" nodeType="withEffect">
                                  <p:stCondLst>
                                    <p:cond delay="0"/>
                                  </p:stCondLst>
                                  <p:childTnLst>
                                    <p:animClr clrSpc="rgb" dir="cw">
                                      <p:cBhvr>
                                        <p:cTn id="54" dur="2000" fill="hold"/>
                                        <p:tgtEl>
                                          <p:spTgt spid="17"/>
                                        </p:tgtEl>
                                        <p:attrNameLst>
                                          <p:attrName>fillcolor</p:attrName>
                                        </p:attrNameLst>
                                      </p:cBhvr>
                                      <p:to>
                                        <a:schemeClr val="accent2"/>
                                      </p:to>
                                    </p:animClr>
                                    <p:set>
                                      <p:cBhvr>
                                        <p:cTn id="55" dur="2000" fill="hold"/>
                                        <p:tgtEl>
                                          <p:spTgt spid="17"/>
                                        </p:tgtEl>
                                        <p:attrNameLst>
                                          <p:attrName>fill.type</p:attrName>
                                        </p:attrNameLst>
                                      </p:cBhvr>
                                      <p:to>
                                        <p:strVal val="solid"/>
                                      </p:to>
                                    </p:set>
                                    <p:set>
                                      <p:cBhvr>
                                        <p:cTn id="56" dur="2000" fill="hold"/>
                                        <p:tgtEl>
                                          <p:spTgt spid="17"/>
                                        </p:tgtEl>
                                        <p:attrNameLst>
                                          <p:attrName>fill.on</p:attrName>
                                        </p:attrNameLst>
                                      </p:cBhvr>
                                      <p:to>
                                        <p:strVal val="tru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5" presetClass="emph" presetSubtype="1" nodeType="withEffect">
                                  <p:stCondLst>
                                    <p:cond delay="0"/>
                                  </p:stCondLst>
                                  <p:endCondLst>
                                    <p:cond evt="onNext" delay="0">
                                      <p:tgtEl>
                                        <p:sldTgt/>
                                      </p:tgtEl>
                                    </p:cond>
                                  </p:endCondLst>
                                  <p:childTnLst>
                                    <p:set>
                                      <p:cBhvr override="childStyle">
                                        <p:cTn id="63" dur="indefinite"/>
                                        <p:tgtEl>
                                          <p:spTgt spid="6">
                                            <p:txEl>
                                              <p:pRg st="6" end="6"/>
                                            </p:txEl>
                                          </p:spTgt>
                                        </p:tgtEl>
                                        <p:attrNameLst>
                                          <p:attrName>style.fontStyle</p:attrName>
                                        </p:attrNameLst>
                                      </p:cBhvr>
                                      <p:to>
                                        <p:strVal val="normal"/>
                                      </p:to>
                                    </p:set>
                                    <p:set>
                                      <p:cBhvr override="childStyle">
                                        <p:cTn id="64" dur="indefinite"/>
                                        <p:tgtEl>
                                          <p:spTgt spid="6">
                                            <p:txEl>
                                              <p:pRg st="6" end="6"/>
                                            </p:txEl>
                                          </p:spTgt>
                                        </p:tgtEl>
                                        <p:attrNameLst>
                                          <p:attrName>style.fontWeight</p:attrName>
                                        </p:attrNameLst>
                                      </p:cBhvr>
                                      <p:to>
                                        <p:strVal val="bold"/>
                                      </p:to>
                                    </p:set>
                                    <p:set>
                                      <p:cBhvr override="childStyle">
                                        <p:cTn id="65" dur="indefinite"/>
                                        <p:tgtEl>
                                          <p:spTgt spid="6">
                                            <p:txEl>
                                              <p:pRg st="6" end="6"/>
                                            </p:txEl>
                                          </p:spTgt>
                                        </p:tgtEl>
                                        <p:attrNameLst>
                                          <p:attrName>style.textDecorationUnderline</p:attrName>
                                        </p:attrNameLst>
                                      </p:cBhvr>
                                      <p:to>
                                        <p:strVal val="fals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xit" presetSubtype="0" fill="hold" grpId="1" nodeType="clickEffect">
                                  <p:stCondLst>
                                    <p:cond delay="0"/>
                                  </p:stCondLst>
                                  <p:childTnLst>
                                    <p:animEffect transition="out" filter="fade">
                                      <p:cBhvr>
                                        <p:cTn id="69" dur="500"/>
                                        <p:tgtEl>
                                          <p:spTgt spid="11"/>
                                        </p:tgtEl>
                                      </p:cBhvr>
                                    </p:animEffect>
                                    <p:set>
                                      <p:cBhvr>
                                        <p:cTn id="70" dur="1" fill="hold">
                                          <p:stCondLst>
                                            <p:cond delay="499"/>
                                          </p:stCondLst>
                                        </p:cTn>
                                        <p:tgtEl>
                                          <p:spTgt spid="11"/>
                                        </p:tgtEl>
                                        <p:attrNameLst>
                                          <p:attrName>style.visibility</p:attrName>
                                        </p:attrNameLst>
                                      </p:cBhvr>
                                      <p:to>
                                        <p:strVal val="hidden"/>
                                      </p:to>
                                    </p:set>
                                  </p:childTnLst>
                                </p:cTn>
                              </p:par>
                              <p:par>
                                <p:cTn id="71" presetID="5" presetClass="emph" presetSubtype="1" nodeType="withEffect">
                                  <p:stCondLst>
                                    <p:cond delay="0"/>
                                  </p:stCondLst>
                                  <p:childTnLst>
                                    <p:set>
                                      <p:cBhvr override="childStyle">
                                        <p:cTn id="72" dur="indefinite"/>
                                        <p:tgtEl>
                                          <p:spTgt spid="6">
                                            <p:txEl>
                                              <p:pRg st="7" end="7"/>
                                            </p:txEl>
                                          </p:spTgt>
                                        </p:tgtEl>
                                        <p:attrNameLst>
                                          <p:attrName>style.fontStyle</p:attrName>
                                        </p:attrNameLst>
                                      </p:cBhvr>
                                      <p:to>
                                        <p:strVal val="normal"/>
                                      </p:to>
                                    </p:set>
                                    <p:set>
                                      <p:cBhvr override="childStyle">
                                        <p:cTn id="73" dur="indefinite"/>
                                        <p:tgtEl>
                                          <p:spTgt spid="6">
                                            <p:txEl>
                                              <p:pRg st="7" end="7"/>
                                            </p:txEl>
                                          </p:spTgt>
                                        </p:tgtEl>
                                        <p:attrNameLst>
                                          <p:attrName>style.fontWeight</p:attrName>
                                        </p:attrNameLst>
                                      </p:cBhvr>
                                      <p:to>
                                        <p:strVal val="bold"/>
                                      </p:to>
                                    </p:set>
                                    <p:set>
                                      <p:cBhvr override="childStyle">
                                        <p:cTn id="74" dur="indefinite"/>
                                        <p:tgtEl>
                                          <p:spTgt spid="6">
                                            <p:txEl>
                                              <p:pRg st="7" end="7"/>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EC1786-C353-4A77-B5BC-D54A0DE9EE32}"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sp>
        <p:nvSpPr>
          <p:cNvPr id="6" name="Content Placeholder 2"/>
          <p:cNvSpPr>
            <a:spLocks noGrp="1"/>
          </p:cNvSpPr>
          <p:nvPr>
            <p:ph idx="1"/>
          </p:nvPr>
        </p:nvSpPr>
        <p:spPr>
          <a:xfrm>
            <a:off x="457200" y="2438400"/>
            <a:ext cx="8229600" cy="457200"/>
          </a:xfrm>
        </p:spPr>
        <p:txBody>
          <a:bodyPr rtlCol="0">
            <a:normAutofit/>
          </a:bodyPr>
          <a:lstStyle/>
          <a:p>
            <a:pPr eaLnBrk="1" fontAlgn="auto" hangingPunct="1">
              <a:spcAft>
                <a:spcPts val="0"/>
              </a:spcAft>
              <a:buFont typeface="Arial" panose="020B0604020202020204" pitchFamily="34" charset="0"/>
              <a:buNone/>
              <a:defRPr/>
            </a:pPr>
            <a:r>
              <a:rPr lang="en-US" sz="2400" b="1" dirty="0" err="1" smtClean="0">
                <a:effectLst>
                  <a:outerShdw blurRad="38100" dist="38100" dir="2700000" algn="tl">
                    <a:srgbClr val="000000">
                      <a:alpha val="43137"/>
                    </a:srgbClr>
                  </a:outerShdw>
                </a:effectLst>
              </a:rPr>
              <a:t>Cyclomatic</a:t>
            </a:r>
            <a:r>
              <a:rPr lang="en-US" sz="2400" b="1" dirty="0" smtClean="0">
                <a:effectLst>
                  <a:outerShdw blurRad="38100" dist="38100" dir="2700000" algn="tl">
                    <a:srgbClr val="000000">
                      <a:alpha val="43137"/>
                    </a:srgbClr>
                  </a:outerShdw>
                </a:effectLst>
              </a:rPr>
              <a:t> Complexity:</a:t>
            </a:r>
          </a:p>
          <a:p>
            <a:pPr eaLnBrk="1" fontAlgn="auto" hangingPunct="1">
              <a:spcAft>
                <a:spcPts val="0"/>
              </a:spcAft>
              <a:buFont typeface="Arial" panose="020B0604020202020204" pitchFamily="34" charset="0"/>
              <a:buNone/>
              <a:defRPr/>
            </a:pPr>
            <a:endParaRPr lang="en-US" sz="800" dirty="0" smtClean="0"/>
          </a:p>
          <a:p>
            <a:pPr algn="ctr" eaLnBrk="1" fontAlgn="auto" hangingPunct="1">
              <a:spcAft>
                <a:spcPts val="0"/>
              </a:spcAft>
              <a:buFont typeface="Arial" panose="020B0604020202020204" pitchFamily="34" charset="0"/>
              <a:buNone/>
              <a:defRPr/>
            </a:pPr>
            <a:endParaRPr lang="en-US" sz="1600" dirty="0" smtClean="0"/>
          </a:p>
        </p:txBody>
      </p:sp>
      <p:graphicFrame>
        <p:nvGraphicFramePr>
          <p:cNvPr id="8" name="Table 7"/>
          <p:cNvGraphicFramePr>
            <a:graphicFrameLocks noGrp="1"/>
          </p:cNvGraphicFramePr>
          <p:nvPr/>
        </p:nvGraphicFramePr>
        <p:xfrm>
          <a:off x="2057400" y="2895600"/>
          <a:ext cx="4876800" cy="2001520"/>
        </p:xfrm>
        <a:graphic>
          <a:graphicData uri="http://schemas.openxmlformats.org/drawingml/2006/table">
            <a:tbl>
              <a:tblPr firstRow="1" bandRow="1">
                <a:effectLst>
                  <a:innerShdw blurRad="114300">
                    <a:prstClr val="black"/>
                  </a:innerShdw>
                </a:effectLst>
                <a:tableStyleId>{5C22544A-7EE6-4342-B048-85BDC9FD1C3A}</a:tableStyleId>
              </a:tblPr>
              <a:tblGrid>
                <a:gridCol w="1905000"/>
                <a:gridCol w="2971800"/>
              </a:tblGrid>
              <a:tr h="370840">
                <a:tc>
                  <a:txBody>
                    <a:bodyPr/>
                    <a:lstStyle/>
                    <a:p>
                      <a:r>
                        <a:rPr lang="en-US" sz="1400" dirty="0" smtClean="0">
                          <a:effectLst>
                            <a:outerShdw blurRad="38100" dist="38100" dir="2700000" algn="tl">
                              <a:srgbClr val="000000">
                                <a:alpha val="43137"/>
                              </a:srgbClr>
                            </a:outerShdw>
                          </a:effectLst>
                        </a:rPr>
                        <a:t>Cyclomatic complexity</a:t>
                      </a:r>
                    </a:p>
                    <a:p>
                      <a:r>
                        <a:rPr lang="en-US" sz="1400" dirty="0" smtClean="0">
                          <a:effectLst>
                            <a:outerShdw blurRad="38100" dist="38100" dir="2700000" algn="tl">
                              <a:srgbClr val="000000">
                                <a:alpha val="43137"/>
                              </a:srgbClr>
                            </a:outerShdw>
                          </a:effectLst>
                        </a:rPr>
                        <a:t>Threshold Values</a:t>
                      </a:r>
                      <a:endParaRPr lang="en-US" sz="1400" dirty="0">
                        <a:effectLst>
                          <a:outerShdw blurRad="38100" dist="38100" dir="2700000" algn="tl">
                            <a:srgbClr val="000000">
                              <a:alpha val="43137"/>
                            </a:srgbClr>
                          </a:outerShdw>
                        </a:effectLst>
                      </a:endParaRPr>
                    </a:p>
                  </a:txBody>
                  <a:tcPr/>
                </a:tc>
                <a:tc>
                  <a:txBody>
                    <a:bodyPr/>
                    <a:lstStyle/>
                    <a:p>
                      <a:r>
                        <a:rPr lang="en-US" sz="1400" dirty="0" smtClean="0">
                          <a:effectLst>
                            <a:outerShdw blurRad="38100" dist="38100" dir="2700000" algn="tl">
                              <a:srgbClr val="000000">
                                <a:alpha val="43137"/>
                              </a:srgbClr>
                            </a:outerShdw>
                          </a:effectLst>
                        </a:rPr>
                        <a:t>Risk evaluation</a:t>
                      </a:r>
                      <a:endParaRPr lang="en-US" sz="1400" dirty="0">
                        <a:effectLst>
                          <a:outerShdw blurRad="38100" dist="38100" dir="2700000" algn="tl">
                            <a:srgbClr val="000000">
                              <a:alpha val="43137"/>
                            </a:srgbClr>
                          </a:outerShdw>
                        </a:effectLst>
                      </a:endParaRPr>
                    </a:p>
                  </a:txBody>
                  <a:tcPr/>
                </a:tc>
              </a:tr>
              <a:tr h="370840">
                <a:tc>
                  <a:txBody>
                    <a:bodyPr/>
                    <a:lstStyle/>
                    <a:p>
                      <a:r>
                        <a:rPr lang="en-US" sz="1400" dirty="0" smtClean="0"/>
                        <a:t>     01 – 10</a:t>
                      </a:r>
                      <a:endParaRPr lang="en-US" sz="1400" dirty="0"/>
                    </a:p>
                  </a:txBody>
                  <a:tcPr/>
                </a:tc>
                <a:tc>
                  <a:txBody>
                    <a:bodyPr/>
                    <a:lstStyle/>
                    <a:p>
                      <a:r>
                        <a:rPr lang="en-US" sz="1400" b="0" i="0" kern="1200" dirty="0" smtClean="0">
                          <a:solidFill>
                            <a:schemeClr val="dk1"/>
                          </a:solidFill>
                          <a:latin typeface="+mn-lt"/>
                          <a:ea typeface="+mn-ea"/>
                          <a:cs typeface="+mn-cs"/>
                        </a:rPr>
                        <a:t>Simple Program, without much risk</a:t>
                      </a:r>
                      <a:r>
                        <a:rPr lang="en-US" sz="1400" dirty="0" smtClean="0"/>
                        <a:t> </a:t>
                      </a:r>
                      <a:endParaRPr lang="en-US" sz="1400" dirty="0"/>
                    </a:p>
                  </a:txBody>
                  <a:tcPr/>
                </a:tc>
              </a:tr>
              <a:tr h="370840">
                <a:tc>
                  <a:txBody>
                    <a:bodyPr/>
                    <a:lstStyle/>
                    <a:p>
                      <a:r>
                        <a:rPr lang="en-US" sz="1400" dirty="0" smtClean="0"/>
                        <a:t>     11 – 20</a:t>
                      </a:r>
                      <a:endParaRPr lang="en-US" sz="1400" dirty="0"/>
                    </a:p>
                  </a:txBody>
                  <a:tcPr/>
                </a:tc>
                <a:tc>
                  <a:txBody>
                    <a:bodyPr/>
                    <a:lstStyle/>
                    <a:p>
                      <a:r>
                        <a:rPr lang="en-US" sz="1400" b="0" i="0" kern="1200" dirty="0" smtClean="0">
                          <a:solidFill>
                            <a:schemeClr val="dk1"/>
                          </a:solidFill>
                          <a:latin typeface="+mn-lt"/>
                          <a:ea typeface="+mn-ea"/>
                          <a:cs typeface="+mn-cs"/>
                        </a:rPr>
                        <a:t>More complex program, moderate risk</a:t>
                      </a:r>
                      <a:r>
                        <a:rPr lang="en-US" sz="1400" dirty="0" smtClean="0"/>
                        <a:t> </a:t>
                      </a:r>
                      <a:endParaRPr lang="en-US" sz="1400" dirty="0"/>
                    </a:p>
                  </a:txBody>
                  <a:tcPr/>
                </a:tc>
              </a:tr>
              <a:tr h="370840">
                <a:tc>
                  <a:txBody>
                    <a:bodyPr/>
                    <a:lstStyle/>
                    <a:p>
                      <a:r>
                        <a:rPr lang="en-US" sz="1400" dirty="0" smtClean="0"/>
                        <a:t>     21 – 50</a:t>
                      </a:r>
                      <a:endParaRPr lang="en-US" sz="1400" dirty="0"/>
                    </a:p>
                  </a:txBody>
                  <a:tcPr/>
                </a:tc>
                <a:tc>
                  <a:txBody>
                    <a:bodyPr/>
                    <a:lstStyle/>
                    <a:p>
                      <a:r>
                        <a:rPr lang="en-US" sz="1400" b="0" i="0" kern="1200" dirty="0" smtClean="0">
                          <a:solidFill>
                            <a:schemeClr val="dk1"/>
                          </a:solidFill>
                          <a:latin typeface="+mn-lt"/>
                          <a:ea typeface="+mn-ea"/>
                          <a:cs typeface="+mn-cs"/>
                        </a:rPr>
                        <a:t>Complex program, high risk</a:t>
                      </a:r>
                      <a:r>
                        <a:rPr lang="en-US" sz="1400" dirty="0" smtClean="0"/>
                        <a:t> </a:t>
                      </a:r>
                      <a:endParaRPr lang="en-US" sz="1400" dirty="0"/>
                    </a:p>
                  </a:txBody>
                  <a:tcPr/>
                </a:tc>
              </a:tr>
              <a:tr h="370840">
                <a:tc>
                  <a:txBody>
                    <a:bodyPr/>
                    <a:lstStyle/>
                    <a:p>
                      <a:r>
                        <a:rPr lang="en-US" sz="1400" dirty="0" smtClean="0">
                          <a:sym typeface="Symbol"/>
                        </a:rPr>
                        <a:t>      50</a:t>
                      </a:r>
                      <a:endParaRPr lang="en-US" sz="1400" dirty="0"/>
                    </a:p>
                  </a:txBody>
                  <a:tcPr/>
                </a:tc>
                <a:tc>
                  <a:txBody>
                    <a:bodyPr/>
                    <a:lstStyle/>
                    <a:p>
                      <a:r>
                        <a:rPr lang="en-US" sz="1400" b="0" i="0" kern="1200" dirty="0" smtClean="0">
                          <a:solidFill>
                            <a:schemeClr val="dk1"/>
                          </a:solidFill>
                          <a:latin typeface="+mn-lt"/>
                          <a:ea typeface="+mn-ea"/>
                          <a:cs typeface="+mn-cs"/>
                        </a:rPr>
                        <a:t>Un-testable program, very high risk</a:t>
                      </a:r>
                      <a:r>
                        <a:rPr lang="en-US" sz="1400" dirty="0" smtClean="0"/>
                        <a:t> </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49CC5D-922E-4A62-84FC-4E5D40B518BD}"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
        <p:nvSpPr>
          <p:cNvPr id="6" name="Content Placeholder 2"/>
          <p:cNvSpPr>
            <a:spLocks noGrp="1"/>
          </p:cNvSpPr>
          <p:nvPr>
            <p:ph idx="1"/>
          </p:nvPr>
        </p:nvSpPr>
        <p:spPr>
          <a:xfrm>
            <a:off x="457200" y="2438400"/>
            <a:ext cx="8229600" cy="457200"/>
          </a:xfrm>
        </p:spPr>
        <p:txBody>
          <a:bodyPr rtlCol="0">
            <a:normAutofit/>
          </a:bodyPr>
          <a:lstStyle/>
          <a:p>
            <a:pPr eaLnBrk="1" fontAlgn="auto" hangingPunct="1">
              <a:spcAft>
                <a:spcPts val="0"/>
              </a:spcAft>
              <a:buFont typeface="Arial" panose="020B0604020202020204" pitchFamily="34" charset="0"/>
              <a:buNone/>
              <a:defRPr/>
            </a:pPr>
            <a:r>
              <a:rPr lang="en-US" sz="2400" b="1" dirty="0" smtClean="0">
                <a:effectLst>
                  <a:outerShdw blurRad="38100" dist="38100" dir="2700000" algn="tl">
                    <a:srgbClr val="000000">
                      <a:alpha val="43137"/>
                    </a:srgbClr>
                  </a:outerShdw>
                </a:effectLst>
              </a:rPr>
              <a:t>Weighted Methods Per Class:</a:t>
            </a:r>
          </a:p>
          <a:p>
            <a:pPr eaLnBrk="1" fontAlgn="auto" hangingPunct="1">
              <a:spcAft>
                <a:spcPts val="0"/>
              </a:spcAft>
              <a:buFont typeface="Arial" panose="020B0604020202020204" pitchFamily="34" charset="0"/>
              <a:buNone/>
              <a:defRPr/>
            </a:pPr>
            <a:endParaRPr lang="en-US" sz="800" dirty="0" smtClean="0"/>
          </a:p>
          <a:p>
            <a:pPr algn="ctr" eaLnBrk="1" fontAlgn="auto" hangingPunct="1">
              <a:spcAft>
                <a:spcPts val="0"/>
              </a:spcAft>
              <a:buFont typeface="Arial" panose="020B0604020202020204" pitchFamily="34" charset="0"/>
              <a:buNone/>
              <a:defRPr/>
            </a:pPr>
            <a:endParaRPr lang="en-US" sz="1600" dirty="0" smtClean="0"/>
          </a:p>
        </p:txBody>
      </p:sp>
      <p:graphicFrame>
        <p:nvGraphicFramePr>
          <p:cNvPr id="8" name="Table 7"/>
          <p:cNvGraphicFramePr>
            <a:graphicFrameLocks noGrp="1"/>
          </p:cNvGraphicFramePr>
          <p:nvPr/>
        </p:nvGraphicFramePr>
        <p:xfrm>
          <a:off x="685800" y="3048000"/>
          <a:ext cx="7696200" cy="1655920"/>
        </p:xfrm>
        <a:graphic>
          <a:graphicData uri="http://schemas.openxmlformats.org/drawingml/2006/table">
            <a:tbl>
              <a:tblPr firstRow="1" bandRow="1">
                <a:tableStyleId>{7DF18680-E054-41AD-8BC1-D1AEF772440D}</a:tableStyleId>
              </a:tblPr>
              <a:tblGrid>
                <a:gridCol w="3962400"/>
                <a:gridCol w="3733800"/>
              </a:tblGrid>
              <a:tr h="370769">
                <a:tc>
                  <a:txBody>
                    <a:bodyPr/>
                    <a:lstStyle/>
                    <a:p>
                      <a:pPr algn="ctr"/>
                      <a:r>
                        <a:rPr lang="en-US" sz="1800" dirty="0" smtClean="0"/>
                        <a:t>Number of Complex Methods in a class</a:t>
                      </a:r>
                      <a:endParaRPr lang="en-US" sz="1800" b="1" dirty="0"/>
                    </a:p>
                  </a:txBody>
                  <a:tcPr marT="45711" marB="45711"/>
                </a:tc>
                <a:tc>
                  <a:txBody>
                    <a:bodyPr/>
                    <a:lstStyle/>
                    <a:p>
                      <a:pPr algn="ctr"/>
                      <a:r>
                        <a:rPr lang="en-US" sz="1800" dirty="0" smtClean="0"/>
                        <a:t>Effect</a:t>
                      </a:r>
                      <a:endParaRPr lang="en-US" sz="1800" b="1" dirty="0"/>
                    </a:p>
                  </a:txBody>
                  <a:tcPr marT="45711" marB="45711"/>
                </a:tc>
              </a:tr>
              <a:tr h="914225">
                <a:tc>
                  <a:txBody>
                    <a:bodyPr/>
                    <a:lstStyle/>
                    <a:p>
                      <a:pPr algn="ctr"/>
                      <a:r>
                        <a:rPr lang="en-US" sz="1800" dirty="0" smtClean="0"/>
                        <a:t>High</a:t>
                      </a:r>
                      <a:endParaRPr lang="en-US" sz="1800" dirty="0"/>
                    </a:p>
                  </a:txBody>
                  <a:tcPr marT="45711" marB="45711"/>
                </a:tc>
                <a:tc>
                  <a:txBody>
                    <a:bodyPr/>
                    <a:lstStyle/>
                    <a:p>
                      <a:pPr algn="ctr"/>
                      <a:r>
                        <a:rPr lang="en-US" sz="1800" dirty="0" smtClean="0"/>
                        <a:t>- Potentially</a:t>
                      </a:r>
                      <a:r>
                        <a:rPr lang="en-US" sz="1800" baseline="0" dirty="0" smtClean="0"/>
                        <a:t> </a:t>
                      </a:r>
                      <a:r>
                        <a:rPr lang="en-US" sz="1800" dirty="0" smtClean="0"/>
                        <a:t>Error</a:t>
                      </a:r>
                      <a:r>
                        <a:rPr lang="en-US" sz="1800" baseline="0" dirty="0" smtClean="0"/>
                        <a:t> Prone</a:t>
                      </a:r>
                    </a:p>
                    <a:p>
                      <a:pPr algn="ctr"/>
                      <a:r>
                        <a:rPr lang="en-US" sz="1800" baseline="0" dirty="0" smtClean="0"/>
                        <a:t>- Impact on the children of the class</a:t>
                      </a:r>
                    </a:p>
                    <a:p>
                      <a:pPr algn="ctr"/>
                      <a:r>
                        <a:rPr lang="en-US" sz="1800" baseline="0" dirty="0" smtClean="0"/>
                        <a:t>- Reusability decreases</a:t>
                      </a:r>
                      <a:endParaRPr lang="en-US" sz="1800" dirty="0"/>
                    </a:p>
                  </a:txBody>
                  <a:tcPr marT="45711" marB="45711"/>
                </a:tc>
              </a:tr>
              <a:tr h="370769">
                <a:tc>
                  <a:txBody>
                    <a:bodyPr/>
                    <a:lstStyle/>
                    <a:p>
                      <a:pPr algn="ctr"/>
                      <a:r>
                        <a:rPr lang="en-US" sz="1800" dirty="0" smtClean="0"/>
                        <a:t>Low</a:t>
                      </a:r>
                      <a:endParaRPr lang="en-US" sz="1800" dirty="0"/>
                    </a:p>
                  </a:txBody>
                  <a:tcPr marT="45711" marB="45711"/>
                </a:tc>
                <a:tc>
                  <a:txBody>
                    <a:bodyPr/>
                    <a:lstStyle/>
                    <a:p>
                      <a:pPr algn="ctr"/>
                      <a:r>
                        <a:rPr lang="en-US" sz="1800" dirty="0" smtClean="0"/>
                        <a:t>Reusability Increases</a:t>
                      </a:r>
                      <a:endParaRPr lang="en-US" sz="1800" dirty="0"/>
                    </a:p>
                  </a:txBody>
                  <a:tcPr marT="45711" marB="45711"/>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33CC661-17EB-4711-9EA7-1398A67D9E52}" type="slidenum">
              <a:rPr lang="en-US" altLang="en-US">
                <a:solidFill>
                  <a:srgbClr val="898989"/>
                </a:solidFill>
                <a:latin typeface="Calibri" panose="020F0502020204030204" pitchFamily="34" charset="0"/>
              </a:rPr>
              <a:pPr eaLnBrk="1" hangingPunct="1"/>
              <a:t>6</a:t>
            </a:fld>
            <a:endParaRPr lang="en-US" altLang="en-US">
              <a:solidFill>
                <a:srgbClr val="898989"/>
              </a:solidFill>
              <a:latin typeface="Calibri" panose="020F0502020204030204" pitchFamily="34" charset="0"/>
            </a:endParaRPr>
          </a:p>
        </p:txBody>
      </p:sp>
      <p:sp>
        <p:nvSpPr>
          <p:cNvPr id="6" name="Content Placeholder 2"/>
          <p:cNvSpPr>
            <a:spLocks noGrp="1"/>
          </p:cNvSpPr>
          <p:nvPr>
            <p:ph idx="1"/>
          </p:nvPr>
        </p:nvSpPr>
        <p:spPr>
          <a:xfrm>
            <a:off x="457200" y="2289175"/>
            <a:ext cx="8229600" cy="457200"/>
          </a:xfrm>
        </p:spPr>
        <p:txBody>
          <a:bodyPr rtlCol="0">
            <a:normAutofit/>
          </a:bodyPr>
          <a:lstStyle/>
          <a:p>
            <a:pPr eaLnBrk="1" fontAlgn="auto" hangingPunct="1">
              <a:spcAft>
                <a:spcPts val="0"/>
              </a:spcAft>
              <a:buFont typeface="Arial" panose="020B0604020202020204" pitchFamily="34" charset="0"/>
              <a:buNone/>
              <a:defRPr/>
            </a:pPr>
            <a:r>
              <a:rPr lang="en-US" sz="2400" b="1" dirty="0" smtClean="0">
                <a:effectLst>
                  <a:outerShdw blurRad="38100" dist="38100" dir="2700000" algn="tl">
                    <a:srgbClr val="000000">
                      <a:alpha val="43137"/>
                    </a:srgbClr>
                  </a:outerShdw>
                </a:effectLst>
              </a:rPr>
              <a:t>Depth of Inheritance Tree [DIT]:</a:t>
            </a:r>
          </a:p>
          <a:p>
            <a:pPr eaLnBrk="1" fontAlgn="auto" hangingPunct="1">
              <a:spcAft>
                <a:spcPts val="0"/>
              </a:spcAft>
              <a:buFont typeface="Arial" panose="020B0604020202020204" pitchFamily="34" charset="0"/>
              <a:buNone/>
              <a:defRPr/>
            </a:pPr>
            <a:endParaRPr lang="en-US" sz="800" dirty="0" smtClean="0"/>
          </a:p>
          <a:p>
            <a:pPr algn="ctr" eaLnBrk="1" fontAlgn="auto" hangingPunct="1">
              <a:spcAft>
                <a:spcPts val="0"/>
              </a:spcAft>
              <a:buFont typeface="Arial" panose="020B0604020202020204" pitchFamily="34" charset="0"/>
              <a:buNone/>
              <a:defRPr/>
            </a:pPr>
            <a:endParaRPr lang="en-US" sz="1600" dirty="0" smtClean="0"/>
          </a:p>
        </p:txBody>
      </p:sp>
      <p:graphicFrame>
        <p:nvGraphicFramePr>
          <p:cNvPr id="8" name="Table 7"/>
          <p:cNvGraphicFramePr>
            <a:graphicFrameLocks noGrp="1"/>
          </p:cNvGraphicFramePr>
          <p:nvPr/>
        </p:nvGraphicFramePr>
        <p:xfrm>
          <a:off x="1524000" y="2967038"/>
          <a:ext cx="6096000" cy="3235325"/>
        </p:xfrm>
        <a:graphic>
          <a:graphicData uri="http://schemas.openxmlformats.org/drawingml/2006/table">
            <a:tbl>
              <a:tblPr firstRow="1" bandRow="1">
                <a:tableStyleId>{5C22544A-7EE6-4342-B048-85BDC9FD1C3A}</a:tableStyleId>
              </a:tblPr>
              <a:tblGrid>
                <a:gridCol w="3048000"/>
                <a:gridCol w="3048000"/>
              </a:tblGrid>
              <a:tr h="639954">
                <a:tc>
                  <a:txBody>
                    <a:bodyPr/>
                    <a:lstStyle/>
                    <a:p>
                      <a:pPr algn="ctr"/>
                      <a:r>
                        <a:rPr lang="en-US" sz="2400" b="1" dirty="0" smtClean="0">
                          <a:solidFill>
                            <a:schemeClr val="bg1"/>
                          </a:solidFill>
                          <a:effectLst>
                            <a:outerShdw blurRad="38100" dist="38100" dir="2700000" algn="tl">
                              <a:srgbClr val="000000">
                                <a:alpha val="43137"/>
                              </a:srgbClr>
                            </a:outerShdw>
                          </a:effectLst>
                        </a:rPr>
                        <a:t>Attribute</a:t>
                      </a:r>
                      <a:endParaRPr lang="en-US" sz="2400" b="1" dirty="0">
                        <a:solidFill>
                          <a:schemeClr val="bg1"/>
                        </a:solidFill>
                        <a:effectLst>
                          <a:outerShdw blurRad="38100" dist="38100" dir="2700000" algn="tl">
                            <a:srgbClr val="000000">
                              <a:alpha val="43137"/>
                            </a:srgbClr>
                          </a:outerShdw>
                        </a:effectLst>
                      </a:endParaRPr>
                    </a:p>
                  </a:txBody>
                  <a:tcPr marT="45711" marB="45711"/>
                </a:tc>
                <a:tc>
                  <a:txBody>
                    <a:bodyPr/>
                    <a:lstStyle/>
                    <a:p>
                      <a:pPr algn="ctr"/>
                      <a:r>
                        <a:rPr lang="en-US" sz="1800" b="1" dirty="0" smtClean="0">
                          <a:effectLst>
                            <a:outerShdw blurRad="38100" dist="38100" dir="2700000" algn="tl">
                              <a:srgbClr val="000000">
                                <a:alpha val="43137"/>
                              </a:srgbClr>
                            </a:outerShdw>
                          </a:effectLst>
                        </a:rPr>
                        <a:t>Increase ( </a:t>
                      </a:r>
                      <a:r>
                        <a:rPr lang="en-US" sz="1800" b="1" dirty="0" smtClean="0">
                          <a:effectLst>
                            <a:outerShdw blurRad="38100" dist="38100" dir="2700000" algn="tl">
                              <a:srgbClr val="000000">
                                <a:alpha val="43137"/>
                              </a:srgbClr>
                            </a:outerShdw>
                          </a:effectLst>
                          <a:sym typeface="Symbol"/>
                        </a:rPr>
                        <a:t> ) / Decrease (  )</a:t>
                      </a:r>
                    </a:p>
                    <a:p>
                      <a:pPr algn="ctr"/>
                      <a:r>
                        <a:rPr lang="en-US" sz="1800" b="1" dirty="0" smtClean="0">
                          <a:effectLst>
                            <a:outerShdw blurRad="38100" dist="38100" dir="2700000" algn="tl">
                              <a:srgbClr val="000000">
                                <a:alpha val="43137"/>
                              </a:srgbClr>
                            </a:outerShdw>
                          </a:effectLst>
                        </a:rPr>
                        <a:t>Along</a:t>
                      </a:r>
                      <a:r>
                        <a:rPr lang="en-US" sz="1800" b="1" baseline="0" dirty="0" smtClean="0">
                          <a:effectLst>
                            <a:outerShdw blurRad="38100" dist="38100" dir="2700000" algn="tl">
                              <a:srgbClr val="000000">
                                <a:alpha val="43137"/>
                              </a:srgbClr>
                            </a:outerShdw>
                          </a:effectLst>
                        </a:rPr>
                        <a:t> with increasing DIT</a:t>
                      </a:r>
                      <a:endParaRPr lang="en-US" sz="1800" b="1" dirty="0">
                        <a:effectLst>
                          <a:outerShdw blurRad="38100" dist="38100" dir="2700000" algn="tl">
                            <a:srgbClr val="000000">
                              <a:alpha val="43137"/>
                            </a:srgbClr>
                          </a:outerShdw>
                        </a:effectLst>
                      </a:endParaRPr>
                    </a:p>
                  </a:txBody>
                  <a:tcPr marT="45711" marB="45711"/>
                </a:tc>
              </a:tr>
              <a:tr h="370767">
                <a:tc>
                  <a:txBody>
                    <a:bodyPr/>
                    <a:lstStyle/>
                    <a:p>
                      <a:pPr algn="ctr"/>
                      <a:r>
                        <a:rPr lang="en-US" sz="1800" b="1" dirty="0" smtClean="0">
                          <a:effectLst>
                            <a:outerShdw blurRad="38100" dist="38100" dir="2700000" algn="tl">
                              <a:srgbClr val="000000">
                                <a:alpha val="43137"/>
                              </a:srgbClr>
                            </a:outerShdw>
                          </a:effectLst>
                        </a:rPr>
                        <a:t>Reusability</a:t>
                      </a:r>
                      <a:endParaRPr lang="en-US" sz="1800" b="1" dirty="0">
                        <a:effectLst>
                          <a:outerShdw blurRad="38100" dist="38100" dir="2700000" algn="tl">
                            <a:srgbClr val="000000">
                              <a:alpha val="43137"/>
                            </a:srgbClr>
                          </a:outerShdw>
                        </a:effectLst>
                      </a:endParaRPr>
                    </a:p>
                  </a:txBody>
                  <a:tcPr marT="45711" marB="45711"/>
                </a:tc>
                <a:tc>
                  <a:txBody>
                    <a:bodyPr/>
                    <a:lstStyle/>
                    <a:p>
                      <a:pPr algn="ctr"/>
                      <a:endParaRPr lang="en-US" sz="1800" b="1" dirty="0">
                        <a:effectLst>
                          <a:outerShdw blurRad="38100" dist="38100" dir="2700000" algn="tl">
                            <a:srgbClr val="000000">
                              <a:alpha val="43137"/>
                            </a:srgbClr>
                          </a:outerShdw>
                        </a:effectLst>
                      </a:endParaRPr>
                    </a:p>
                  </a:txBody>
                  <a:tcPr marT="45711" marB="45711"/>
                </a:tc>
              </a:tr>
              <a:tr h="370767">
                <a:tc>
                  <a:txBody>
                    <a:bodyPr/>
                    <a:lstStyle/>
                    <a:p>
                      <a:pPr algn="ctr"/>
                      <a:r>
                        <a:rPr lang="en-US" sz="1800" b="1" dirty="0" smtClean="0">
                          <a:effectLst>
                            <a:outerShdw blurRad="38100" dist="38100" dir="2700000" algn="tl">
                              <a:srgbClr val="000000">
                                <a:alpha val="43137"/>
                              </a:srgbClr>
                            </a:outerShdw>
                          </a:effectLst>
                        </a:rPr>
                        <a:t>Maintainability</a:t>
                      </a:r>
                      <a:endParaRPr lang="en-US" sz="1800" b="1" dirty="0">
                        <a:effectLst>
                          <a:outerShdw blurRad="38100" dist="38100" dir="2700000" algn="tl">
                            <a:srgbClr val="000000">
                              <a:alpha val="43137"/>
                            </a:srgbClr>
                          </a:outerShdw>
                        </a:effectLst>
                      </a:endParaRPr>
                    </a:p>
                  </a:txBody>
                  <a:tcPr marT="45711" marB="45711"/>
                </a:tc>
                <a:tc>
                  <a:txBody>
                    <a:bodyPr/>
                    <a:lstStyle/>
                    <a:p>
                      <a:pPr algn="ctr"/>
                      <a:r>
                        <a:rPr lang="en-US" sz="1800" b="1" dirty="0" smtClean="0">
                          <a:effectLst>
                            <a:outerShdw blurRad="38100" dist="38100" dir="2700000" algn="tl">
                              <a:srgbClr val="000000">
                                <a:alpha val="43137"/>
                              </a:srgbClr>
                            </a:outerShdw>
                          </a:effectLst>
                          <a:sym typeface="Symbol"/>
                        </a:rPr>
                        <a:t></a:t>
                      </a:r>
                      <a:endParaRPr lang="en-US" sz="1800" b="1" dirty="0">
                        <a:effectLst>
                          <a:outerShdw blurRad="38100" dist="38100" dir="2700000" algn="tl">
                            <a:srgbClr val="000000">
                              <a:alpha val="43137"/>
                            </a:srgbClr>
                          </a:outerShdw>
                        </a:effectLst>
                      </a:endParaRPr>
                    </a:p>
                  </a:txBody>
                  <a:tcPr marT="45711" marB="45711"/>
                </a:tc>
              </a:tr>
              <a:tr h="370767">
                <a:tc>
                  <a:txBody>
                    <a:bodyPr/>
                    <a:lstStyle/>
                    <a:p>
                      <a:pPr algn="ctr"/>
                      <a:r>
                        <a:rPr lang="en-US" sz="1800" b="1" dirty="0" smtClean="0">
                          <a:effectLst>
                            <a:outerShdw blurRad="38100" dist="38100" dir="2700000" algn="tl">
                              <a:srgbClr val="000000">
                                <a:alpha val="43137"/>
                              </a:srgbClr>
                            </a:outerShdw>
                          </a:effectLst>
                        </a:rPr>
                        <a:t>Portability</a:t>
                      </a:r>
                      <a:endParaRPr lang="en-US" sz="1800" b="1" dirty="0">
                        <a:effectLst>
                          <a:outerShdw blurRad="38100" dist="38100" dir="2700000" algn="tl">
                            <a:srgbClr val="000000">
                              <a:alpha val="43137"/>
                            </a:srgbClr>
                          </a:outerShdw>
                        </a:effectLst>
                      </a:endParaRPr>
                    </a:p>
                  </a:txBody>
                  <a:tcPr marT="45711" marB="45711"/>
                </a:tc>
                <a:tc>
                  <a:txBody>
                    <a:bodyPr/>
                    <a:lstStyle/>
                    <a:p>
                      <a:pPr algn="ctr"/>
                      <a:r>
                        <a:rPr lang="en-US" sz="1800" b="1" dirty="0" smtClean="0">
                          <a:effectLst>
                            <a:outerShdw blurRad="38100" dist="38100" dir="2700000" algn="tl">
                              <a:srgbClr val="000000">
                                <a:alpha val="43137"/>
                              </a:srgbClr>
                            </a:outerShdw>
                          </a:effectLst>
                          <a:sym typeface="Symbol"/>
                        </a:rPr>
                        <a:t></a:t>
                      </a:r>
                      <a:endParaRPr lang="en-US" sz="1800" b="1" dirty="0">
                        <a:effectLst>
                          <a:outerShdw blurRad="38100" dist="38100" dir="2700000" algn="tl">
                            <a:srgbClr val="000000">
                              <a:alpha val="43137"/>
                            </a:srgbClr>
                          </a:outerShdw>
                        </a:effectLst>
                      </a:endParaRPr>
                    </a:p>
                  </a:txBody>
                  <a:tcPr marT="45711" marB="45711"/>
                </a:tc>
              </a:tr>
              <a:tr h="370767">
                <a:tc>
                  <a:txBody>
                    <a:bodyPr/>
                    <a:lstStyle/>
                    <a:p>
                      <a:pPr algn="ctr"/>
                      <a:r>
                        <a:rPr lang="en-US" sz="1800" b="1" dirty="0" smtClean="0">
                          <a:effectLst>
                            <a:outerShdw blurRad="38100" dist="38100" dir="2700000" algn="tl">
                              <a:srgbClr val="000000">
                                <a:alpha val="43137"/>
                              </a:srgbClr>
                            </a:outerShdw>
                          </a:effectLst>
                        </a:rPr>
                        <a:t>Functionality</a:t>
                      </a:r>
                      <a:endParaRPr lang="en-US" sz="1800" b="1" dirty="0">
                        <a:effectLst>
                          <a:outerShdw blurRad="38100" dist="38100" dir="2700000" algn="tl">
                            <a:srgbClr val="000000">
                              <a:alpha val="43137"/>
                            </a:srgbClr>
                          </a:outerShdw>
                        </a:effectLst>
                      </a:endParaRPr>
                    </a:p>
                  </a:txBody>
                  <a:tcPr marT="45711" marB="45711"/>
                </a:tc>
                <a:tc>
                  <a:txBody>
                    <a:bodyPr/>
                    <a:lstStyle/>
                    <a:p>
                      <a:pPr algn="ctr"/>
                      <a:r>
                        <a:rPr lang="en-US" sz="1800" b="1" dirty="0" smtClean="0">
                          <a:effectLst>
                            <a:outerShdw blurRad="38100" dist="38100" dir="2700000" algn="tl">
                              <a:srgbClr val="000000">
                                <a:alpha val="43137"/>
                              </a:srgbClr>
                            </a:outerShdw>
                          </a:effectLst>
                          <a:sym typeface="Symbol"/>
                        </a:rPr>
                        <a:t></a:t>
                      </a:r>
                      <a:endParaRPr lang="en-US" sz="1800" b="1" dirty="0">
                        <a:effectLst>
                          <a:outerShdw blurRad="38100" dist="38100" dir="2700000" algn="tl">
                            <a:srgbClr val="000000">
                              <a:alpha val="43137"/>
                            </a:srgbClr>
                          </a:outerShdw>
                        </a:effectLst>
                      </a:endParaRPr>
                    </a:p>
                  </a:txBody>
                  <a:tcPr marT="45711" marB="45711"/>
                </a:tc>
              </a:tr>
              <a:tr h="370767">
                <a:tc>
                  <a:txBody>
                    <a:bodyPr/>
                    <a:lstStyle/>
                    <a:p>
                      <a:pPr algn="ctr"/>
                      <a:r>
                        <a:rPr lang="en-US" sz="1800" b="1" dirty="0" smtClean="0">
                          <a:effectLst>
                            <a:outerShdw blurRad="38100" dist="38100" dir="2700000" algn="tl">
                              <a:srgbClr val="000000">
                                <a:alpha val="43137"/>
                              </a:srgbClr>
                            </a:outerShdw>
                          </a:effectLst>
                        </a:rPr>
                        <a:t>Reliability</a:t>
                      </a:r>
                      <a:endParaRPr lang="en-US" sz="1800" b="1" dirty="0">
                        <a:effectLst>
                          <a:outerShdw blurRad="38100" dist="38100" dir="2700000" algn="tl">
                            <a:srgbClr val="000000">
                              <a:alpha val="43137"/>
                            </a:srgbClr>
                          </a:outerShdw>
                        </a:effectLst>
                      </a:endParaRPr>
                    </a:p>
                  </a:txBody>
                  <a:tcPr marT="45711" marB="45711"/>
                </a:tc>
                <a:tc>
                  <a:txBody>
                    <a:bodyPr/>
                    <a:lstStyle/>
                    <a:p>
                      <a:pPr algn="ctr"/>
                      <a:endParaRPr lang="en-US" sz="1800" b="1" dirty="0">
                        <a:effectLst>
                          <a:outerShdw blurRad="38100" dist="38100" dir="2700000" algn="tl">
                            <a:srgbClr val="000000">
                              <a:alpha val="43137"/>
                            </a:srgbClr>
                          </a:outerShdw>
                        </a:effectLst>
                      </a:endParaRPr>
                    </a:p>
                  </a:txBody>
                  <a:tcPr marT="45711" marB="45711"/>
                </a:tc>
              </a:tr>
              <a:tr h="370767">
                <a:tc>
                  <a:txBody>
                    <a:bodyPr/>
                    <a:lstStyle/>
                    <a:p>
                      <a:pPr algn="ctr"/>
                      <a:r>
                        <a:rPr lang="en-US" sz="1800" b="1" dirty="0" smtClean="0">
                          <a:effectLst>
                            <a:outerShdw blurRad="38100" dist="38100" dir="2700000" algn="tl">
                              <a:srgbClr val="000000">
                                <a:alpha val="43137"/>
                              </a:srgbClr>
                            </a:outerShdw>
                          </a:effectLst>
                        </a:rPr>
                        <a:t>Efficiency</a:t>
                      </a:r>
                      <a:endParaRPr lang="en-US" sz="1800" b="1" dirty="0">
                        <a:effectLst>
                          <a:outerShdw blurRad="38100" dist="38100" dir="2700000" algn="tl">
                            <a:srgbClr val="000000">
                              <a:alpha val="43137"/>
                            </a:srgbClr>
                          </a:outerShdw>
                        </a:effectLst>
                      </a:endParaRPr>
                    </a:p>
                  </a:txBody>
                  <a:tcPr marT="45711" marB="45711"/>
                </a:tc>
                <a:tc>
                  <a:txBody>
                    <a:bodyPr/>
                    <a:lstStyle/>
                    <a:p>
                      <a:pPr algn="ctr"/>
                      <a:r>
                        <a:rPr lang="en-US" sz="1800" b="1" dirty="0" smtClean="0">
                          <a:effectLst>
                            <a:outerShdw blurRad="38100" dist="38100" dir="2700000" algn="tl">
                              <a:srgbClr val="000000">
                                <a:alpha val="43137"/>
                              </a:srgbClr>
                            </a:outerShdw>
                          </a:effectLst>
                          <a:sym typeface="Symbol"/>
                        </a:rPr>
                        <a:t></a:t>
                      </a:r>
                      <a:endParaRPr lang="en-US" sz="1800" b="1" dirty="0">
                        <a:effectLst>
                          <a:outerShdw blurRad="38100" dist="38100" dir="2700000" algn="tl">
                            <a:srgbClr val="000000">
                              <a:alpha val="43137"/>
                            </a:srgbClr>
                          </a:outerShdw>
                        </a:effectLst>
                      </a:endParaRPr>
                    </a:p>
                  </a:txBody>
                  <a:tcPr marT="45711" marB="45711"/>
                </a:tc>
              </a:tr>
              <a:tr h="370767">
                <a:tc>
                  <a:txBody>
                    <a:bodyPr/>
                    <a:lstStyle/>
                    <a:p>
                      <a:pPr algn="ctr"/>
                      <a:r>
                        <a:rPr lang="en-US" sz="1800" b="1" dirty="0" smtClean="0">
                          <a:effectLst>
                            <a:outerShdw blurRad="38100" dist="38100" dir="2700000" algn="tl">
                              <a:srgbClr val="000000">
                                <a:alpha val="43137"/>
                              </a:srgbClr>
                            </a:outerShdw>
                          </a:effectLst>
                        </a:rPr>
                        <a:t>Maintainability</a:t>
                      </a:r>
                      <a:endParaRPr lang="en-US" sz="1800" b="1" dirty="0">
                        <a:effectLst>
                          <a:outerShdw blurRad="38100" dist="38100" dir="2700000" algn="tl">
                            <a:srgbClr val="000000">
                              <a:alpha val="43137"/>
                            </a:srgbClr>
                          </a:outerShdw>
                        </a:effectLst>
                      </a:endParaRPr>
                    </a:p>
                  </a:txBody>
                  <a:tcPr marT="45711" marB="45711"/>
                </a:tc>
                <a:tc>
                  <a:txBody>
                    <a:bodyPr/>
                    <a:lstStyle/>
                    <a:p>
                      <a:pPr algn="ctr"/>
                      <a:r>
                        <a:rPr lang="en-US" sz="1800" b="1" dirty="0" smtClean="0">
                          <a:effectLst>
                            <a:outerShdw blurRad="38100" dist="38100" dir="2700000" algn="tl">
                              <a:srgbClr val="000000">
                                <a:alpha val="43137"/>
                              </a:srgbClr>
                            </a:outerShdw>
                          </a:effectLst>
                          <a:sym typeface="Symbol"/>
                        </a:rPr>
                        <a:t></a:t>
                      </a:r>
                      <a:endParaRPr lang="en-US" sz="1800" b="1" dirty="0">
                        <a:effectLst>
                          <a:outerShdw blurRad="38100" dist="38100" dir="2700000" algn="tl">
                            <a:srgbClr val="000000">
                              <a:alpha val="43137"/>
                            </a:srgbClr>
                          </a:outerShdw>
                        </a:effectLst>
                      </a:endParaRPr>
                    </a:p>
                  </a:txBody>
                  <a:tcPr marT="45711" marB="45711"/>
                </a:tc>
              </a:tr>
            </a:tbl>
          </a:graphicData>
        </a:graphic>
      </p:graphicFrame>
      <p:cxnSp>
        <p:nvCxnSpPr>
          <p:cNvPr id="10" name="Straight Arrow Connector 9"/>
          <p:cNvCxnSpPr/>
          <p:nvPr/>
        </p:nvCxnSpPr>
        <p:spPr>
          <a:xfrm rot="5400000">
            <a:off x="5959475" y="3775075"/>
            <a:ext cx="274638"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5959475" y="5286375"/>
            <a:ext cx="274638"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7EBAB8-4B62-4B19-A4BA-2A76AC678788}" type="slidenum">
              <a:rPr lang="en-US" altLang="en-US">
                <a:solidFill>
                  <a:srgbClr val="898989"/>
                </a:solidFill>
                <a:latin typeface="Calibri" panose="020F0502020204030204" pitchFamily="34" charset="0"/>
              </a:rPr>
              <a:pPr eaLnBrk="1" hangingPunct="1"/>
              <a:t>7</a:t>
            </a:fld>
            <a:endParaRPr lang="en-US" altLang="en-US">
              <a:solidFill>
                <a:srgbClr val="898989"/>
              </a:solidFill>
              <a:latin typeface="Calibri" panose="020F0502020204030204" pitchFamily="34" charset="0"/>
            </a:endParaRPr>
          </a:p>
        </p:txBody>
      </p:sp>
      <p:sp>
        <p:nvSpPr>
          <p:cNvPr id="6" name="Content Placeholder 2"/>
          <p:cNvSpPr>
            <a:spLocks noGrp="1"/>
          </p:cNvSpPr>
          <p:nvPr>
            <p:ph idx="1"/>
          </p:nvPr>
        </p:nvSpPr>
        <p:spPr>
          <a:xfrm>
            <a:off x="457200" y="2438400"/>
            <a:ext cx="8229600" cy="457200"/>
          </a:xfrm>
        </p:spPr>
        <p:txBody>
          <a:bodyPr rtlCol="0">
            <a:normAutofit/>
          </a:bodyPr>
          <a:lstStyle/>
          <a:p>
            <a:pPr eaLnBrk="1" fontAlgn="auto" hangingPunct="1">
              <a:spcAft>
                <a:spcPts val="0"/>
              </a:spcAft>
              <a:buFont typeface="Arial" panose="020B0604020202020204" pitchFamily="34" charset="0"/>
              <a:buNone/>
              <a:defRPr/>
            </a:pPr>
            <a:r>
              <a:rPr lang="en-US" sz="2400" b="1" dirty="0" smtClean="0">
                <a:effectLst>
                  <a:outerShdw blurRad="38100" dist="38100" dir="2700000" algn="tl">
                    <a:srgbClr val="000000">
                      <a:alpha val="43137"/>
                    </a:srgbClr>
                  </a:outerShdw>
                </a:effectLst>
              </a:rPr>
              <a:t>Number of Children [NOC]:</a:t>
            </a:r>
          </a:p>
          <a:p>
            <a:pPr eaLnBrk="1" fontAlgn="auto" hangingPunct="1">
              <a:spcAft>
                <a:spcPts val="0"/>
              </a:spcAft>
              <a:buFont typeface="Arial" panose="020B0604020202020204" pitchFamily="34" charset="0"/>
              <a:buNone/>
              <a:defRPr/>
            </a:pPr>
            <a:endParaRPr lang="en-US" sz="800" dirty="0" smtClean="0"/>
          </a:p>
          <a:p>
            <a:pPr algn="ctr" eaLnBrk="1" fontAlgn="auto" hangingPunct="1">
              <a:spcAft>
                <a:spcPts val="0"/>
              </a:spcAft>
              <a:buFont typeface="Arial" panose="020B0604020202020204" pitchFamily="34" charset="0"/>
              <a:buNone/>
              <a:defRPr/>
            </a:pPr>
            <a:endParaRPr lang="en-US" sz="1600" dirty="0" smtClean="0"/>
          </a:p>
        </p:txBody>
      </p:sp>
      <p:graphicFrame>
        <p:nvGraphicFramePr>
          <p:cNvPr id="8" name="Table 7"/>
          <p:cNvGraphicFramePr>
            <a:graphicFrameLocks noGrp="1"/>
          </p:cNvGraphicFramePr>
          <p:nvPr/>
        </p:nvGraphicFramePr>
        <p:xfrm>
          <a:off x="1524000" y="2967038"/>
          <a:ext cx="6096000" cy="2865437"/>
        </p:xfrm>
        <a:graphic>
          <a:graphicData uri="http://schemas.openxmlformats.org/drawingml/2006/table">
            <a:tbl>
              <a:tblPr firstRow="1" bandRow="1">
                <a:tableStyleId>{5C22544A-7EE6-4342-B048-85BDC9FD1C3A}</a:tableStyleId>
              </a:tblPr>
              <a:tblGrid>
                <a:gridCol w="3048000"/>
                <a:gridCol w="3048000"/>
              </a:tblGrid>
              <a:tr h="640151">
                <a:tc>
                  <a:txBody>
                    <a:bodyPr/>
                    <a:lstStyle/>
                    <a:p>
                      <a:pPr algn="ctr"/>
                      <a:r>
                        <a:rPr lang="en-US" sz="2400" b="1" dirty="0" smtClean="0">
                          <a:solidFill>
                            <a:schemeClr val="bg1"/>
                          </a:solidFill>
                          <a:effectLst>
                            <a:outerShdw blurRad="38100" dist="38100" dir="2700000" algn="tl">
                              <a:srgbClr val="000000">
                                <a:alpha val="43137"/>
                              </a:srgbClr>
                            </a:outerShdw>
                          </a:effectLst>
                        </a:rPr>
                        <a:t>Attribute</a:t>
                      </a:r>
                      <a:endParaRPr lang="en-US" sz="2400" b="1" dirty="0">
                        <a:solidFill>
                          <a:schemeClr val="bg1"/>
                        </a:solidFill>
                        <a:effectLst>
                          <a:outerShdw blurRad="38100" dist="38100" dir="2700000" algn="tl">
                            <a:srgbClr val="000000">
                              <a:alpha val="43137"/>
                            </a:srgbClr>
                          </a:outerShdw>
                        </a:effectLst>
                      </a:endParaRPr>
                    </a:p>
                  </a:txBody>
                  <a:tcPr marT="45725" marB="45725"/>
                </a:tc>
                <a:tc>
                  <a:txBody>
                    <a:bodyPr/>
                    <a:lstStyle/>
                    <a:p>
                      <a:pPr algn="ctr"/>
                      <a:r>
                        <a:rPr lang="en-US" sz="1800" b="1" dirty="0" smtClean="0">
                          <a:effectLst>
                            <a:outerShdw blurRad="38100" dist="38100" dir="2700000" algn="tl">
                              <a:srgbClr val="000000">
                                <a:alpha val="43137"/>
                              </a:srgbClr>
                            </a:outerShdw>
                          </a:effectLst>
                        </a:rPr>
                        <a:t>Increase ( </a:t>
                      </a:r>
                      <a:r>
                        <a:rPr lang="en-US" sz="1800" b="1" dirty="0" smtClean="0">
                          <a:effectLst>
                            <a:outerShdw blurRad="38100" dist="38100" dir="2700000" algn="tl">
                              <a:srgbClr val="000000">
                                <a:alpha val="43137"/>
                              </a:srgbClr>
                            </a:outerShdw>
                          </a:effectLst>
                          <a:sym typeface="Symbol"/>
                        </a:rPr>
                        <a:t> ) / Decrease (  )</a:t>
                      </a:r>
                    </a:p>
                    <a:p>
                      <a:pPr algn="ctr"/>
                      <a:r>
                        <a:rPr lang="en-US" sz="1800" b="1" dirty="0" smtClean="0">
                          <a:effectLst>
                            <a:outerShdw blurRad="38100" dist="38100" dir="2700000" algn="tl">
                              <a:srgbClr val="000000">
                                <a:alpha val="43137"/>
                              </a:srgbClr>
                            </a:outerShdw>
                          </a:effectLst>
                          <a:sym typeface="Symbol"/>
                        </a:rPr>
                        <a:t>along with increasing NOC</a:t>
                      </a:r>
                      <a:endParaRPr lang="en-US" sz="1800" b="1" dirty="0">
                        <a:effectLst>
                          <a:outerShdw blurRad="38100" dist="38100" dir="2700000" algn="tl">
                            <a:srgbClr val="000000">
                              <a:alpha val="43137"/>
                            </a:srgbClr>
                          </a:outerShdw>
                        </a:effectLst>
                      </a:endParaRPr>
                    </a:p>
                  </a:txBody>
                  <a:tcPr marT="45725" marB="45725"/>
                </a:tc>
              </a:tr>
              <a:tr h="370881">
                <a:tc>
                  <a:txBody>
                    <a:bodyPr/>
                    <a:lstStyle/>
                    <a:p>
                      <a:pPr algn="ctr"/>
                      <a:r>
                        <a:rPr lang="en-US" sz="1800" b="1" dirty="0" smtClean="0">
                          <a:effectLst>
                            <a:outerShdw blurRad="38100" dist="38100" dir="2700000" algn="tl">
                              <a:srgbClr val="000000">
                                <a:alpha val="43137"/>
                              </a:srgbClr>
                            </a:outerShdw>
                          </a:effectLst>
                        </a:rPr>
                        <a:t>Reusability</a:t>
                      </a:r>
                      <a:endParaRPr lang="en-US" sz="1800" b="1" dirty="0">
                        <a:effectLst>
                          <a:outerShdw blurRad="38100" dist="38100" dir="2700000" algn="tl">
                            <a:srgbClr val="000000">
                              <a:alpha val="43137"/>
                            </a:srgbClr>
                          </a:outerShdw>
                        </a:effectLst>
                      </a:endParaRPr>
                    </a:p>
                  </a:txBody>
                  <a:tcPr marT="45725" marB="45725"/>
                </a:tc>
                <a:tc>
                  <a:txBody>
                    <a:bodyPr/>
                    <a:lstStyle/>
                    <a:p>
                      <a:pPr algn="ctr"/>
                      <a:r>
                        <a:rPr lang="en-US" sz="1800" b="1" dirty="0" smtClean="0">
                          <a:effectLst>
                            <a:outerShdw blurRad="38100" dist="38100" dir="2700000" algn="tl">
                              <a:srgbClr val="000000">
                                <a:alpha val="43137"/>
                              </a:srgbClr>
                            </a:outerShdw>
                          </a:effectLst>
                          <a:sym typeface="Symbol"/>
                        </a:rPr>
                        <a:t></a:t>
                      </a:r>
                      <a:endParaRPr lang="en-US" sz="1800" b="1" dirty="0">
                        <a:effectLst>
                          <a:outerShdw blurRad="38100" dist="38100" dir="2700000" algn="tl">
                            <a:srgbClr val="000000">
                              <a:alpha val="43137"/>
                            </a:srgbClr>
                          </a:outerShdw>
                        </a:effectLst>
                      </a:endParaRPr>
                    </a:p>
                  </a:txBody>
                  <a:tcPr marT="45725" marB="45725"/>
                </a:tc>
              </a:tr>
              <a:tr h="370881">
                <a:tc>
                  <a:txBody>
                    <a:bodyPr/>
                    <a:lstStyle/>
                    <a:p>
                      <a:pPr algn="ctr"/>
                      <a:r>
                        <a:rPr lang="en-US" sz="1800" b="1" dirty="0" smtClean="0">
                          <a:effectLst>
                            <a:outerShdw blurRad="38100" dist="38100" dir="2700000" algn="tl">
                              <a:srgbClr val="000000">
                                <a:alpha val="43137"/>
                              </a:srgbClr>
                            </a:outerShdw>
                          </a:effectLst>
                        </a:rPr>
                        <a:t>Changeability</a:t>
                      </a:r>
                      <a:endParaRPr lang="en-US" sz="1800" b="1" dirty="0">
                        <a:effectLst>
                          <a:outerShdw blurRad="38100" dist="38100" dir="2700000" algn="tl">
                            <a:srgbClr val="000000">
                              <a:alpha val="43137"/>
                            </a:srgbClr>
                          </a:outerShdw>
                        </a:effectLst>
                      </a:endParaRPr>
                    </a:p>
                  </a:txBody>
                  <a:tcPr marT="45725" marB="45725"/>
                </a:tc>
                <a:tc>
                  <a:txBody>
                    <a:bodyPr/>
                    <a:lstStyle/>
                    <a:p>
                      <a:pPr algn="ctr"/>
                      <a:endParaRPr lang="en-US" sz="1800" b="1" dirty="0">
                        <a:effectLst>
                          <a:outerShdw blurRad="38100" dist="38100" dir="2700000" algn="tl">
                            <a:srgbClr val="000000">
                              <a:alpha val="43137"/>
                            </a:srgbClr>
                          </a:outerShdw>
                        </a:effectLst>
                      </a:endParaRPr>
                    </a:p>
                  </a:txBody>
                  <a:tcPr marT="45725" marB="45725"/>
                </a:tc>
              </a:tr>
              <a:tr h="370881">
                <a:tc>
                  <a:txBody>
                    <a:bodyPr/>
                    <a:lstStyle/>
                    <a:p>
                      <a:pPr algn="ctr"/>
                      <a:r>
                        <a:rPr lang="en-US" sz="1800" b="1" dirty="0" smtClean="0">
                          <a:effectLst>
                            <a:outerShdw blurRad="38100" dist="38100" dir="2700000" algn="tl">
                              <a:srgbClr val="000000">
                                <a:alpha val="43137"/>
                              </a:srgbClr>
                            </a:outerShdw>
                          </a:effectLst>
                        </a:rPr>
                        <a:t>Portability</a:t>
                      </a:r>
                      <a:endParaRPr lang="en-US" sz="1800" b="1" dirty="0">
                        <a:effectLst>
                          <a:outerShdw blurRad="38100" dist="38100" dir="2700000" algn="tl">
                            <a:srgbClr val="000000">
                              <a:alpha val="43137"/>
                            </a:srgbClr>
                          </a:outerShdw>
                        </a:effectLst>
                      </a:endParaRPr>
                    </a:p>
                  </a:txBody>
                  <a:tcPr marT="45725" marB="45725"/>
                </a:tc>
                <a:tc>
                  <a:txBody>
                    <a:bodyPr/>
                    <a:lstStyle/>
                    <a:p>
                      <a:pPr algn="ctr"/>
                      <a:r>
                        <a:rPr lang="en-US" sz="1800" b="1" dirty="0" smtClean="0">
                          <a:effectLst>
                            <a:outerShdw blurRad="38100" dist="38100" dir="2700000" algn="tl">
                              <a:srgbClr val="000000">
                                <a:alpha val="43137"/>
                              </a:srgbClr>
                            </a:outerShdw>
                          </a:effectLst>
                          <a:sym typeface="Symbol"/>
                        </a:rPr>
                        <a:t></a:t>
                      </a:r>
                      <a:endParaRPr lang="en-US" sz="1800" b="1" dirty="0">
                        <a:effectLst>
                          <a:outerShdw blurRad="38100" dist="38100" dir="2700000" algn="tl">
                            <a:srgbClr val="000000">
                              <a:alpha val="43137"/>
                            </a:srgbClr>
                          </a:outerShdw>
                        </a:effectLst>
                      </a:endParaRPr>
                    </a:p>
                  </a:txBody>
                  <a:tcPr marT="45725" marB="45725"/>
                </a:tc>
              </a:tr>
              <a:tr h="370881">
                <a:tc>
                  <a:txBody>
                    <a:bodyPr/>
                    <a:lstStyle/>
                    <a:p>
                      <a:pPr algn="ctr"/>
                      <a:r>
                        <a:rPr lang="en-US" sz="1800" b="1" dirty="0" smtClean="0">
                          <a:effectLst>
                            <a:outerShdw blurRad="38100" dist="38100" dir="2700000" algn="tl">
                              <a:srgbClr val="000000">
                                <a:alpha val="43137"/>
                              </a:srgbClr>
                            </a:outerShdw>
                          </a:effectLst>
                        </a:rPr>
                        <a:t>Reliability</a:t>
                      </a:r>
                      <a:endParaRPr lang="en-US" sz="1800" b="1" dirty="0">
                        <a:effectLst>
                          <a:outerShdw blurRad="38100" dist="38100" dir="2700000" algn="tl">
                            <a:srgbClr val="000000">
                              <a:alpha val="43137"/>
                            </a:srgbClr>
                          </a:outerShdw>
                        </a:effectLst>
                      </a:endParaRPr>
                    </a:p>
                  </a:txBody>
                  <a:tcPr marT="45725" marB="45725"/>
                </a:tc>
                <a:tc>
                  <a:txBody>
                    <a:bodyPr/>
                    <a:lstStyle/>
                    <a:p>
                      <a:pPr algn="ctr"/>
                      <a:r>
                        <a:rPr lang="en-US" sz="1800" b="1" dirty="0" smtClean="0">
                          <a:effectLst>
                            <a:outerShdw blurRad="38100" dist="38100" dir="2700000" algn="tl">
                              <a:srgbClr val="000000">
                                <a:alpha val="43137"/>
                              </a:srgbClr>
                            </a:outerShdw>
                          </a:effectLst>
                          <a:sym typeface="Symbol"/>
                        </a:rPr>
                        <a:t></a:t>
                      </a:r>
                      <a:endParaRPr lang="en-US" sz="1800" b="1" dirty="0">
                        <a:effectLst>
                          <a:outerShdw blurRad="38100" dist="38100" dir="2700000" algn="tl">
                            <a:srgbClr val="000000">
                              <a:alpha val="43137"/>
                            </a:srgbClr>
                          </a:outerShdw>
                        </a:effectLst>
                      </a:endParaRPr>
                    </a:p>
                  </a:txBody>
                  <a:tcPr marT="45725" marB="45725"/>
                </a:tc>
              </a:tr>
              <a:tr h="370881">
                <a:tc>
                  <a:txBody>
                    <a:bodyPr/>
                    <a:lstStyle/>
                    <a:p>
                      <a:pPr algn="ctr"/>
                      <a:r>
                        <a:rPr lang="en-US" sz="1800" b="1" dirty="0" smtClean="0">
                          <a:effectLst>
                            <a:outerShdw blurRad="38100" dist="38100" dir="2700000" algn="tl">
                              <a:srgbClr val="000000">
                                <a:alpha val="43137"/>
                              </a:srgbClr>
                            </a:outerShdw>
                          </a:effectLst>
                        </a:rPr>
                        <a:t>Adaptability</a:t>
                      </a:r>
                      <a:endParaRPr lang="en-US" sz="1800" b="1" dirty="0">
                        <a:effectLst>
                          <a:outerShdw blurRad="38100" dist="38100" dir="2700000" algn="tl">
                            <a:srgbClr val="000000">
                              <a:alpha val="43137"/>
                            </a:srgbClr>
                          </a:outerShdw>
                        </a:effectLst>
                      </a:endParaRPr>
                    </a:p>
                  </a:txBody>
                  <a:tcPr marT="45725" marB="45725"/>
                </a:tc>
                <a:tc>
                  <a:txBody>
                    <a:bodyPr/>
                    <a:lstStyle/>
                    <a:p>
                      <a:pPr algn="ctr"/>
                      <a:r>
                        <a:rPr lang="en-US" sz="1800" b="1" dirty="0" smtClean="0">
                          <a:effectLst>
                            <a:outerShdw blurRad="38100" dist="38100" dir="2700000" algn="tl">
                              <a:srgbClr val="000000">
                                <a:alpha val="43137"/>
                              </a:srgbClr>
                            </a:outerShdw>
                          </a:effectLst>
                          <a:sym typeface="Symbol"/>
                        </a:rPr>
                        <a:t></a:t>
                      </a:r>
                      <a:endParaRPr lang="en-US" sz="1800" b="1" dirty="0">
                        <a:effectLst>
                          <a:outerShdw blurRad="38100" dist="38100" dir="2700000" algn="tl">
                            <a:srgbClr val="000000">
                              <a:alpha val="43137"/>
                            </a:srgbClr>
                          </a:outerShdw>
                        </a:effectLst>
                      </a:endParaRPr>
                    </a:p>
                  </a:txBody>
                  <a:tcPr marT="45725" marB="45725"/>
                </a:tc>
              </a:tr>
              <a:tr h="370881">
                <a:tc>
                  <a:txBody>
                    <a:bodyPr/>
                    <a:lstStyle/>
                    <a:p>
                      <a:pPr algn="ctr"/>
                      <a:r>
                        <a:rPr lang="en-US" sz="1800" b="1" dirty="0" smtClean="0">
                          <a:effectLst>
                            <a:outerShdw blurRad="38100" dist="38100" dir="2700000" algn="tl">
                              <a:srgbClr val="000000">
                                <a:alpha val="43137"/>
                              </a:srgbClr>
                            </a:outerShdw>
                          </a:effectLst>
                        </a:rPr>
                        <a:t>Maintainability</a:t>
                      </a:r>
                      <a:endParaRPr lang="en-US" sz="1800" b="1" dirty="0">
                        <a:effectLst>
                          <a:outerShdw blurRad="38100" dist="38100" dir="2700000" algn="tl">
                            <a:srgbClr val="000000">
                              <a:alpha val="43137"/>
                            </a:srgbClr>
                          </a:outerShdw>
                        </a:effectLst>
                      </a:endParaRPr>
                    </a:p>
                  </a:txBody>
                  <a:tcPr marT="45725" marB="45725"/>
                </a:tc>
                <a:tc>
                  <a:txBody>
                    <a:bodyPr/>
                    <a:lstStyle/>
                    <a:p>
                      <a:pPr algn="ctr"/>
                      <a:endParaRPr lang="en-US" sz="1800" b="1" dirty="0">
                        <a:effectLst>
                          <a:outerShdw blurRad="38100" dist="38100" dir="2700000" algn="tl">
                            <a:srgbClr val="000000">
                              <a:alpha val="43137"/>
                            </a:srgbClr>
                          </a:outerShdw>
                        </a:effectLst>
                      </a:endParaRPr>
                    </a:p>
                  </a:txBody>
                  <a:tcPr marT="45725" marB="45725"/>
                </a:tc>
              </a:tr>
            </a:tbl>
          </a:graphicData>
        </a:graphic>
      </p:graphicFrame>
      <p:cxnSp>
        <p:nvCxnSpPr>
          <p:cNvPr id="9" name="Straight Arrow Connector 8"/>
          <p:cNvCxnSpPr/>
          <p:nvPr/>
        </p:nvCxnSpPr>
        <p:spPr>
          <a:xfrm rot="5400000">
            <a:off x="5959475" y="4170363"/>
            <a:ext cx="274637"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5959475" y="5667375"/>
            <a:ext cx="274638"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A8FCBB-189D-46A3-A05E-11A4BA7EF1CB}" type="slidenum">
              <a:rPr lang="en-US" altLang="en-US">
                <a:solidFill>
                  <a:srgbClr val="898989"/>
                </a:solidFill>
                <a:latin typeface="Calibri" panose="020F0502020204030204" pitchFamily="34" charset="0"/>
              </a:rPr>
              <a:pPr eaLnBrk="1" hangingPunct="1"/>
              <a:t>8</a:t>
            </a:fld>
            <a:endParaRPr lang="en-US" altLang="en-US">
              <a:solidFill>
                <a:srgbClr val="898989"/>
              </a:solidFill>
              <a:latin typeface="Calibri" panose="020F0502020204030204" pitchFamily="34" charset="0"/>
            </a:endParaRPr>
          </a:p>
        </p:txBody>
      </p:sp>
      <p:sp>
        <p:nvSpPr>
          <p:cNvPr id="6" name="Content Placeholder 2"/>
          <p:cNvSpPr>
            <a:spLocks noGrp="1"/>
          </p:cNvSpPr>
          <p:nvPr>
            <p:ph idx="1"/>
          </p:nvPr>
        </p:nvSpPr>
        <p:spPr>
          <a:xfrm>
            <a:off x="457200" y="2438400"/>
            <a:ext cx="8229600" cy="457200"/>
          </a:xfrm>
        </p:spPr>
        <p:txBody>
          <a:bodyPr rtlCol="0">
            <a:normAutofit/>
          </a:bodyPr>
          <a:lstStyle/>
          <a:p>
            <a:pPr eaLnBrk="1" fontAlgn="auto" hangingPunct="1">
              <a:spcAft>
                <a:spcPts val="0"/>
              </a:spcAft>
              <a:buFont typeface="Arial" panose="020B0604020202020204" pitchFamily="34" charset="0"/>
              <a:buNone/>
              <a:defRPr/>
            </a:pPr>
            <a:r>
              <a:rPr lang="en-US" sz="2400" b="1" dirty="0" smtClean="0">
                <a:effectLst>
                  <a:outerShdw blurRad="38100" dist="38100" dir="2700000" algn="tl">
                    <a:srgbClr val="000000">
                      <a:alpha val="43137"/>
                    </a:srgbClr>
                  </a:outerShdw>
                </a:effectLst>
              </a:rPr>
              <a:t>Coupling Between Classes [CBC]:</a:t>
            </a:r>
          </a:p>
          <a:p>
            <a:pPr eaLnBrk="1" fontAlgn="auto" hangingPunct="1">
              <a:spcAft>
                <a:spcPts val="0"/>
              </a:spcAft>
              <a:buFont typeface="Arial" panose="020B0604020202020204" pitchFamily="34" charset="0"/>
              <a:buNone/>
              <a:defRPr/>
            </a:pPr>
            <a:endParaRPr lang="en-US" sz="800" dirty="0" smtClean="0"/>
          </a:p>
          <a:p>
            <a:pPr algn="ctr" eaLnBrk="1" fontAlgn="auto" hangingPunct="1">
              <a:spcAft>
                <a:spcPts val="0"/>
              </a:spcAft>
              <a:buFont typeface="Arial" panose="020B0604020202020204" pitchFamily="34" charset="0"/>
              <a:buNone/>
              <a:defRPr/>
            </a:pPr>
            <a:endParaRPr lang="en-US" sz="1600" dirty="0" smtClean="0"/>
          </a:p>
        </p:txBody>
      </p:sp>
      <p:graphicFrame>
        <p:nvGraphicFramePr>
          <p:cNvPr id="8" name="Table 7"/>
          <p:cNvGraphicFramePr>
            <a:graphicFrameLocks noGrp="1"/>
          </p:cNvGraphicFramePr>
          <p:nvPr/>
        </p:nvGraphicFramePr>
        <p:xfrm>
          <a:off x="1219200" y="3083560"/>
          <a:ext cx="6553200" cy="1717040"/>
        </p:xfrm>
        <a:graphic>
          <a:graphicData uri="http://schemas.openxmlformats.org/drawingml/2006/table">
            <a:tbl>
              <a:tblPr firstRow="1" bandRow="1">
                <a:effectLst>
                  <a:innerShdw blurRad="114300">
                    <a:prstClr val="black"/>
                  </a:innerShdw>
                </a:effectLst>
                <a:tableStyleId>{5C22544A-7EE6-4342-B048-85BDC9FD1C3A}</a:tableStyleId>
              </a:tblPr>
              <a:tblGrid>
                <a:gridCol w="1896979"/>
                <a:gridCol w="4656221"/>
              </a:tblGrid>
              <a:tr h="370840">
                <a:tc>
                  <a:txBody>
                    <a:bodyPr/>
                    <a:lstStyle/>
                    <a:p>
                      <a:r>
                        <a:rPr lang="en-US" sz="1400" dirty="0" smtClean="0">
                          <a:effectLst>
                            <a:outerShdw blurRad="38100" dist="38100" dir="2700000" algn="tl">
                              <a:srgbClr val="000000">
                                <a:alpha val="43137"/>
                              </a:srgbClr>
                            </a:outerShdw>
                          </a:effectLst>
                        </a:rPr>
                        <a:t>CBC Nominal Range</a:t>
                      </a:r>
                      <a:endParaRPr lang="en-US" sz="1400" dirty="0">
                        <a:effectLst>
                          <a:outerShdw blurRad="38100" dist="38100" dir="2700000" algn="tl">
                            <a:srgbClr val="000000">
                              <a:alpha val="43137"/>
                            </a:srgbClr>
                          </a:outerShdw>
                        </a:effectLst>
                      </a:endParaRPr>
                    </a:p>
                  </a:txBody>
                  <a:tcPr/>
                </a:tc>
                <a:tc>
                  <a:txBody>
                    <a:bodyPr/>
                    <a:lstStyle/>
                    <a:p>
                      <a:r>
                        <a:rPr lang="en-US" sz="1400" dirty="0" smtClean="0">
                          <a:effectLst>
                            <a:outerShdw blurRad="38100" dist="38100" dir="2700000" algn="tl">
                              <a:srgbClr val="000000">
                                <a:alpha val="43137"/>
                              </a:srgbClr>
                            </a:outerShdw>
                          </a:effectLst>
                        </a:rPr>
                        <a:t>Analysis</a:t>
                      </a:r>
                      <a:endParaRPr lang="en-US" sz="1400" dirty="0">
                        <a:effectLst>
                          <a:outerShdw blurRad="38100" dist="38100" dir="2700000" algn="tl">
                            <a:srgbClr val="000000">
                              <a:alpha val="43137"/>
                            </a:srgbClr>
                          </a:outerShdw>
                        </a:effectLst>
                      </a:endParaRPr>
                    </a:p>
                  </a:txBody>
                  <a:tcPr/>
                </a:tc>
              </a:tr>
              <a:tr h="370840">
                <a:tc>
                  <a:txBody>
                    <a:bodyPr/>
                    <a:lstStyle/>
                    <a:p>
                      <a:r>
                        <a:rPr lang="en-US" sz="1400" dirty="0" smtClean="0"/>
                        <a:t>     0</a:t>
                      </a:r>
                      <a:endParaRPr lang="en-US" sz="1400" dirty="0"/>
                    </a:p>
                  </a:txBody>
                  <a:tcPr/>
                </a:tc>
                <a:tc>
                  <a:txBody>
                    <a:bodyPr/>
                    <a:lstStyle/>
                    <a:p>
                      <a:r>
                        <a:rPr lang="en-US" sz="1200" b="0" i="0" kern="1200" dirty="0" smtClean="0">
                          <a:solidFill>
                            <a:schemeClr val="dk1"/>
                          </a:solidFill>
                          <a:latin typeface="+mn-lt"/>
                          <a:ea typeface="+mn-ea"/>
                          <a:cs typeface="+mn-cs"/>
                        </a:rPr>
                        <a:t>a class has no relationship to any other class in the system, not a part of the system</a:t>
                      </a:r>
                      <a:r>
                        <a:rPr lang="en-US" sz="1200" dirty="0" smtClean="0"/>
                        <a:t>  </a:t>
                      </a:r>
                      <a:endParaRPr lang="en-US" sz="1200" dirty="0"/>
                    </a:p>
                  </a:txBody>
                  <a:tcPr/>
                </a:tc>
              </a:tr>
              <a:tr h="370840">
                <a:tc>
                  <a:txBody>
                    <a:bodyPr/>
                    <a:lstStyle/>
                    <a:p>
                      <a:r>
                        <a:rPr lang="en-US" sz="1400" dirty="0" smtClean="0"/>
                        <a:t>     1 – 4</a:t>
                      </a:r>
                      <a:endParaRPr lang="en-US" sz="1400" dirty="0"/>
                    </a:p>
                  </a:txBody>
                  <a:tcPr/>
                </a:tc>
                <a:tc>
                  <a:txBody>
                    <a:bodyPr/>
                    <a:lstStyle/>
                    <a:p>
                      <a:r>
                        <a:rPr lang="en-US" sz="1400" b="0" i="0" kern="1200" dirty="0" smtClean="0">
                          <a:solidFill>
                            <a:schemeClr val="dk1"/>
                          </a:solidFill>
                          <a:latin typeface="+mn-lt"/>
                          <a:ea typeface="+mn-ea"/>
                          <a:cs typeface="+mn-cs"/>
                        </a:rPr>
                        <a:t>Good, the class is loosely coupled</a:t>
                      </a:r>
                      <a:endParaRPr lang="en-US" sz="1400" dirty="0"/>
                    </a:p>
                  </a:txBody>
                  <a:tcPr/>
                </a:tc>
              </a:tr>
              <a:tr h="370840">
                <a:tc>
                  <a:txBody>
                    <a:bodyPr/>
                    <a:lstStyle/>
                    <a:p>
                      <a:r>
                        <a:rPr lang="en-US" sz="1400" dirty="0" smtClean="0">
                          <a:sym typeface="Symbol"/>
                        </a:rPr>
                        <a:t>      4</a:t>
                      </a:r>
                      <a:endParaRPr lang="en-US" sz="1400" dirty="0"/>
                    </a:p>
                  </a:txBody>
                  <a:tcPr/>
                </a:tc>
                <a:tc>
                  <a:txBody>
                    <a:bodyPr/>
                    <a:lstStyle/>
                    <a:p>
                      <a:r>
                        <a:rPr lang="en-US" sz="1400" b="0" i="0" kern="1200" dirty="0" smtClean="0">
                          <a:solidFill>
                            <a:schemeClr val="dk1"/>
                          </a:solidFill>
                          <a:latin typeface="+mn-lt"/>
                          <a:ea typeface="+mn-ea"/>
                          <a:cs typeface="+mn-cs"/>
                        </a:rPr>
                        <a:t>the class is too tightly coupled, complicated testing and modification, and limited re-use</a:t>
                      </a:r>
                      <a:r>
                        <a:rPr lang="en-US" sz="1400" dirty="0" smtClean="0"/>
                        <a:t> </a:t>
                      </a:r>
                      <a:r>
                        <a:rPr lang="en-US" sz="1400" b="0" i="0" kern="1200" dirty="0" smtClean="0">
                          <a:solidFill>
                            <a:schemeClr val="dk1"/>
                          </a:solidFill>
                          <a:latin typeface="+mn-lt"/>
                          <a:ea typeface="+mn-ea"/>
                          <a:cs typeface="+mn-cs"/>
                        </a:rPr>
                        <a:t>possibilities.</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E5283E-9CA6-49D4-8CDB-1511B4B2734A}"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sp>
        <p:nvSpPr>
          <p:cNvPr id="6" name="Content Placeholder 2"/>
          <p:cNvSpPr>
            <a:spLocks noGrp="1"/>
          </p:cNvSpPr>
          <p:nvPr>
            <p:ph idx="1"/>
          </p:nvPr>
        </p:nvSpPr>
        <p:spPr>
          <a:xfrm>
            <a:off x="457200" y="2438400"/>
            <a:ext cx="8229600" cy="457200"/>
          </a:xfrm>
        </p:spPr>
        <p:txBody>
          <a:bodyPr rtlCol="0">
            <a:normAutofit/>
          </a:bodyPr>
          <a:lstStyle/>
          <a:p>
            <a:pPr eaLnBrk="1" fontAlgn="auto" hangingPunct="1">
              <a:spcAft>
                <a:spcPts val="0"/>
              </a:spcAft>
              <a:buFont typeface="Arial" panose="020B0604020202020204" pitchFamily="34" charset="0"/>
              <a:buNone/>
              <a:defRPr/>
            </a:pPr>
            <a:r>
              <a:rPr lang="en-US" sz="2400" b="1" dirty="0" smtClean="0">
                <a:effectLst>
                  <a:outerShdw blurRad="38100" dist="38100" dir="2700000" algn="tl">
                    <a:srgbClr val="000000">
                      <a:alpha val="43137"/>
                    </a:srgbClr>
                  </a:outerShdw>
                </a:effectLst>
              </a:rPr>
              <a:t>Lack of Cohesion in Methods [LCOM]:</a:t>
            </a:r>
          </a:p>
          <a:p>
            <a:pPr eaLnBrk="1" fontAlgn="auto" hangingPunct="1">
              <a:spcAft>
                <a:spcPts val="0"/>
              </a:spcAft>
              <a:buFont typeface="Arial" panose="020B0604020202020204" pitchFamily="34" charset="0"/>
              <a:buNone/>
              <a:defRPr/>
            </a:pPr>
            <a:endParaRPr lang="en-US" sz="800" dirty="0" smtClean="0"/>
          </a:p>
          <a:p>
            <a:pPr algn="ctr" eaLnBrk="1" fontAlgn="auto" hangingPunct="1">
              <a:spcAft>
                <a:spcPts val="0"/>
              </a:spcAft>
              <a:buFont typeface="Arial" panose="020B0604020202020204" pitchFamily="34" charset="0"/>
              <a:buNone/>
              <a:defRPr/>
            </a:pPr>
            <a:endParaRPr lang="en-US" sz="1600" dirty="0" smtClean="0"/>
          </a:p>
        </p:txBody>
      </p:sp>
      <p:cxnSp>
        <p:nvCxnSpPr>
          <p:cNvPr id="9" name="Straight Arrow Connector 8"/>
          <p:cNvCxnSpPr/>
          <p:nvPr/>
        </p:nvCxnSpPr>
        <p:spPr>
          <a:xfrm>
            <a:off x="2286000" y="5483225"/>
            <a:ext cx="3895725"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a:off x="1367631" y="4496594"/>
            <a:ext cx="2295525"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48200" y="5483225"/>
            <a:ext cx="1749425" cy="307975"/>
          </a:xfrm>
          <a:prstGeom prst="rect">
            <a:avLst/>
          </a:prstGeom>
          <a:noFill/>
        </p:spPr>
        <p:txBody>
          <a:bodyPr wrap="none">
            <a:spAutoFit/>
          </a:bodyPr>
          <a:lstStyle/>
          <a:p>
            <a:pPr fontAlgn="auto">
              <a:spcBef>
                <a:spcPts val="0"/>
              </a:spcBef>
              <a:spcAft>
                <a:spcPts val="0"/>
              </a:spcAft>
              <a:defRPr/>
            </a:pPr>
            <a:r>
              <a:rPr lang="en-US" sz="1400" b="1" dirty="0">
                <a:effectLst>
                  <a:outerShdw blurRad="38100" dist="38100" dir="2700000" algn="tl">
                    <a:srgbClr val="000000">
                      <a:alpha val="43137"/>
                    </a:srgbClr>
                  </a:outerShdw>
                </a:effectLst>
                <a:latin typeface="+mn-lt"/>
              </a:rPr>
              <a:t>Cohesion in methods</a:t>
            </a:r>
            <a:endParaRPr lang="en-US" b="1" dirty="0">
              <a:effectLst>
                <a:outerShdw blurRad="38100" dist="38100" dir="2700000" algn="tl">
                  <a:srgbClr val="000000">
                    <a:alpha val="43137"/>
                  </a:srgbClr>
                </a:outerShdw>
              </a:effectLst>
              <a:latin typeface="+mn-lt"/>
            </a:endParaRPr>
          </a:p>
        </p:txBody>
      </p:sp>
      <p:sp>
        <p:nvSpPr>
          <p:cNvPr id="12" name="TextBox 11"/>
          <p:cNvSpPr txBox="1"/>
          <p:nvPr/>
        </p:nvSpPr>
        <p:spPr>
          <a:xfrm>
            <a:off x="1981200" y="3121025"/>
            <a:ext cx="1023938" cy="307975"/>
          </a:xfrm>
          <a:prstGeom prst="rect">
            <a:avLst/>
          </a:prstGeom>
          <a:noFill/>
        </p:spPr>
        <p:txBody>
          <a:bodyPr wrap="none">
            <a:spAutoFit/>
          </a:bodyPr>
          <a:lstStyle/>
          <a:p>
            <a:pPr fontAlgn="auto">
              <a:spcBef>
                <a:spcPts val="0"/>
              </a:spcBef>
              <a:spcAft>
                <a:spcPts val="0"/>
              </a:spcAft>
              <a:defRPr/>
            </a:pPr>
            <a:r>
              <a:rPr lang="en-US" sz="1400" b="1" dirty="0">
                <a:effectLst>
                  <a:outerShdw blurRad="38100" dist="38100" dir="2700000" algn="tl">
                    <a:srgbClr val="000000">
                      <a:alpha val="43137"/>
                    </a:srgbClr>
                  </a:outerShdw>
                </a:effectLst>
                <a:latin typeface="+mn-lt"/>
              </a:rPr>
              <a:t>Complexity</a:t>
            </a:r>
          </a:p>
        </p:txBody>
      </p:sp>
      <p:graphicFrame>
        <p:nvGraphicFramePr>
          <p:cNvPr id="13" name="Chart 12"/>
          <p:cNvGraphicFramePr/>
          <p:nvPr/>
        </p:nvGraphicFramePr>
        <p:xfrm>
          <a:off x="2209800" y="2895600"/>
          <a:ext cx="4572000" cy="2667000"/>
        </p:xfrm>
        <a:graphic>
          <a:graphicData uri="http://schemas.openxmlformats.org/drawingml/2006/chart">
            <c:chart xmlns:c="http://schemas.openxmlformats.org/drawingml/2006/chart" xmlns:r="http://schemas.openxmlformats.org/officeDocument/2006/relationships" r:id="rId2"/>
          </a:graphicData>
        </a:graphic>
      </p:graphicFrame>
      <p:sp>
        <p:nvSpPr>
          <p:cNvPr id="32777" name="TextBox 13"/>
          <p:cNvSpPr txBox="1">
            <a:spLocks noChangeArrowheads="1"/>
          </p:cNvSpPr>
          <p:nvPr/>
        </p:nvSpPr>
        <p:spPr bwMode="auto">
          <a:xfrm>
            <a:off x="2843213" y="3121025"/>
            <a:ext cx="22621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sym typeface="Symbol" panose="05050102010706020507" pitchFamily="18" charset="2"/>
              </a:rPr>
              <a:t>( Probable increase in error )</a:t>
            </a:r>
            <a:endParaRPr lang="en-US" altLang="en-US" sz="1400">
              <a:latin typeface="Calibri" panose="020F0502020204030204" pitchFamily="34" charset="0"/>
            </a:endParaRPr>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1_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3489</TotalTime>
  <Words>1189</Words>
  <Application>Microsoft Office PowerPoint</Application>
  <PresentationFormat>On-screen Show (4:3)</PresentationFormat>
  <Paragraphs>164</Paragraphs>
  <Slides>14</Slides>
  <Notes>1</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14</vt:i4>
      </vt:variant>
    </vt:vector>
  </HeadingPairs>
  <TitlesOfParts>
    <vt:vector size="27" baseType="lpstr">
      <vt:lpstr>Arial</vt:lpstr>
      <vt:lpstr>Calibri</vt:lpstr>
      <vt:lpstr>Courier New</vt:lpstr>
      <vt:lpstr>Franklin Gothic Book</vt:lpstr>
      <vt:lpstr>Wingdings 2</vt:lpstr>
      <vt:lpstr>Tw Cen MT</vt:lpstr>
      <vt:lpstr>Wingdings</vt:lpstr>
      <vt:lpstr>Symbol</vt:lpstr>
      <vt:lpstr>Office Theme</vt:lpstr>
      <vt:lpstr>Technic</vt:lpstr>
      <vt:lpstr>Median</vt:lpstr>
      <vt:lpstr>1_Median</vt:lpstr>
      <vt:lpstr>Equation</vt:lpstr>
      <vt:lpstr>Introduction</vt:lpstr>
      <vt:lpstr>Introduction (contd.)</vt:lpstr>
      <vt:lpstr>Introduction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Depth of Inheritance Tree (DIT) </vt:lpstr>
      <vt:lpstr>Number of Children (NOC) </vt:lpstr>
      <vt:lpstr>Coupling between Classes (CBC) </vt:lpstr>
    </vt:vector>
  </TitlesOfParts>
  <Company>SHOBZ</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Syed Ishteaque Ahmed</dc:creator>
  <cp:lastModifiedBy>M. Arifur Rahman</cp:lastModifiedBy>
  <cp:revision>386</cp:revision>
  <dcterms:created xsi:type="dcterms:W3CDTF">2008-12-08T12:20:55Z</dcterms:created>
  <dcterms:modified xsi:type="dcterms:W3CDTF">2014-05-20T11:48:12Z</dcterms:modified>
</cp:coreProperties>
</file>