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58" r:id="rId7"/>
    <p:sldId id="259" r:id="rId8"/>
    <p:sldId id="260" r:id="rId9"/>
    <p:sldId id="272" r:id="rId10"/>
    <p:sldId id="316" r:id="rId11"/>
    <p:sldId id="273" r:id="rId12"/>
    <p:sldId id="275" r:id="rId13"/>
    <p:sldId id="276" r:id="rId14"/>
    <p:sldId id="270" r:id="rId15"/>
    <p:sldId id="277" r:id="rId16"/>
    <p:sldId id="278" r:id="rId17"/>
    <p:sldId id="279" r:id="rId18"/>
    <p:sldId id="280" r:id="rId19"/>
    <p:sldId id="281" r:id="rId20"/>
    <p:sldId id="282" r:id="rId21"/>
    <p:sldId id="283" r:id="rId22"/>
    <p:sldId id="284" r:id="rId23"/>
    <p:sldId id="285" r:id="rId24"/>
    <p:sldId id="287" r:id="rId25"/>
    <p:sldId id="288" r:id="rId26"/>
    <p:sldId id="289" r:id="rId27"/>
    <p:sldId id="290" r:id="rId28"/>
    <p:sldId id="292" r:id="rId29"/>
    <p:sldId id="293" r:id="rId30"/>
    <p:sldId id="294" r:id="rId31"/>
    <p:sldId id="337" r:id="rId32"/>
    <p:sldId id="295" r:id="rId33"/>
    <p:sldId id="317" r:id="rId34"/>
    <p:sldId id="318" r:id="rId35"/>
    <p:sldId id="319" r:id="rId36"/>
    <p:sldId id="296" r:id="rId37"/>
    <p:sldId id="300" r:id="rId38"/>
    <p:sldId id="320" r:id="rId39"/>
    <p:sldId id="338"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9" r:id="rId56"/>
    <p:sldId id="321"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DB145A5-5B3C-4A12-A582-7C05760C21C5}" type="datetimeFigureOut">
              <a:rPr lang="en-US"/>
              <a:pPr>
                <a:defRPr/>
              </a:pPr>
              <a:t>10/14/2020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3683569-FD74-43F7-842C-C211975FB1E8}" type="slidenum">
              <a:rPr lang="en-US" altLang="en-US"/>
              <a:pPr/>
              <a:t>‹#›</a:t>
            </a:fld>
            <a:endParaRPr lang="en-US" altLang="en-US"/>
          </a:p>
        </p:txBody>
      </p:sp>
    </p:spTree>
    <p:extLst>
      <p:ext uri="{BB962C8B-B14F-4D97-AF65-F5344CB8AC3E}">
        <p14:creationId xmlns:p14="http://schemas.microsoft.com/office/powerpoint/2010/main" val="260632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65C49C8-81A9-453C-9FC4-31C9F299CB96}" type="datetimeFigureOut">
              <a:rPr lang="en-US"/>
              <a:pPr>
                <a:defRPr/>
              </a:pPr>
              <a:t>10/14/2020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FCA4BC-D81C-43E3-9B74-2EA5DAB6E3E4}" type="slidenum">
              <a:rPr lang="en-US" altLang="en-US"/>
              <a:pPr/>
              <a:t>‹#›</a:t>
            </a:fld>
            <a:endParaRPr lang="en-US" altLang="en-US"/>
          </a:p>
        </p:txBody>
      </p:sp>
    </p:spTree>
    <p:extLst>
      <p:ext uri="{BB962C8B-B14F-4D97-AF65-F5344CB8AC3E}">
        <p14:creationId xmlns:p14="http://schemas.microsoft.com/office/powerpoint/2010/main" val="120705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EC0183-013D-45B5-9F31-E2FDE4C232ED}" type="datetimeFigureOut">
              <a:rPr lang="en-US"/>
              <a:pPr>
                <a:defRPr/>
              </a:pPr>
              <a:t>10/14/2020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973D6E5-53FB-4631-8694-88D6BA9D1104}" type="slidenum">
              <a:rPr lang="en-US" altLang="en-US"/>
              <a:pPr/>
              <a:t>‹#›</a:t>
            </a:fld>
            <a:endParaRPr lang="en-US" altLang="en-US"/>
          </a:p>
        </p:txBody>
      </p:sp>
    </p:spTree>
    <p:extLst>
      <p:ext uri="{BB962C8B-B14F-4D97-AF65-F5344CB8AC3E}">
        <p14:creationId xmlns:p14="http://schemas.microsoft.com/office/powerpoint/2010/main" val="197156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3B7B3C-4EF1-4113-A72B-9700552C18F3}" type="datetimeFigureOut">
              <a:rPr lang="en-US"/>
              <a:pPr>
                <a:defRPr/>
              </a:pPr>
              <a:t>10/14/2020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117C37F-4D3C-4256-9715-EDD747E36929}" type="slidenum">
              <a:rPr lang="en-US" altLang="en-US"/>
              <a:pPr/>
              <a:t>‹#›</a:t>
            </a:fld>
            <a:endParaRPr lang="en-US" altLang="en-US"/>
          </a:p>
        </p:txBody>
      </p:sp>
    </p:spTree>
    <p:extLst>
      <p:ext uri="{BB962C8B-B14F-4D97-AF65-F5344CB8AC3E}">
        <p14:creationId xmlns:p14="http://schemas.microsoft.com/office/powerpoint/2010/main" val="79293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1182AF-ED7D-47A5-8619-5E178D50EEC6}" type="datetimeFigureOut">
              <a:rPr lang="en-US"/>
              <a:pPr>
                <a:defRPr/>
              </a:pPr>
              <a:t>10/14/2020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9963DAD-D715-412C-A310-968B0FA8C699}" type="slidenum">
              <a:rPr lang="en-US" altLang="en-US"/>
              <a:pPr/>
              <a:t>‹#›</a:t>
            </a:fld>
            <a:endParaRPr lang="en-US" altLang="en-US"/>
          </a:p>
        </p:txBody>
      </p:sp>
    </p:spTree>
    <p:extLst>
      <p:ext uri="{BB962C8B-B14F-4D97-AF65-F5344CB8AC3E}">
        <p14:creationId xmlns:p14="http://schemas.microsoft.com/office/powerpoint/2010/main" val="108585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461B5C9-C8AA-4150-8CC2-571C8DC0CB46}" type="datetimeFigureOut">
              <a:rPr lang="en-US"/>
              <a:pPr>
                <a:defRPr/>
              </a:pPr>
              <a:t>10/14/2020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0219A4E-5D2D-4F46-A2E1-2CB9AD582B32}" type="slidenum">
              <a:rPr lang="en-US" altLang="en-US"/>
              <a:pPr/>
              <a:t>‹#›</a:t>
            </a:fld>
            <a:endParaRPr lang="en-US" altLang="en-US"/>
          </a:p>
        </p:txBody>
      </p:sp>
    </p:spTree>
    <p:extLst>
      <p:ext uri="{BB962C8B-B14F-4D97-AF65-F5344CB8AC3E}">
        <p14:creationId xmlns:p14="http://schemas.microsoft.com/office/powerpoint/2010/main" val="424517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5C4E423-0A16-492A-B03D-7B66D351A204}" type="datetimeFigureOut">
              <a:rPr lang="en-US"/>
              <a:pPr>
                <a:defRPr/>
              </a:pPr>
              <a:t>10/14/2020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B0E91B2-93F5-4561-8F68-5A4CFCEFBE2B}" type="slidenum">
              <a:rPr lang="en-US" altLang="en-US"/>
              <a:pPr/>
              <a:t>‹#›</a:t>
            </a:fld>
            <a:endParaRPr lang="en-US" altLang="en-US"/>
          </a:p>
        </p:txBody>
      </p:sp>
    </p:spTree>
    <p:extLst>
      <p:ext uri="{BB962C8B-B14F-4D97-AF65-F5344CB8AC3E}">
        <p14:creationId xmlns:p14="http://schemas.microsoft.com/office/powerpoint/2010/main" val="229206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FB8EE53-D33D-4CC7-999E-BB474B642FB4}" type="datetimeFigureOut">
              <a:rPr lang="en-US"/>
              <a:pPr>
                <a:defRPr/>
              </a:pPr>
              <a:t>10/14/2020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13FF533-9D25-43D2-927E-8A0786DB58D6}" type="slidenum">
              <a:rPr lang="en-US" altLang="en-US"/>
              <a:pPr/>
              <a:t>‹#›</a:t>
            </a:fld>
            <a:endParaRPr lang="en-US" altLang="en-US"/>
          </a:p>
        </p:txBody>
      </p:sp>
    </p:spTree>
    <p:extLst>
      <p:ext uri="{BB962C8B-B14F-4D97-AF65-F5344CB8AC3E}">
        <p14:creationId xmlns:p14="http://schemas.microsoft.com/office/powerpoint/2010/main" val="281479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01799C-ED07-4B61-B745-802E787EC646}" type="datetimeFigureOut">
              <a:rPr lang="en-US"/>
              <a:pPr>
                <a:defRPr/>
              </a:pPr>
              <a:t>10/14/2020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A30E5C53-A265-48FA-ABC0-706417F07838}" type="slidenum">
              <a:rPr lang="en-US" altLang="en-US"/>
              <a:pPr/>
              <a:t>‹#›</a:t>
            </a:fld>
            <a:endParaRPr lang="en-US" altLang="en-US"/>
          </a:p>
        </p:txBody>
      </p:sp>
    </p:spTree>
    <p:extLst>
      <p:ext uri="{BB962C8B-B14F-4D97-AF65-F5344CB8AC3E}">
        <p14:creationId xmlns:p14="http://schemas.microsoft.com/office/powerpoint/2010/main" val="24888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BE0A6D7-3902-4A3E-B9DB-1329B0B1279D}" type="datetimeFigureOut">
              <a:rPr lang="en-US"/>
              <a:pPr>
                <a:defRPr/>
              </a:pPr>
              <a:t>10/14/2020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EB82DA7-B715-4110-9A12-41DAE1B6F13D}" type="slidenum">
              <a:rPr lang="en-US" altLang="en-US"/>
              <a:pPr/>
              <a:t>‹#›</a:t>
            </a:fld>
            <a:endParaRPr lang="en-US" altLang="en-US"/>
          </a:p>
        </p:txBody>
      </p:sp>
    </p:spTree>
    <p:extLst>
      <p:ext uri="{BB962C8B-B14F-4D97-AF65-F5344CB8AC3E}">
        <p14:creationId xmlns:p14="http://schemas.microsoft.com/office/powerpoint/2010/main" val="348373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A74E989-F651-4A73-A5AE-A60A71B74F06}" type="datetimeFigureOut">
              <a:rPr lang="en-US"/>
              <a:pPr>
                <a:defRPr/>
              </a:pPr>
              <a:t>10/14/2020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2613B24-2EE6-425C-8FF7-B271B2538948}" type="slidenum">
              <a:rPr lang="en-US" altLang="en-US"/>
              <a:pPr/>
              <a:t>‹#›</a:t>
            </a:fld>
            <a:endParaRPr lang="en-US" altLang="en-US"/>
          </a:p>
        </p:txBody>
      </p:sp>
    </p:spTree>
    <p:extLst>
      <p:ext uri="{BB962C8B-B14F-4D97-AF65-F5344CB8AC3E}">
        <p14:creationId xmlns:p14="http://schemas.microsoft.com/office/powerpoint/2010/main" val="414559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8472EDB-E162-4BF5-BBE5-AD90794B48B2}" type="datetimeFigureOut">
              <a:rPr lang="en-US"/>
              <a:pPr>
                <a:defRPr/>
              </a:pPr>
              <a:t>10/14/2020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A192D94-53D4-42A7-9C6B-E8A62D85F80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ml.org/" TargetMode="External"/><Relationship Id="rId2" Type="http://schemas.openxmlformats.org/officeDocument/2006/relationships/hyperlink" Target="http://www.omg.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ml.org/" TargetMode="External"/><Relationship Id="rId2" Type="http://schemas.openxmlformats.org/officeDocument/2006/relationships/hyperlink" Target="http://www.omg.org/technology/documents/formal/uml.htm" TargetMode="External"/><Relationship Id="rId1" Type="http://schemas.openxmlformats.org/officeDocument/2006/relationships/slideLayout" Target="../slideLayouts/slideLayout2.xml"/><Relationship Id="rId4" Type="http://schemas.openxmlformats.org/officeDocument/2006/relationships/hyperlink" Target="http://www-306.ibm.com/software/rationa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pdfs.semanticscholar.org/a420/e56d5ad5aedf9740ffc7a1f62193cd0a8ba0.pdf" TargetMode="External"/><Relationship Id="rId2" Type="http://schemas.openxmlformats.org/officeDocument/2006/relationships/hyperlink" Target="http://www.cs.uah.edu/~rcoleman/Common/SoftwareEng/UML.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en-US" b="1"/>
              <a:t>Lecture 1: Why we model</a:t>
            </a:r>
          </a:p>
        </p:txBody>
      </p:sp>
      <p:sp>
        <p:nvSpPr>
          <p:cNvPr id="3" name="Subtitle 2"/>
          <p:cNvSpPr>
            <a:spLocks noGrp="1"/>
          </p:cNvSpPr>
          <p:nvPr>
            <p:ph type="subTitle" idx="1"/>
          </p:nvPr>
        </p:nvSpPr>
        <p:spPr/>
        <p:txBody>
          <a:bodyPr rtlCol="0">
            <a:normAutofit fontScale="85000" lnSpcReduction="10000"/>
          </a:bodyPr>
          <a:lstStyle/>
          <a:p>
            <a:pPr eaLnBrk="1" fontAlgn="auto" hangingPunct="1">
              <a:spcAft>
                <a:spcPts val="0"/>
              </a:spcAft>
              <a:defRPr/>
            </a:pPr>
            <a:r>
              <a:rPr lang="en-US" dirty="0"/>
              <a:t>Chapter 1</a:t>
            </a:r>
          </a:p>
          <a:p>
            <a:pPr eaLnBrk="1" fontAlgn="auto" hangingPunct="1">
              <a:spcAft>
                <a:spcPts val="0"/>
              </a:spcAft>
              <a:defRPr/>
            </a:pPr>
            <a:r>
              <a:rPr lang="en-US" b="1" dirty="0"/>
              <a:t>The Unified Modeling Language User Guide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z="3200" dirty="0">
                <a:solidFill>
                  <a:srgbClr val="000000"/>
                </a:solidFill>
                <a:cs typeface="Times New Roman" panose="02020603050405020304" pitchFamily="18" charset="0"/>
              </a:rPr>
              <a:t>The UML is a language for Specifying</a:t>
            </a:r>
            <a:endParaRPr lang="en-US" altLang="en-US" sz="3200" dirty="0"/>
          </a:p>
        </p:txBody>
      </p:sp>
      <p:sp>
        <p:nvSpPr>
          <p:cNvPr id="12291" name="Content Placeholder 2"/>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Specifying means building models that are precise, unambiguous, and complete</a:t>
            </a:r>
          </a:p>
          <a:p>
            <a:pPr eaLnBrk="1" hangingPunct="1"/>
            <a:r>
              <a:rPr lang="en-US" altLang="en-US" dirty="0"/>
              <a:t>In particular, the UML addresses the specification of all the important analysis, design, and implementation decisions that must be made in developing and deploying a software-intensive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868362"/>
          </a:xfrm>
        </p:spPr>
        <p:txBody>
          <a:bodyPr/>
          <a:lstStyle/>
          <a:p>
            <a:pPr eaLnBrk="1" hangingPunct="1"/>
            <a:r>
              <a:rPr lang="en-US" altLang="en-US" sz="3200">
                <a:solidFill>
                  <a:srgbClr val="000000"/>
                </a:solidFill>
                <a:cs typeface="Times New Roman" panose="02020603050405020304" pitchFamily="18" charset="0"/>
              </a:rPr>
              <a:t>The UML is a language for Visualizing</a:t>
            </a:r>
            <a:endParaRPr lang="en-US" altLang="en-US" sz="3200"/>
          </a:p>
        </p:txBody>
      </p:sp>
      <p:sp>
        <p:nvSpPr>
          <p:cNvPr id="13315" name="Content Placeholder 2"/>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Some things are best modeled textually; others graphically </a:t>
            </a:r>
          </a:p>
          <a:p>
            <a:pPr eaLnBrk="1" hangingPunct="1"/>
            <a:r>
              <a:rPr lang="en-US" altLang="en-US" dirty="0">
                <a:solidFill>
                  <a:srgbClr val="000000"/>
                </a:solidFill>
                <a:cs typeface="Times New Roman" panose="02020603050405020304" pitchFamily="18" charset="0"/>
              </a:rPr>
              <a:t>The UML is more than just a bunch of graphical symbols</a:t>
            </a:r>
          </a:p>
          <a:p>
            <a:pPr eaLnBrk="1" hangingPunct="1"/>
            <a:r>
              <a:rPr lang="en-US" altLang="en-US" dirty="0">
                <a:solidFill>
                  <a:srgbClr val="000000"/>
                </a:solidFill>
                <a:cs typeface="Times New Roman" panose="02020603050405020304" pitchFamily="18" charset="0"/>
              </a:rPr>
              <a:t>One developer can write a model in the UML, and another developer, or even another tool, can interpret that model unambiguously</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274638"/>
            <a:ext cx="7924800" cy="868362"/>
          </a:xfrm>
        </p:spPr>
        <p:txBody>
          <a:bodyPr/>
          <a:lstStyle/>
          <a:p>
            <a:pPr eaLnBrk="1" hangingPunct="1"/>
            <a:r>
              <a:rPr lang="en-US" altLang="en-US" sz="3200">
                <a:solidFill>
                  <a:srgbClr val="000000"/>
                </a:solidFill>
                <a:cs typeface="Times New Roman" panose="02020603050405020304" pitchFamily="18" charset="0"/>
              </a:rPr>
              <a:t>The UML is a language for Constructing</a:t>
            </a:r>
            <a:endParaRPr lang="en-US" altLang="en-US" sz="3200"/>
          </a:p>
        </p:txBody>
      </p:sp>
      <p:sp>
        <p:nvSpPr>
          <p:cNvPr id="14339" name="Content Placeholder 2"/>
          <p:cNvSpPr>
            <a:spLocks noGrp="1"/>
          </p:cNvSpPr>
          <p:nvPr>
            <p:ph idx="1"/>
          </p:nvPr>
        </p:nvSpPr>
        <p:spPr>
          <a:xfrm>
            <a:off x="457200" y="1600200"/>
            <a:ext cx="8229600" cy="4267200"/>
          </a:xfrm>
        </p:spPr>
        <p:txBody>
          <a:bodyPr/>
          <a:lstStyle/>
          <a:p>
            <a:pPr eaLnBrk="1" hangingPunct="1"/>
            <a:r>
              <a:rPr lang="en-US" altLang="en-US" dirty="0">
                <a:solidFill>
                  <a:srgbClr val="000000"/>
                </a:solidFill>
                <a:cs typeface="Times New Roman" panose="02020603050405020304" pitchFamily="18" charset="0"/>
              </a:rPr>
              <a:t>UML is not a visual programming language, but its models can be directly connected to a variety of programming languages </a:t>
            </a:r>
          </a:p>
          <a:p>
            <a:pPr eaLnBrk="1" hangingPunct="1"/>
            <a:r>
              <a:rPr lang="en-US" altLang="en-US" dirty="0">
                <a:solidFill>
                  <a:srgbClr val="000000"/>
                </a:solidFill>
                <a:cs typeface="Times New Roman" panose="02020603050405020304" pitchFamily="18" charset="0"/>
              </a:rPr>
              <a:t>It is possible to map from a model in the UML to a programming language such as Java, C++, or VB, or even to tables in a RDBMS</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z="3200">
                <a:solidFill>
                  <a:srgbClr val="000000"/>
                </a:solidFill>
                <a:cs typeface="Times New Roman" panose="02020603050405020304" pitchFamily="18" charset="0"/>
              </a:rPr>
              <a:t>The UML is a language for Documenting</a:t>
            </a:r>
            <a:endParaRPr lang="en-US" altLang="en-US" sz="3200"/>
          </a:p>
        </p:txBody>
      </p:sp>
      <p:sp>
        <p:nvSpPr>
          <p:cNvPr id="15363" name="Content Placeholder 2"/>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The UML addresses the documentation of a system’s architecture and all of its details</a:t>
            </a:r>
          </a:p>
          <a:p>
            <a:pPr eaLnBrk="1" hangingPunct="1"/>
            <a:r>
              <a:rPr lang="en-US" altLang="en-US" dirty="0">
                <a:solidFill>
                  <a:srgbClr val="000000"/>
                </a:solidFill>
                <a:cs typeface="Times New Roman" panose="02020603050405020304" pitchFamily="18" charset="0"/>
              </a:rPr>
              <a:t>The UML also provides a language for expressing requirements and for tests</a:t>
            </a:r>
          </a:p>
          <a:p>
            <a:pPr eaLnBrk="1" hangingPunct="1"/>
            <a:r>
              <a:rPr lang="en-US" altLang="en-US" dirty="0">
                <a:solidFill>
                  <a:srgbClr val="000000"/>
                </a:solidFill>
                <a:cs typeface="Times New Roman" panose="02020603050405020304" pitchFamily="18" charset="0"/>
              </a:rPr>
              <a:t>Finally, the UML provides a language for modeling the activities of project planning and release management</a:t>
            </a:r>
          </a:p>
          <a:p>
            <a:pPr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Review</a:t>
            </a:r>
          </a:p>
        </p:txBody>
      </p:sp>
      <p:sp>
        <p:nvSpPr>
          <p:cNvPr id="10243" name="Content Placeholder 2"/>
          <p:cNvSpPr>
            <a:spLocks noGrp="1"/>
          </p:cNvSpPr>
          <p:nvPr>
            <p:ph idx="1"/>
          </p:nvPr>
        </p:nvSpPr>
        <p:spPr/>
        <p:txBody>
          <a:bodyPr/>
          <a:lstStyle/>
          <a:p>
            <a:endParaRPr lang="en-US" altLang="en-US"/>
          </a:p>
          <a:p>
            <a:endParaRPr lang="en-US" altLang="en-US"/>
          </a:p>
          <a:p>
            <a:pPr algn="ctr">
              <a:buFont typeface="Arial" panose="020B0604020202020204" pitchFamily="34" charset="0"/>
              <a:buNone/>
            </a:pPr>
            <a:endParaRPr lang="en-US" altLang="en-US"/>
          </a:p>
          <a:p>
            <a:pPr algn="ctr">
              <a:buFont typeface="Arial" panose="020B0604020202020204" pitchFamily="34" charset="0"/>
              <a:buNone/>
            </a:pPr>
            <a:r>
              <a:rPr lang="en-US" altLang="en-US" b="1"/>
              <a:t>Discuss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1020762"/>
          </a:xfrm>
        </p:spPr>
        <p:txBody>
          <a:bodyPr/>
          <a:lstStyle/>
          <a:p>
            <a:pPr eaLnBrk="1" hangingPunct="1"/>
            <a:r>
              <a:rPr lang="en-US" altLang="en-US" sz="3200">
                <a:solidFill>
                  <a:srgbClr val="000000"/>
                </a:solidFill>
                <a:cs typeface="Times New Roman" panose="02020603050405020304" pitchFamily="18" charset="0"/>
              </a:rPr>
              <a:t>Building blocks of the UML</a:t>
            </a:r>
            <a:endParaRPr lang="en-US" altLang="en-US" sz="3200"/>
          </a:p>
        </p:txBody>
      </p:sp>
      <p:sp>
        <p:nvSpPr>
          <p:cNvPr id="16387" name="Content Placeholder 2"/>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The vocabulary of the UML include three kinds of building blocks:</a:t>
            </a:r>
          </a:p>
          <a:p>
            <a:pPr marL="971550" lvl="1" indent="-514350" eaLnBrk="1" hangingPunct="1">
              <a:buFont typeface="Calibri" panose="020F0502020204030204" pitchFamily="34" charset="0"/>
              <a:buAutoNum type="arabicPeriod"/>
            </a:pPr>
            <a:r>
              <a:rPr lang="en-US" altLang="en-US" b="1" dirty="0">
                <a:solidFill>
                  <a:srgbClr val="000000"/>
                </a:solidFill>
                <a:cs typeface="Times New Roman" panose="02020603050405020304" pitchFamily="18" charset="0"/>
              </a:rPr>
              <a:t>Things </a:t>
            </a:r>
            <a:r>
              <a:rPr lang="en-US" altLang="en-US" dirty="0">
                <a:solidFill>
                  <a:srgbClr val="000000"/>
                </a:solidFill>
                <a:cs typeface="Times New Roman" panose="02020603050405020304" pitchFamily="18" charset="0"/>
              </a:rPr>
              <a:t>- abstractions that are first-class citizens in a model</a:t>
            </a:r>
          </a:p>
          <a:p>
            <a:pPr marL="971550" lvl="1" indent="-514350" eaLnBrk="1" hangingPunct="1">
              <a:buFont typeface="Calibri" panose="020F0502020204030204" pitchFamily="34" charset="0"/>
              <a:buAutoNum type="arabicPeriod"/>
            </a:pPr>
            <a:r>
              <a:rPr lang="en-US" altLang="en-US" b="1" dirty="0">
                <a:solidFill>
                  <a:srgbClr val="000000"/>
                </a:solidFill>
                <a:cs typeface="Times New Roman" panose="02020603050405020304" pitchFamily="18" charset="0"/>
              </a:rPr>
              <a:t>Relationships</a:t>
            </a:r>
            <a:r>
              <a:rPr lang="en-US" altLang="en-US" dirty="0">
                <a:solidFill>
                  <a:srgbClr val="000000"/>
                </a:solidFill>
                <a:cs typeface="Times New Roman" panose="02020603050405020304" pitchFamily="18" charset="0"/>
              </a:rPr>
              <a:t> - tie these things together</a:t>
            </a:r>
          </a:p>
          <a:p>
            <a:pPr marL="971550" lvl="1" indent="-514350" eaLnBrk="1" hangingPunct="1">
              <a:buFont typeface="Calibri" panose="020F0502020204030204" pitchFamily="34" charset="0"/>
              <a:buAutoNum type="arabicPeriod"/>
            </a:pPr>
            <a:r>
              <a:rPr lang="en-US" altLang="en-US" b="1" dirty="0">
                <a:solidFill>
                  <a:srgbClr val="000000"/>
                </a:solidFill>
                <a:cs typeface="Times New Roman" panose="02020603050405020304" pitchFamily="18" charset="0"/>
              </a:rPr>
              <a:t>Diagrams</a:t>
            </a:r>
            <a:r>
              <a:rPr lang="en-US" altLang="en-US" dirty="0">
                <a:solidFill>
                  <a:srgbClr val="000000"/>
                </a:solidFill>
                <a:cs typeface="Times New Roman" panose="02020603050405020304" pitchFamily="18" charset="0"/>
              </a:rPr>
              <a:t> - group interesting collections of things </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z="3200">
                <a:solidFill>
                  <a:srgbClr val="000000"/>
                </a:solidFill>
                <a:cs typeface="Times New Roman" panose="02020603050405020304" pitchFamily="18" charset="0"/>
              </a:rPr>
              <a:t>Things in the UML</a:t>
            </a:r>
            <a:endParaRPr lang="en-US" altLang="en-US" sz="3200"/>
          </a:p>
        </p:txBody>
      </p:sp>
      <p:sp>
        <p:nvSpPr>
          <p:cNvPr id="10243" name="Content Placeholder 2"/>
          <p:cNvSpPr>
            <a:spLocks noGrp="1"/>
          </p:cNvSpPr>
          <p:nvPr>
            <p:ph idx="1"/>
          </p:nvPr>
        </p:nvSpPr>
        <p:spPr/>
        <p:txBody>
          <a:bodyPr/>
          <a:lstStyle/>
          <a:p>
            <a:pPr marL="342900" lvl="1" indent="-342900" eaLnBrk="1" hangingPunct="1">
              <a:buFont typeface="Arial" charset="0"/>
              <a:buChar char="•"/>
              <a:defRPr/>
            </a:pPr>
            <a:r>
              <a:rPr lang="en-US" sz="3200" dirty="0">
                <a:solidFill>
                  <a:srgbClr val="000000"/>
                </a:solidFill>
                <a:cs typeface="Times New Roman" charset="0"/>
              </a:rPr>
              <a:t>Structural things</a:t>
            </a:r>
          </a:p>
          <a:p>
            <a:pPr marL="742950" lvl="2" indent="-342900" eaLnBrk="1" hangingPunct="1">
              <a:buFont typeface="Arial" charset="0"/>
              <a:buChar char="•"/>
              <a:defRPr/>
            </a:pPr>
            <a:r>
              <a:rPr lang="en-US" dirty="0"/>
              <a:t>Nouns/static of UML models (irrespective of time).</a:t>
            </a:r>
            <a:endParaRPr lang="en-US" dirty="0">
              <a:solidFill>
                <a:srgbClr val="000000"/>
              </a:solidFill>
              <a:cs typeface="Times New Roman" charset="0"/>
            </a:endParaRPr>
          </a:p>
          <a:p>
            <a:pPr eaLnBrk="1" hangingPunct="1">
              <a:buFont typeface="Arial" charset="0"/>
              <a:buChar char="•"/>
              <a:defRPr/>
            </a:pPr>
            <a:r>
              <a:rPr lang="en-US" dirty="0">
                <a:solidFill>
                  <a:srgbClr val="000000"/>
                </a:solidFill>
                <a:cs typeface="Times New Roman" charset="0"/>
              </a:rPr>
              <a:t>Behavioral things</a:t>
            </a:r>
          </a:p>
          <a:p>
            <a:pPr lvl="1" eaLnBrk="1" hangingPunct="1">
              <a:buFont typeface="Arial" charset="0"/>
              <a:buChar char="–"/>
              <a:defRPr/>
            </a:pPr>
            <a:r>
              <a:rPr lang="en-US" sz="2400" dirty="0"/>
              <a:t>verbs/dynamic  parts of UML models</a:t>
            </a:r>
            <a:endParaRPr lang="en-US" sz="2400" dirty="0">
              <a:solidFill>
                <a:srgbClr val="000000"/>
              </a:solidFill>
              <a:cs typeface="Times New Roman" charset="0"/>
            </a:endParaRPr>
          </a:p>
          <a:p>
            <a:pPr eaLnBrk="1" hangingPunct="1">
              <a:buFont typeface="Arial" charset="0"/>
              <a:buChar char="•"/>
              <a:defRPr/>
            </a:pPr>
            <a:r>
              <a:rPr lang="en-US" dirty="0">
                <a:solidFill>
                  <a:srgbClr val="000000"/>
                </a:solidFill>
                <a:cs typeface="Times New Roman" charset="0"/>
              </a:rPr>
              <a:t>Grouping things </a:t>
            </a:r>
            <a:endParaRPr lang="en-US" dirty="0"/>
          </a:p>
          <a:p>
            <a:pPr lvl="1" eaLnBrk="1" hangingPunct="1">
              <a:buFont typeface="Arial" charset="0"/>
              <a:buChar char="–"/>
              <a:defRPr/>
            </a:pPr>
            <a:r>
              <a:rPr lang="en-US" sz="2400" dirty="0"/>
              <a:t>organizational parts of UML models</a:t>
            </a:r>
            <a:endParaRPr lang="en-US" sz="2400" dirty="0">
              <a:solidFill>
                <a:srgbClr val="000000"/>
              </a:solidFill>
              <a:cs typeface="Times New Roman" charset="0"/>
            </a:endParaRPr>
          </a:p>
          <a:p>
            <a:pPr eaLnBrk="1" hangingPunct="1">
              <a:buFont typeface="Arial" charset="0"/>
              <a:buChar char="•"/>
              <a:defRPr/>
            </a:pPr>
            <a:r>
              <a:rPr lang="en-US" dirty="0">
                <a:solidFill>
                  <a:srgbClr val="000000"/>
                </a:solidFill>
                <a:cs typeface="Times New Roman" charset="0"/>
              </a:rPr>
              <a:t>Annotation things </a:t>
            </a:r>
          </a:p>
          <a:p>
            <a:pPr lvl="1" eaLnBrk="1" hangingPunct="1">
              <a:buFont typeface="Arial" charset="0"/>
              <a:buChar char="–"/>
              <a:defRPr/>
            </a:pPr>
            <a:r>
              <a:rPr lang="en-US" sz="2400" dirty="0"/>
              <a:t>explanatory parts of UML models</a:t>
            </a:r>
            <a:endParaRPr lang="en-US" sz="2400" dirty="0">
              <a:solidFill>
                <a:srgbClr val="000000"/>
              </a:solidFill>
              <a:cs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pPr eaLnBrk="1" hangingPunct="1"/>
            <a:r>
              <a:rPr lang="en-US" altLang="en-US" sz="3200" dirty="0">
                <a:solidFill>
                  <a:srgbClr val="000000"/>
                </a:solidFill>
                <a:cs typeface="Times New Roman" panose="02020603050405020304" pitchFamily="18" charset="0"/>
              </a:rPr>
              <a:t>Structural things</a:t>
            </a:r>
            <a:endParaRPr lang="en-US" altLang="en-US" sz="3200" dirty="0"/>
          </a:p>
        </p:txBody>
      </p:sp>
      <p:sp>
        <p:nvSpPr>
          <p:cNvPr id="18435" name="Content Placeholder 2"/>
          <p:cNvSpPr>
            <a:spLocks noGrp="1"/>
          </p:cNvSpPr>
          <p:nvPr>
            <p:ph idx="1"/>
          </p:nvPr>
        </p:nvSpPr>
        <p:spPr/>
        <p:txBody>
          <a:bodyPr/>
          <a:lstStyle/>
          <a:p>
            <a:pPr eaLnBrk="1" hangingPunct="1"/>
            <a:r>
              <a:rPr lang="en-US" altLang="en-US" b="1" dirty="0">
                <a:solidFill>
                  <a:srgbClr val="000000"/>
                </a:solidFill>
                <a:cs typeface="Times New Roman" panose="02020603050405020304" pitchFamily="18" charset="0"/>
              </a:rPr>
              <a:t>Structural things </a:t>
            </a:r>
          </a:p>
          <a:p>
            <a:pPr lvl="1" eaLnBrk="1" hangingPunct="1"/>
            <a:r>
              <a:rPr lang="en-US" altLang="en-US" dirty="0">
                <a:solidFill>
                  <a:srgbClr val="000000"/>
                </a:solidFill>
                <a:cs typeface="Times New Roman" panose="02020603050405020304" pitchFamily="18" charset="0"/>
              </a:rPr>
              <a:t>are the nouns of the UML model. These are the mostly static parts of a model, representing elements that are either conceptual or physical. </a:t>
            </a:r>
          </a:p>
          <a:p>
            <a:pPr lvl="1" eaLnBrk="1" hangingPunct="1"/>
            <a:r>
              <a:rPr lang="en-US" altLang="en-US" dirty="0">
                <a:solidFill>
                  <a:srgbClr val="000000"/>
                </a:solidFill>
                <a:cs typeface="Times New Roman" panose="02020603050405020304" pitchFamily="18" charset="0"/>
              </a:rPr>
              <a:t>There are </a:t>
            </a:r>
            <a:r>
              <a:rPr lang="en-US" altLang="en-US" b="1" dirty="0">
                <a:solidFill>
                  <a:srgbClr val="000000"/>
                </a:solidFill>
                <a:cs typeface="Times New Roman" panose="02020603050405020304" pitchFamily="18" charset="0"/>
              </a:rPr>
              <a:t>seven</a:t>
            </a:r>
            <a:r>
              <a:rPr lang="en-US" altLang="en-US" dirty="0">
                <a:solidFill>
                  <a:srgbClr val="000000"/>
                </a:solidFill>
                <a:cs typeface="Times New Roman" panose="02020603050405020304" pitchFamily="18" charset="0"/>
              </a:rPr>
              <a:t> kinds of structural things.</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pPr eaLnBrk="1" hangingPunct="1"/>
            <a:r>
              <a:rPr lang="en-US" altLang="en-US" sz="3200">
                <a:solidFill>
                  <a:srgbClr val="000000"/>
                </a:solidFill>
                <a:cs typeface="Times New Roman" panose="02020603050405020304" pitchFamily="18" charset="0"/>
              </a:rPr>
              <a:t>Structural things</a:t>
            </a:r>
            <a:endParaRPr lang="en-US" altLang="en-US" sz="3200"/>
          </a:p>
        </p:txBody>
      </p:sp>
      <p:sp>
        <p:nvSpPr>
          <p:cNvPr id="19459" name="Content Placeholder 2"/>
          <p:cNvSpPr>
            <a:spLocks noGrp="1"/>
          </p:cNvSpPr>
          <p:nvPr>
            <p:ph idx="1"/>
          </p:nvPr>
        </p:nvSpPr>
        <p:spPr/>
        <p:txBody>
          <a:bodyPr/>
          <a:lstStyle/>
          <a:p>
            <a:pPr marL="514350" indent="-514350" eaLnBrk="1" hangingPunct="1"/>
            <a:r>
              <a:rPr lang="en-US" altLang="en-US" b="1" dirty="0">
                <a:solidFill>
                  <a:srgbClr val="000000"/>
                </a:solidFill>
                <a:cs typeface="Times New Roman" panose="02020603050405020304" pitchFamily="18" charset="0"/>
              </a:rPr>
              <a:t>A class</a:t>
            </a:r>
          </a:p>
          <a:p>
            <a:pPr marL="914400" lvl="1" indent="-514350" eaLnBrk="1" hangingPunct="1"/>
            <a:r>
              <a:rPr lang="en-US" altLang="en-US" dirty="0">
                <a:solidFill>
                  <a:srgbClr val="000000"/>
                </a:solidFill>
                <a:cs typeface="Times New Roman" panose="02020603050405020304" pitchFamily="18" charset="0"/>
              </a:rPr>
              <a:t> is a description of set of objects that share the same attributes, operations, relationships, and semantics.</a:t>
            </a:r>
            <a:endParaRPr lang="en-US" altLang="en-US" dirty="0"/>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276600"/>
            <a:ext cx="16002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229600" cy="563563"/>
          </a:xfrm>
        </p:spPr>
        <p:txBody>
          <a:bodyPr/>
          <a:lstStyle/>
          <a:p>
            <a:pPr eaLnBrk="1" hangingPunct="1"/>
            <a:r>
              <a:rPr lang="en-US" altLang="en-US" sz="3200">
                <a:solidFill>
                  <a:srgbClr val="000000"/>
                </a:solidFill>
                <a:cs typeface="Times New Roman" panose="02020603050405020304" pitchFamily="18" charset="0"/>
              </a:rPr>
              <a:t>Structural things cont’d</a:t>
            </a:r>
            <a:endParaRPr lang="en-US" altLang="en-US" sz="3200"/>
          </a:p>
        </p:txBody>
      </p:sp>
      <p:sp>
        <p:nvSpPr>
          <p:cNvPr id="20483" name="Content Placeholder 2"/>
          <p:cNvSpPr>
            <a:spLocks noGrp="1"/>
          </p:cNvSpPr>
          <p:nvPr>
            <p:ph idx="1"/>
          </p:nvPr>
        </p:nvSpPr>
        <p:spPr>
          <a:xfrm>
            <a:off x="457200" y="1066800"/>
            <a:ext cx="8229600" cy="5562600"/>
          </a:xfrm>
        </p:spPr>
        <p:txBody>
          <a:bodyPr/>
          <a:lstStyle/>
          <a:p>
            <a:pPr eaLnBrk="1" hangingPunct="1"/>
            <a:r>
              <a:rPr lang="en-US" altLang="en-US" b="1" dirty="0">
                <a:solidFill>
                  <a:srgbClr val="000000"/>
                </a:solidFill>
                <a:cs typeface="Times New Roman" panose="02020603050405020304" pitchFamily="18" charset="0"/>
              </a:rPr>
              <a:t>An interface </a:t>
            </a:r>
          </a:p>
          <a:p>
            <a:pPr lvl="1" eaLnBrk="1" hangingPunct="1"/>
            <a:r>
              <a:rPr lang="en-US" altLang="en-US" dirty="0">
                <a:solidFill>
                  <a:srgbClr val="000000"/>
                </a:solidFill>
                <a:cs typeface="Times New Roman" panose="02020603050405020304" pitchFamily="18" charset="0"/>
              </a:rPr>
              <a:t>is a collection of operations that specify a service of a class or component. An interface therefore describes the </a:t>
            </a:r>
            <a:r>
              <a:rPr lang="en-US" altLang="en-US" b="1" dirty="0">
                <a:solidFill>
                  <a:srgbClr val="000000"/>
                </a:solidFill>
                <a:cs typeface="Times New Roman" panose="02020603050405020304" pitchFamily="18" charset="0"/>
              </a:rPr>
              <a:t>externally</a:t>
            </a:r>
            <a:r>
              <a:rPr lang="en-US" altLang="en-US" dirty="0">
                <a:solidFill>
                  <a:srgbClr val="000000"/>
                </a:solidFill>
                <a:cs typeface="Times New Roman" panose="02020603050405020304" pitchFamily="18" charset="0"/>
              </a:rPr>
              <a:t> visible behavior of that element</a:t>
            </a:r>
            <a:endParaRPr lang="en-US" altLang="en-US" dirty="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52800"/>
            <a:ext cx="4191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z="3200"/>
              <a:t>Unified </a:t>
            </a:r>
            <a:r>
              <a:rPr lang="en-US" altLang="en-US" sz="3200" b="1"/>
              <a:t>Modeling</a:t>
            </a:r>
            <a:r>
              <a:rPr lang="en-US" altLang="en-US" sz="3200"/>
              <a:t> Language</a:t>
            </a:r>
          </a:p>
        </p:txBody>
      </p:sp>
      <p:sp>
        <p:nvSpPr>
          <p:cNvPr id="3075" name="Content Placeholder 2"/>
          <p:cNvSpPr>
            <a:spLocks noGrp="1"/>
          </p:cNvSpPr>
          <p:nvPr>
            <p:ph idx="1"/>
          </p:nvPr>
        </p:nvSpPr>
        <p:spPr>
          <a:xfrm>
            <a:off x="304800" y="1600200"/>
            <a:ext cx="8610600" cy="4525963"/>
          </a:xfrm>
        </p:spPr>
        <p:txBody>
          <a:bodyPr/>
          <a:lstStyle/>
          <a:p>
            <a:r>
              <a:rPr lang="en-US" altLang="en-US" dirty="0"/>
              <a:t>UML</a:t>
            </a:r>
          </a:p>
          <a:p>
            <a:pPr lvl="1"/>
            <a:r>
              <a:rPr lang="en-US" altLang="en-US" dirty="0"/>
              <a:t>UML is a standardized general-purpose modeling language in the field of </a:t>
            </a:r>
            <a:r>
              <a:rPr lang="en-US" altLang="en-US" b="1" dirty="0"/>
              <a:t>software engineering</a:t>
            </a:r>
            <a:r>
              <a:rPr lang="en-US" altLang="en-US" dirty="0"/>
              <a:t>. The standard is managed, and was created by, the Object Management Group (OMG) (</a:t>
            </a:r>
            <a:r>
              <a:rPr lang="en-US" altLang="en-US" sz="2200" dirty="0">
                <a:hlinkClick r:id="rId2"/>
              </a:rPr>
              <a:t>http://www.omg.org/</a:t>
            </a:r>
            <a:r>
              <a:rPr lang="en-US" altLang="en-US" sz="2200" dirty="0"/>
              <a:t>)</a:t>
            </a:r>
          </a:p>
          <a:p>
            <a:pPr lvl="1"/>
            <a:r>
              <a:rPr lang="en-US" altLang="en-US" dirty="0">
                <a:hlinkClick r:id="rId3"/>
              </a:rPr>
              <a:t>http://www.uml.org</a:t>
            </a:r>
            <a:endParaRPr lang="en-US" altLang="en-US" dirty="0"/>
          </a:p>
          <a:p>
            <a:pPr lvl="1"/>
            <a:r>
              <a:rPr lang="en-US" altLang="en-US" dirty="0"/>
              <a:t>What is Modeling?</a:t>
            </a:r>
          </a:p>
          <a:p>
            <a:pPr lvl="1"/>
            <a:r>
              <a:rPr lang="en-US" altLang="en-US" dirty="0"/>
              <a:t>A model is a simple representation of reality that helps us to understand how the system 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715962"/>
          </a:xfrm>
        </p:spPr>
        <p:txBody>
          <a:bodyPr/>
          <a:lstStyle/>
          <a:p>
            <a:pPr eaLnBrk="1" hangingPunct="1"/>
            <a:r>
              <a:rPr lang="en-US" altLang="en-US" sz="3200">
                <a:solidFill>
                  <a:srgbClr val="000000"/>
                </a:solidFill>
                <a:cs typeface="Times New Roman" panose="02020603050405020304" pitchFamily="18" charset="0"/>
              </a:rPr>
              <a:t>Structural things cont’d</a:t>
            </a:r>
            <a:endParaRPr lang="en-US" altLang="en-US" sz="3200"/>
          </a:p>
        </p:txBody>
      </p:sp>
      <p:sp>
        <p:nvSpPr>
          <p:cNvPr id="21507" name="Content Placeholder 2"/>
          <p:cNvSpPr>
            <a:spLocks noGrp="1"/>
          </p:cNvSpPr>
          <p:nvPr>
            <p:ph idx="1"/>
          </p:nvPr>
        </p:nvSpPr>
        <p:spPr>
          <a:xfrm>
            <a:off x="457200" y="1600200"/>
            <a:ext cx="8229600" cy="4800600"/>
          </a:xfrm>
        </p:spPr>
        <p:txBody>
          <a:bodyPr/>
          <a:lstStyle/>
          <a:p>
            <a:pPr eaLnBrk="1" hangingPunct="1"/>
            <a:r>
              <a:rPr lang="en-US" altLang="en-US" b="1" dirty="0">
                <a:solidFill>
                  <a:srgbClr val="000000"/>
                </a:solidFill>
                <a:cs typeface="Times New Roman" panose="02020603050405020304" pitchFamily="18" charset="0"/>
              </a:rPr>
              <a:t>A collaboration </a:t>
            </a:r>
          </a:p>
          <a:p>
            <a:pPr lvl="1" eaLnBrk="1" hangingPunct="1"/>
            <a:r>
              <a:rPr lang="en-US" altLang="en-US" dirty="0">
                <a:solidFill>
                  <a:srgbClr val="000000"/>
                </a:solidFill>
                <a:cs typeface="Times New Roman" panose="02020603050405020304" pitchFamily="18" charset="0"/>
              </a:rPr>
              <a:t>Chain of responsibilities shared by interacting objects </a:t>
            </a:r>
            <a:endParaRPr lang="en-US" altLang="en-US" dirty="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76600"/>
            <a:ext cx="30194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639762"/>
          </a:xfrm>
        </p:spPr>
        <p:txBody>
          <a:bodyPr/>
          <a:lstStyle/>
          <a:p>
            <a:pPr eaLnBrk="1" hangingPunct="1"/>
            <a:r>
              <a:rPr lang="en-US" altLang="en-US" sz="3200">
                <a:solidFill>
                  <a:srgbClr val="000000"/>
                </a:solidFill>
                <a:cs typeface="Times New Roman" panose="02020603050405020304" pitchFamily="18" charset="0"/>
              </a:rPr>
              <a:t>Structural things cont’d</a:t>
            </a:r>
            <a:endParaRPr lang="en-US" altLang="en-US" sz="3200"/>
          </a:p>
        </p:txBody>
      </p:sp>
      <p:sp>
        <p:nvSpPr>
          <p:cNvPr id="22531" name="Content Placeholder 2"/>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A </a:t>
            </a:r>
            <a:r>
              <a:rPr lang="en-US" altLang="en-US" b="1" dirty="0">
                <a:solidFill>
                  <a:srgbClr val="000000"/>
                </a:solidFill>
                <a:cs typeface="Times New Roman" panose="02020603050405020304" pitchFamily="18" charset="0"/>
              </a:rPr>
              <a:t>Use case</a:t>
            </a:r>
          </a:p>
          <a:p>
            <a:pPr lvl="1" eaLnBrk="1" hangingPunct="1"/>
            <a:r>
              <a:rPr lang="en-US" altLang="en-US" b="1" dirty="0">
                <a:solidFill>
                  <a:srgbClr val="000000"/>
                </a:solidFill>
                <a:cs typeface="Times New Roman" panose="02020603050405020304" pitchFamily="18" charset="0"/>
              </a:rPr>
              <a:t> </a:t>
            </a:r>
            <a:r>
              <a:rPr lang="en-US" altLang="en-US" dirty="0">
                <a:solidFill>
                  <a:srgbClr val="000000"/>
                </a:solidFill>
                <a:cs typeface="Times New Roman" panose="02020603050405020304" pitchFamily="18" charset="0"/>
              </a:rPr>
              <a:t>is a description of set of sequence of actions that a system performs that yields an observable result of value to a particular </a:t>
            </a:r>
            <a:r>
              <a:rPr lang="en-US" altLang="en-US" b="1" dirty="0">
                <a:solidFill>
                  <a:srgbClr val="000000"/>
                </a:solidFill>
                <a:cs typeface="Times New Roman" panose="02020603050405020304" pitchFamily="18" charset="0"/>
              </a:rPr>
              <a:t>actor</a:t>
            </a:r>
            <a:r>
              <a:rPr lang="en-US" altLang="en-US" dirty="0">
                <a:solidFill>
                  <a:srgbClr val="000000"/>
                </a:solidFill>
                <a:cs typeface="Times New Roman" panose="02020603050405020304" pitchFamily="18" charset="0"/>
              </a:rPr>
              <a:t>.</a:t>
            </a:r>
            <a:endParaRPr lang="en-US" altLang="en-US" dirty="0"/>
          </a:p>
        </p:txBody>
      </p:sp>
      <p:sp>
        <p:nvSpPr>
          <p:cNvPr id="22532" name="Oval 13"/>
          <p:cNvSpPr>
            <a:spLocks noChangeArrowheads="1"/>
          </p:cNvSpPr>
          <p:nvPr/>
        </p:nvSpPr>
        <p:spPr bwMode="auto">
          <a:xfrm>
            <a:off x="3429000" y="4191000"/>
            <a:ext cx="1905000" cy="1371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1"/>
                </a:solidFill>
                <a:latin typeface="Times New Roman" panose="02020603050405020304" pitchFamily="18" charset="0"/>
              </a:rPr>
              <a:t>Register</a:t>
            </a:r>
          </a:p>
          <a:p>
            <a:pPr eaLnBrk="1" hangingPunct="1"/>
            <a:r>
              <a:rPr lang="en-US" altLang="en-US" dirty="0">
                <a:solidFill>
                  <a:schemeClr val="bg1"/>
                </a:solidFill>
                <a:latin typeface="Times New Roman" panose="02020603050405020304" pitchFamily="18" charset="0"/>
              </a:rPr>
              <a:t>for Courses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792162"/>
          </a:xfrm>
        </p:spPr>
        <p:txBody>
          <a:bodyPr/>
          <a:lstStyle/>
          <a:p>
            <a:pPr eaLnBrk="1" hangingPunct="1"/>
            <a:r>
              <a:rPr lang="en-US" altLang="en-US" sz="3200">
                <a:solidFill>
                  <a:srgbClr val="000000"/>
                </a:solidFill>
                <a:cs typeface="Times New Roman" panose="02020603050405020304" pitchFamily="18" charset="0"/>
              </a:rPr>
              <a:t>Structural things cont’d</a:t>
            </a:r>
            <a:endParaRPr lang="en-US" altLang="en-US" sz="3200"/>
          </a:p>
        </p:txBody>
      </p:sp>
      <p:sp>
        <p:nvSpPr>
          <p:cNvPr id="23555" name="Content Placeholder 2"/>
          <p:cNvSpPr>
            <a:spLocks noGrp="1"/>
          </p:cNvSpPr>
          <p:nvPr>
            <p:ph idx="1"/>
          </p:nvPr>
        </p:nvSpPr>
        <p:spPr>
          <a:xfrm>
            <a:off x="533400" y="1143000"/>
            <a:ext cx="8229600" cy="5486400"/>
          </a:xfrm>
        </p:spPr>
        <p:txBody>
          <a:bodyPr/>
          <a:lstStyle/>
          <a:p>
            <a:pPr eaLnBrk="1" hangingPunct="1"/>
            <a:r>
              <a:rPr lang="en-US" altLang="en-US" b="1" dirty="0">
                <a:solidFill>
                  <a:srgbClr val="000000"/>
                </a:solidFill>
                <a:cs typeface="Times New Roman" panose="02020603050405020304" pitchFamily="18" charset="0"/>
              </a:rPr>
              <a:t>An active class </a:t>
            </a:r>
          </a:p>
          <a:p>
            <a:pPr lvl="1" eaLnBrk="1" hangingPunct="1"/>
            <a:r>
              <a:rPr lang="en-US" altLang="en-US" dirty="0">
                <a:solidFill>
                  <a:srgbClr val="000000"/>
                </a:solidFill>
                <a:cs typeface="Times New Roman" panose="02020603050405020304" pitchFamily="18" charset="0"/>
              </a:rPr>
              <a:t>is a class whose objects own one or more processes or threads and therefore can initiate control activity. </a:t>
            </a:r>
            <a:r>
              <a:rPr lang="en-US" altLang="en-US" dirty="0"/>
              <a:t>An active class is just like a class except that its objects represent elements whose behavior is concurrent with other elements.</a:t>
            </a:r>
          </a:p>
        </p:txBody>
      </p:sp>
      <p:sp>
        <p:nvSpPr>
          <p:cNvPr id="23556" name="Rectangle 14"/>
          <p:cNvSpPr>
            <a:spLocks noChangeArrowheads="1"/>
          </p:cNvSpPr>
          <p:nvPr/>
        </p:nvSpPr>
        <p:spPr bwMode="auto">
          <a:xfrm>
            <a:off x="3352800" y="4191000"/>
            <a:ext cx="2286000" cy="2209800"/>
          </a:xfrm>
          <a:prstGeom prst="rect">
            <a:avLst/>
          </a:prstGeom>
          <a:noFill/>
          <a:ln w="3810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1"/>
                </a:solidFill>
                <a:latin typeface="Times New Roman" panose="02020603050405020304" pitchFamily="18" charset="0"/>
              </a:rPr>
              <a:t>Event Mgr</a:t>
            </a:r>
          </a:p>
          <a:p>
            <a:pPr eaLnBrk="1" hangingPunct="1"/>
            <a:endParaRPr lang="en-US" altLang="en-US">
              <a:solidFill>
                <a:schemeClr val="accent1"/>
              </a:solidFill>
              <a:latin typeface="Times New Roman" panose="02020603050405020304" pitchFamily="18" charset="0"/>
            </a:endParaRPr>
          </a:p>
          <a:p>
            <a:pPr eaLnBrk="1" hangingPunct="1"/>
            <a:r>
              <a:rPr lang="en-US" altLang="en-US">
                <a:solidFill>
                  <a:schemeClr val="accent1"/>
                </a:solidFill>
                <a:latin typeface="Times New Roman" panose="02020603050405020304" pitchFamily="18" charset="0"/>
              </a:rPr>
              <a:t>thread</a:t>
            </a:r>
          </a:p>
          <a:p>
            <a:pPr eaLnBrk="1" hangingPunct="1"/>
            <a:r>
              <a:rPr lang="en-US" altLang="en-US">
                <a:solidFill>
                  <a:schemeClr val="accent1"/>
                </a:solidFill>
                <a:latin typeface="Times New Roman" panose="02020603050405020304" pitchFamily="18" charset="0"/>
              </a:rPr>
              <a:t>Time</a:t>
            </a:r>
          </a:p>
          <a:p>
            <a:pPr eaLnBrk="1" hangingPunct="1"/>
            <a:endParaRPr lang="en-US" altLang="en-US">
              <a:solidFill>
                <a:schemeClr val="accent1"/>
              </a:solidFill>
              <a:latin typeface="Times New Roman" panose="02020603050405020304" pitchFamily="18" charset="0"/>
            </a:endParaRPr>
          </a:p>
          <a:p>
            <a:pPr eaLnBrk="1" hangingPunct="1"/>
            <a:r>
              <a:rPr lang="en-US" altLang="en-US">
                <a:solidFill>
                  <a:schemeClr val="accent1"/>
                </a:solidFill>
                <a:latin typeface="Times New Roman" panose="02020603050405020304" pitchFamily="18" charset="0"/>
              </a:rPr>
              <a:t>Start ()</a:t>
            </a:r>
          </a:p>
          <a:p>
            <a:pPr eaLnBrk="1" hangingPunct="1"/>
            <a:r>
              <a:rPr lang="en-US" altLang="en-US">
                <a:solidFill>
                  <a:schemeClr val="accent1"/>
                </a:solidFill>
                <a:latin typeface="Times New Roman" panose="02020603050405020304" pitchFamily="18" charset="0"/>
              </a:rPr>
              <a:t>suspend( )</a:t>
            </a:r>
          </a:p>
          <a:p>
            <a:pPr eaLnBrk="1" hangingPunct="1"/>
            <a:r>
              <a:rPr lang="en-US" altLang="en-US">
                <a:solidFill>
                  <a:schemeClr val="accent1"/>
                </a:solidFill>
                <a:latin typeface="Times New Roman" panose="02020603050405020304" pitchFamily="18" charset="0"/>
              </a:rPr>
              <a:t>stop( )</a:t>
            </a:r>
          </a:p>
        </p:txBody>
      </p:sp>
      <p:sp>
        <p:nvSpPr>
          <p:cNvPr id="23557" name="Line 15"/>
          <p:cNvSpPr>
            <a:spLocks noChangeShapeType="1"/>
          </p:cNvSpPr>
          <p:nvPr/>
        </p:nvSpPr>
        <p:spPr bwMode="auto">
          <a:xfrm>
            <a:off x="3352800" y="5410200"/>
            <a:ext cx="2286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8" name="Line 16"/>
          <p:cNvSpPr>
            <a:spLocks noChangeShapeType="1"/>
          </p:cNvSpPr>
          <p:nvPr/>
        </p:nvSpPr>
        <p:spPr bwMode="auto">
          <a:xfrm>
            <a:off x="3352800" y="4648200"/>
            <a:ext cx="2286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92162"/>
          </a:xfrm>
        </p:spPr>
        <p:txBody>
          <a:bodyPr/>
          <a:lstStyle/>
          <a:p>
            <a:pPr eaLnBrk="1" hangingPunct="1"/>
            <a:r>
              <a:rPr lang="en-US" altLang="en-US" sz="3200">
                <a:solidFill>
                  <a:srgbClr val="000000"/>
                </a:solidFill>
                <a:cs typeface="Times New Roman" panose="02020603050405020304" pitchFamily="18" charset="0"/>
              </a:rPr>
              <a:t>Structural things cont’d</a:t>
            </a:r>
            <a:endParaRPr lang="en-US" altLang="en-US" sz="3200"/>
          </a:p>
        </p:txBody>
      </p:sp>
      <p:sp>
        <p:nvSpPr>
          <p:cNvPr id="24579" name="Content Placeholder 2"/>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component </a:t>
            </a:r>
          </a:p>
          <a:p>
            <a:pPr lvl="1" eaLnBrk="1" hangingPunct="1"/>
            <a:r>
              <a:rPr lang="en-US" altLang="en-US">
                <a:solidFill>
                  <a:srgbClr val="000000"/>
                </a:solidFill>
                <a:cs typeface="Times New Roman" panose="02020603050405020304" pitchFamily="18" charset="0"/>
              </a:rPr>
              <a:t>A replaceable part, realizes interfaces.</a:t>
            </a:r>
          </a:p>
          <a:p>
            <a:pPr lvl="1" eaLnBrk="1" hangingPunct="1"/>
            <a:endParaRPr lang="en-US" altLang="en-US"/>
          </a:p>
        </p:txBody>
      </p:sp>
      <p:sp>
        <p:nvSpPr>
          <p:cNvPr id="24580" name="Rectangle 17"/>
          <p:cNvSpPr>
            <a:spLocks noChangeArrowheads="1"/>
          </p:cNvSpPr>
          <p:nvPr/>
        </p:nvSpPr>
        <p:spPr bwMode="auto">
          <a:xfrm>
            <a:off x="3657600" y="4191000"/>
            <a:ext cx="2057400" cy="12192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Course.cpp</a:t>
            </a:r>
          </a:p>
        </p:txBody>
      </p:sp>
      <p:sp>
        <p:nvSpPr>
          <p:cNvPr id="24581" name="Rectangle 18"/>
          <p:cNvSpPr>
            <a:spLocks noChangeArrowheads="1"/>
          </p:cNvSpPr>
          <p:nvPr/>
        </p:nvSpPr>
        <p:spPr bwMode="auto">
          <a:xfrm>
            <a:off x="3429000" y="4343400"/>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2" name="Rectangle 19"/>
          <p:cNvSpPr>
            <a:spLocks noChangeArrowheads="1"/>
          </p:cNvSpPr>
          <p:nvPr/>
        </p:nvSpPr>
        <p:spPr bwMode="auto">
          <a:xfrm>
            <a:off x="3429000" y="5105400"/>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868362"/>
          </a:xfrm>
        </p:spPr>
        <p:txBody>
          <a:bodyPr/>
          <a:lstStyle/>
          <a:p>
            <a:pPr eaLnBrk="1" hangingPunct="1"/>
            <a:r>
              <a:rPr lang="en-US" altLang="en-US" sz="3200">
                <a:solidFill>
                  <a:srgbClr val="000000"/>
                </a:solidFill>
                <a:cs typeface="Times New Roman" panose="02020603050405020304" pitchFamily="18" charset="0"/>
              </a:rPr>
              <a:t>Structural things cont’d</a:t>
            </a:r>
            <a:endParaRPr lang="en-US" altLang="en-US" sz="3200"/>
          </a:p>
        </p:txBody>
      </p:sp>
      <p:sp>
        <p:nvSpPr>
          <p:cNvPr id="25603" name="Content Placeholder 2"/>
          <p:cNvSpPr>
            <a:spLocks noGrp="1"/>
          </p:cNvSpPr>
          <p:nvPr>
            <p:ph idx="1"/>
          </p:nvPr>
        </p:nvSpPr>
        <p:spPr/>
        <p:txBody>
          <a:bodyPr/>
          <a:lstStyle/>
          <a:p>
            <a:pPr eaLnBrk="1" hangingPunct="1"/>
            <a:r>
              <a:rPr lang="en-US" altLang="en-US" b="1" dirty="0">
                <a:solidFill>
                  <a:srgbClr val="000000"/>
                </a:solidFill>
                <a:cs typeface="Times New Roman" panose="02020603050405020304" pitchFamily="18" charset="0"/>
              </a:rPr>
              <a:t>A node </a:t>
            </a:r>
          </a:p>
          <a:p>
            <a:pPr lvl="1" eaLnBrk="1" hangingPunct="1"/>
            <a:r>
              <a:rPr lang="en-US" altLang="en-US" dirty="0">
                <a:solidFill>
                  <a:srgbClr val="000000"/>
                </a:solidFill>
                <a:cs typeface="Times New Roman" panose="02020603050405020304" pitchFamily="18" charset="0"/>
              </a:rPr>
              <a:t>Computational resource that exists at run time</a:t>
            </a:r>
          </a:p>
          <a:p>
            <a:pPr lvl="1" eaLnBrk="1" hangingPunct="1"/>
            <a:r>
              <a:rPr lang="en-US" altLang="en-US" dirty="0">
                <a:solidFill>
                  <a:srgbClr val="000000"/>
                </a:solidFill>
                <a:cs typeface="Times New Roman" panose="02020603050405020304" pitchFamily="18" charset="0"/>
              </a:rPr>
              <a:t>e.g., memory, processing capability.</a:t>
            </a:r>
            <a:endParaRPr lang="en-US" altLang="en-US" dirty="0"/>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86200"/>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15962"/>
          </a:xfrm>
        </p:spPr>
        <p:txBody>
          <a:bodyPr/>
          <a:lstStyle/>
          <a:p>
            <a:pPr eaLnBrk="1" hangingPunct="1"/>
            <a:r>
              <a:rPr lang="en-US" altLang="en-US" sz="3200">
                <a:cs typeface="Times New Roman" panose="02020603050405020304" pitchFamily="18" charset="0"/>
              </a:rPr>
              <a:t>Behavioral Things</a:t>
            </a:r>
            <a:endParaRPr lang="en-US" altLang="en-US" sz="3200"/>
          </a:p>
        </p:txBody>
      </p:sp>
      <p:sp>
        <p:nvSpPr>
          <p:cNvPr id="26627" name="Content Placeholder 2"/>
          <p:cNvSpPr>
            <a:spLocks noGrp="1"/>
          </p:cNvSpPr>
          <p:nvPr>
            <p:ph idx="1"/>
          </p:nvPr>
        </p:nvSpPr>
        <p:spPr/>
        <p:txBody>
          <a:bodyPr/>
          <a:lstStyle/>
          <a:p>
            <a:pPr eaLnBrk="1" hangingPunct="1"/>
            <a:r>
              <a:rPr lang="en-US" altLang="en-US">
                <a:cs typeface="Times New Roman" panose="02020603050405020304" pitchFamily="18" charset="0"/>
              </a:rPr>
              <a:t>Behavioral things </a:t>
            </a:r>
          </a:p>
          <a:p>
            <a:pPr lvl="1" eaLnBrk="1" hangingPunct="1"/>
            <a:r>
              <a:rPr lang="en-US" altLang="en-US">
                <a:cs typeface="Times New Roman" panose="02020603050405020304" pitchFamily="18" charset="0"/>
              </a:rPr>
              <a:t>These are the verbs of a model.</a:t>
            </a:r>
          </a:p>
          <a:p>
            <a:pPr lvl="1" eaLnBrk="1" hangingPunct="1"/>
            <a:r>
              <a:rPr lang="en-US" altLang="en-US">
                <a:cs typeface="Times New Roman" panose="02020603050405020304" pitchFamily="18" charset="0"/>
              </a:rPr>
              <a:t>Dynamic parts of UML models. </a:t>
            </a:r>
          </a:p>
          <a:p>
            <a:pPr lvl="1" eaLnBrk="1" hangingPunct="1"/>
            <a:r>
              <a:rPr lang="en-US" altLang="en-US">
                <a:cs typeface="Times New Roman" panose="02020603050405020304" pitchFamily="18" charset="0"/>
              </a:rPr>
              <a:t>Representing behavior over time and space. </a:t>
            </a:r>
          </a:p>
          <a:p>
            <a:pPr lvl="1" eaLnBrk="1" hangingPunct="1"/>
            <a:r>
              <a:rPr lang="en-US" altLang="en-US">
                <a:cs typeface="Times New Roman" panose="02020603050405020304" pitchFamily="18" charset="0"/>
              </a:rPr>
              <a:t>There are </a:t>
            </a:r>
            <a:r>
              <a:rPr lang="en-US" altLang="en-US" b="1">
                <a:cs typeface="Times New Roman" panose="02020603050405020304" pitchFamily="18" charset="0"/>
              </a:rPr>
              <a:t>two</a:t>
            </a:r>
            <a:r>
              <a:rPr lang="en-US" altLang="en-US">
                <a:cs typeface="Times New Roman" panose="02020603050405020304" pitchFamily="18" charset="0"/>
              </a:rPr>
              <a:t> kinds of behavioral things</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715962"/>
          </a:xfrm>
        </p:spPr>
        <p:txBody>
          <a:bodyPr/>
          <a:lstStyle/>
          <a:p>
            <a:pPr eaLnBrk="1" hangingPunct="1"/>
            <a:r>
              <a:rPr lang="en-US" altLang="en-US" sz="3200">
                <a:cs typeface="Times New Roman" panose="02020603050405020304" pitchFamily="18" charset="0"/>
              </a:rPr>
              <a:t>Behavioral Things Cont’d</a:t>
            </a:r>
            <a:endParaRPr lang="en-US" altLang="en-US" sz="3200"/>
          </a:p>
        </p:txBody>
      </p:sp>
      <p:sp>
        <p:nvSpPr>
          <p:cNvPr id="27651" name="Content Placeholder 2"/>
          <p:cNvSpPr>
            <a:spLocks noGrp="1"/>
          </p:cNvSpPr>
          <p:nvPr>
            <p:ph idx="1"/>
          </p:nvPr>
        </p:nvSpPr>
        <p:spPr/>
        <p:txBody>
          <a:bodyPr/>
          <a:lstStyle/>
          <a:p>
            <a:pPr eaLnBrk="1" hangingPunct="1"/>
            <a:r>
              <a:rPr lang="en-US" altLang="en-US" b="1">
                <a:cs typeface="Times New Roman" panose="02020603050405020304" pitchFamily="18" charset="0"/>
              </a:rPr>
              <a:t>Interaction</a:t>
            </a:r>
            <a:r>
              <a:rPr lang="en-US" altLang="en-US">
                <a:cs typeface="Times New Roman" panose="02020603050405020304" pitchFamily="18" charset="0"/>
              </a:rPr>
              <a:t> </a:t>
            </a:r>
          </a:p>
          <a:p>
            <a:pPr lvl="1" eaLnBrk="1" hangingPunct="1"/>
            <a:r>
              <a:rPr lang="en-US" altLang="en-US">
                <a:cs typeface="Times New Roman" panose="02020603050405020304" pitchFamily="18" charset="0"/>
              </a:rPr>
              <a:t>A set of object exchanging messages, to accomplish a specific purpose accomplish a specific purpose.</a:t>
            </a:r>
            <a:endParaRPr lang="en-US" altLang="en-US"/>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86200"/>
            <a:ext cx="4103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944562"/>
          </a:xfrm>
        </p:spPr>
        <p:txBody>
          <a:bodyPr/>
          <a:lstStyle/>
          <a:p>
            <a:pPr eaLnBrk="1" hangingPunct="1"/>
            <a:r>
              <a:rPr lang="en-US" altLang="en-US" sz="3200">
                <a:cs typeface="Times New Roman" panose="02020603050405020304" pitchFamily="18" charset="0"/>
              </a:rPr>
              <a:t>Behavioral Things Cont’d</a:t>
            </a:r>
            <a:endParaRPr lang="en-US" altLang="en-US" sz="3200"/>
          </a:p>
        </p:txBody>
      </p:sp>
      <p:sp>
        <p:nvSpPr>
          <p:cNvPr id="28675" name="Content Placeholder 2"/>
          <p:cNvSpPr>
            <a:spLocks noGrp="1"/>
          </p:cNvSpPr>
          <p:nvPr>
            <p:ph idx="1"/>
          </p:nvPr>
        </p:nvSpPr>
        <p:spPr/>
        <p:txBody>
          <a:bodyPr/>
          <a:lstStyle/>
          <a:p>
            <a:pPr eaLnBrk="1" hangingPunct="1"/>
            <a:r>
              <a:rPr lang="en-US" altLang="en-US" b="1">
                <a:cs typeface="Times New Roman" panose="02020603050405020304" pitchFamily="18" charset="0"/>
              </a:rPr>
              <a:t>A state machine</a:t>
            </a:r>
          </a:p>
          <a:p>
            <a:pPr lvl="1" eaLnBrk="1" hangingPunct="1"/>
            <a:r>
              <a:rPr lang="en-US" altLang="en-US">
                <a:latin typeface="Times New Roman" panose="02020603050405020304" pitchFamily="18" charset="0"/>
              </a:rPr>
              <a:t>specifies the sequence of states an object or an interaction goes through during its lifetime in response to events.</a:t>
            </a:r>
          </a:p>
        </p:txBody>
      </p:sp>
      <p:sp>
        <p:nvSpPr>
          <p:cNvPr id="5" name="Oval 4"/>
          <p:cNvSpPr/>
          <p:nvPr/>
        </p:nvSpPr>
        <p:spPr>
          <a:xfrm>
            <a:off x="1752600" y="4419600"/>
            <a:ext cx="1219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Study</a:t>
            </a:r>
          </a:p>
        </p:txBody>
      </p:sp>
      <p:sp>
        <p:nvSpPr>
          <p:cNvPr id="7" name="Oval 6"/>
          <p:cNvSpPr/>
          <p:nvPr/>
        </p:nvSpPr>
        <p:spPr>
          <a:xfrm>
            <a:off x="5943600" y="4419600"/>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Vacation</a:t>
            </a:r>
          </a:p>
        </p:txBody>
      </p:sp>
      <p:sp>
        <p:nvSpPr>
          <p:cNvPr id="28678" name="Line 8"/>
          <p:cNvSpPr>
            <a:spLocks noChangeShapeType="1"/>
          </p:cNvSpPr>
          <p:nvPr/>
        </p:nvSpPr>
        <p:spPr bwMode="auto">
          <a:xfrm>
            <a:off x="2819400" y="4572000"/>
            <a:ext cx="33528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8"/>
          <p:cNvSpPr>
            <a:spLocks noChangeShapeType="1"/>
          </p:cNvSpPr>
          <p:nvPr/>
        </p:nvSpPr>
        <p:spPr bwMode="auto">
          <a:xfrm flipH="1">
            <a:off x="2819400" y="5181600"/>
            <a:ext cx="32766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0" name="TextBox 9"/>
          <p:cNvSpPr txBox="1">
            <a:spLocks noChangeArrowheads="1"/>
          </p:cNvSpPr>
          <p:nvPr/>
        </p:nvSpPr>
        <p:spPr bwMode="auto">
          <a:xfrm>
            <a:off x="3200400" y="4114800"/>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t>        Msg: Vacation</a:t>
            </a:r>
          </a:p>
        </p:txBody>
      </p:sp>
      <p:sp>
        <p:nvSpPr>
          <p:cNvPr id="28681" name="TextBox 10"/>
          <p:cNvSpPr txBox="1">
            <a:spLocks noChangeArrowheads="1"/>
          </p:cNvSpPr>
          <p:nvPr/>
        </p:nvSpPr>
        <p:spPr bwMode="auto">
          <a:xfrm>
            <a:off x="3352800" y="5268913"/>
            <a:ext cx="2514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        Msg: Study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639762"/>
          </a:xfrm>
        </p:spPr>
        <p:txBody>
          <a:bodyPr/>
          <a:lstStyle/>
          <a:p>
            <a:pPr eaLnBrk="1" hangingPunct="1"/>
            <a:r>
              <a:rPr lang="en-US" altLang="en-US" sz="3200">
                <a:cs typeface="Times New Roman" panose="02020603050405020304" pitchFamily="18" charset="0"/>
              </a:rPr>
              <a:t>Grouping Things</a:t>
            </a:r>
            <a:endParaRPr lang="en-US" altLang="en-US" sz="3200"/>
          </a:p>
        </p:txBody>
      </p:sp>
      <p:sp>
        <p:nvSpPr>
          <p:cNvPr id="29699" name="Content Placeholder 2"/>
          <p:cNvSpPr>
            <a:spLocks noGrp="1"/>
          </p:cNvSpPr>
          <p:nvPr>
            <p:ph idx="1"/>
          </p:nvPr>
        </p:nvSpPr>
        <p:spPr>
          <a:xfrm>
            <a:off x="457200" y="1066800"/>
            <a:ext cx="8229600" cy="5410200"/>
          </a:xfrm>
        </p:spPr>
        <p:txBody>
          <a:bodyPr/>
          <a:lstStyle/>
          <a:p>
            <a:r>
              <a:rPr lang="en-US" altLang="en-US" sz="3000">
                <a:cs typeface="Times New Roman" panose="02020603050405020304" pitchFamily="18" charset="0"/>
              </a:rPr>
              <a:t>Grouping things</a:t>
            </a:r>
          </a:p>
          <a:p>
            <a:pPr lvl="1"/>
            <a:r>
              <a:rPr lang="en-US" altLang="en-US" sz="2600">
                <a:cs typeface="Times New Roman" panose="02020603050405020304" pitchFamily="18" charset="0"/>
              </a:rPr>
              <a:t>are the organizational parts of UML models. These are the boxes into which a model can be decomposed. There is one primary kind of grouping thing, namely, </a:t>
            </a:r>
            <a:r>
              <a:rPr lang="en-US" altLang="en-US" sz="2600" b="1">
                <a:cs typeface="Times New Roman" panose="02020603050405020304" pitchFamily="18" charset="0"/>
              </a:rPr>
              <a:t>packages</a:t>
            </a:r>
            <a:r>
              <a:rPr lang="en-US" altLang="en-US" sz="2600">
                <a:cs typeface="Times New Roman" panose="02020603050405020304" pitchFamily="18" charset="0"/>
              </a:rPr>
              <a:t>. </a:t>
            </a:r>
            <a:endParaRPr lang="en-US" altLang="en-US" sz="2600"/>
          </a:p>
          <a:p>
            <a:r>
              <a:rPr lang="en-US" altLang="en-US" sz="3000"/>
              <a:t>Organizing elements (structural/behavioral) into groups.</a:t>
            </a:r>
          </a:p>
          <a:p>
            <a:r>
              <a:rPr lang="en-US" altLang="en-US" sz="3000"/>
              <a:t>Purely conceptual. only exists at development time. And can be nested.</a:t>
            </a:r>
          </a:p>
          <a:p>
            <a:r>
              <a:rPr lang="en-US" altLang="en-US" sz="3000"/>
              <a:t>Variations of packages are: </a:t>
            </a:r>
          </a:p>
          <a:p>
            <a:pPr lvl="1"/>
            <a:r>
              <a:rPr lang="en-US" altLang="en-US" sz="2600"/>
              <a:t>Frameworks, models, &amp; subsystems.</a:t>
            </a:r>
            <a:endParaRPr lang="en-US" altLang="en-US" sz="260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639762"/>
          </a:xfrm>
        </p:spPr>
        <p:txBody>
          <a:bodyPr/>
          <a:lstStyle/>
          <a:p>
            <a:pPr eaLnBrk="1" hangingPunct="1"/>
            <a:r>
              <a:rPr lang="en-US" altLang="en-US" sz="3200">
                <a:cs typeface="Times New Roman" panose="02020603050405020304" pitchFamily="18" charset="0"/>
              </a:rPr>
              <a:t>Grouping Things Cont’d</a:t>
            </a:r>
            <a:endParaRPr lang="en-US" altLang="en-US" sz="3200"/>
          </a:p>
        </p:txBody>
      </p:sp>
      <p:sp>
        <p:nvSpPr>
          <p:cNvPr id="30723" name="Rectangle 19"/>
          <p:cNvSpPr>
            <a:spLocks noChangeArrowheads="1"/>
          </p:cNvSpPr>
          <p:nvPr/>
        </p:nvSpPr>
        <p:spPr bwMode="auto">
          <a:xfrm>
            <a:off x="3962400" y="2438400"/>
            <a:ext cx="4495800" cy="1981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30724" name="Rectangle 4"/>
          <p:cNvSpPr>
            <a:spLocks noChangeArrowheads="1"/>
          </p:cNvSpPr>
          <p:nvPr/>
        </p:nvSpPr>
        <p:spPr bwMode="auto">
          <a:xfrm>
            <a:off x="1143000" y="2590800"/>
            <a:ext cx="2362200" cy="1828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Course Manager</a:t>
            </a:r>
          </a:p>
        </p:txBody>
      </p:sp>
      <p:sp>
        <p:nvSpPr>
          <p:cNvPr id="30725" name="Rectangle 5"/>
          <p:cNvSpPr>
            <a:spLocks noChangeArrowheads="1"/>
          </p:cNvSpPr>
          <p:nvPr/>
        </p:nvSpPr>
        <p:spPr bwMode="auto">
          <a:xfrm>
            <a:off x="1143000" y="2362200"/>
            <a:ext cx="8382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6" name="Rectangle 18"/>
          <p:cNvSpPr>
            <a:spLocks noChangeArrowheads="1"/>
          </p:cNvSpPr>
          <p:nvPr/>
        </p:nvSpPr>
        <p:spPr bwMode="auto">
          <a:xfrm>
            <a:off x="4114800" y="2800350"/>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7" name="Rectangle 20"/>
          <p:cNvSpPr>
            <a:spLocks noChangeArrowheads="1"/>
          </p:cNvSpPr>
          <p:nvPr/>
        </p:nvSpPr>
        <p:spPr bwMode="auto">
          <a:xfrm>
            <a:off x="3962400" y="2133600"/>
            <a:ext cx="1271588" cy="3111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8" name="Rectangle 23"/>
          <p:cNvSpPr>
            <a:spLocks noChangeArrowheads="1"/>
          </p:cNvSpPr>
          <p:nvPr/>
        </p:nvSpPr>
        <p:spPr bwMode="auto">
          <a:xfrm>
            <a:off x="5943600" y="2819400"/>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29" name="Rectangle 17"/>
          <p:cNvSpPr>
            <a:spLocks noChangeArrowheads="1"/>
          </p:cNvSpPr>
          <p:nvPr/>
        </p:nvSpPr>
        <p:spPr bwMode="auto">
          <a:xfrm>
            <a:off x="4114800" y="2971800"/>
            <a:ext cx="17526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Course Manager</a:t>
            </a:r>
          </a:p>
        </p:txBody>
      </p:sp>
      <p:sp>
        <p:nvSpPr>
          <p:cNvPr id="30730" name="Rectangle 22"/>
          <p:cNvSpPr>
            <a:spLocks noChangeArrowheads="1"/>
          </p:cNvSpPr>
          <p:nvPr/>
        </p:nvSpPr>
        <p:spPr bwMode="auto">
          <a:xfrm>
            <a:off x="5943600" y="2971800"/>
            <a:ext cx="1905000" cy="1143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Student Admission</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-Student</a:t>
            </a:r>
          </a:p>
          <a:p>
            <a:pPr eaLnBrk="1" hangingPunct="1"/>
            <a:r>
              <a:rPr lang="en-US" altLang="en-US">
                <a:latin typeface="Times New Roman" panose="02020603050405020304" pitchFamily="18" charset="0"/>
              </a:rPr>
              <a:t>+Department</a:t>
            </a:r>
          </a:p>
        </p:txBody>
      </p:sp>
      <p:sp>
        <p:nvSpPr>
          <p:cNvPr id="30731" name="Text Box 21"/>
          <p:cNvSpPr txBox="1">
            <a:spLocks noChangeArrowheads="1"/>
          </p:cNvSpPr>
          <p:nvPr/>
        </p:nvSpPr>
        <p:spPr bwMode="auto">
          <a:xfrm>
            <a:off x="4495800" y="2438400"/>
            <a:ext cx="234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University Administration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868362"/>
          </a:xfrm>
        </p:spPr>
        <p:txBody>
          <a:bodyPr/>
          <a:lstStyle/>
          <a:p>
            <a:r>
              <a:rPr lang="en-US" altLang="en-US" sz="3200"/>
              <a:t>Software Development Evolution</a:t>
            </a:r>
          </a:p>
        </p:txBody>
      </p:sp>
      <p:pic>
        <p:nvPicPr>
          <p:cNvPr id="40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584325"/>
            <a:ext cx="6224588" cy="4565650"/>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563562"/>
          </a:xfrm>
        </p:spPr>
        <p:txBody>
          <a:bodyPr/>
          <a:lstStyle/>
          <a:p>
            <a:pPr eaLnBrk="1" hangingPunct="1"/>
            <a:r>
              <a:rPr lang="en-US" altLang="en-US" sz="3200">
                <a:solidFill>
                  <a:srgbClr val="000000"/>
                </a:solidFill>
                <a:cs typeface="Times New Roman" panose="02020603050405020304" pitchFamily="18" charset="0"/>
              </a:rPr>
              <a:t>Annotational Things</a:t>
            </a:r>
            <a:endParaRPr lang="en-US" altLang="en-US" sz="3200"/>
          </a:p>
        </p:txBody>
      </p:sp>
      <p:sp>
        <p:nvSpPr>
          <p:cNvPr id="31747" name="Content Placeholder 2"/>
          <p:cNvSpPr>
            <a:spLocks noGrp="1"/>
          </p:cNvSpPr>
          <p:nvPr>
            <p:ph idx="1"/>
          </p:nvPr>
        </p:nvSpPr>
        <p:spPr/>
        <p:txBody>
          <a:bodyPr/>
          <a:lstStyle/>
          <a:p>
            <a:pPr eaLnBrk="1" hangingPunct="1"/>
            <a:r>
              <a:rPr lang="en-US" altLang="en-US" sz="2400" dirty="0" err="1">
                <a:solidFill>
                  <a:srgbClr val="000000"/>
                </a:solidFill>
                <a:cs typeface="Times New Roman" panose="02020603050405020304" pitchFamily="18" charset="0"/>
              </a:rPr>
              <a:t>Annotational</a:t>
            </a:r>
            <a:r>
              <a:rPr lang="en-US" altLang="en-US" sz="2400" dirty="0">
                <a:solidFill>
                  <a:srgbClr val="000000"/>
                </a:solidFill>
                <a:cs typeface="Times New Roman" panose="02020603050405020304" pitchFamily="18" charset="0"/>
              </a:rPr>
              <a:t> things are the explanatory parts of UML models. These are the </a:t>
            </a:r>
            <a:r>
              <a:rPr lang="en-US" altLang="en-US" sz="2400" b="1" dirty="0">
                <a:solidFill>
                  <a:srgbClr val="000000"/>
                </a:solidFill>
                <a:cs typeface="Times New Roman" panose="02020603050405020304" pitchFamily="18" charset="0"/>
              </a:rPr>
              <a:t>comments</a:t>
            </a:r>
            <a:r>
              <a:rPr lang="en-US" altLang="en-US" sz="2400" dirty="0">
                <a:solidFill>
                  <a:srgbClr val="000000"/>
                </a:solidFill>
                <a:cs typeface="Times New Roman" panose="02020603050405020304" pitchFamily="18" charset="0"/>
              </a:rPr>
              <a:t> you may apply to describe, illuminate, and remark about any element in a model. </a:t>
            </a:r>
          </a:p>
          <a:p>
            <a:pPr eaLnBrk="1" hangingPunct="1"/>
            <a:r>
              <a:rPr lang="en-US" altLang="en-US" sz="2400" dirty="0">
                <a:solidFill>
                  <a:srgbClr val="000000"/>
                </a:solidFill>
                <a:cs typeface="Times New Roman" panose="02020603050405020304" pitchFamily="18" charset="0"/>
              </a:rPr>
              <a:t>There is one primary kind of </a:t>
            </a:r>
            <a:r>
              <a:rPr lang="en-US" altLang="en-US" sz="2400" dirty="0" err="1">
                <a:solidFill>
                  <a:srgbClr val="000000"/>
                </a:solidFill>
                <a:cs typeface="Times New Roman" panose="02020603050405020304" pitchFamily="18" charset="0"/>
              </a:rPr>
              <a:t>annotational</a:t>
            </a:r>
            <a:r>
              <a:rPr lang="en-US" altLang="en-US" sz="2400" dirty="0">
                <a:solidFill>
                  <a:srgbClr val="000000"/>
                </a:solidFill>
                <a:cs typeface="Times New Roman" panose="02020603050405020304" pitchFamily="18" charset="0"/>
              </a:rPr>
              <a:t> thing, called a </a:t>
            </a:r>
            <a:r>
              <a:rPr lang="en-US" altLang="en-US" sz="2400" b="1" dirty="0">
                <a:solidFill>
                  <a:srgbClr val="000000"/>
                </a:solidFill>
                <a:cs typeface="Times New Roman" panose="02020603050405020304" pitchFamily="18" charset="0"/>
              </a:rPr>
              <a:t>note</a:t>
            </a:r>
            <a:r>
              <a:rPr lang="en-US" altLang="en-US" sz="2400" dirty="0">
                <a:solidFill>
                  <a:srgbClr val="000000"/>
                </a:solidFill>
                <a:cs typeface="Times New Roman" panose="02020603050405020304" pitchFamily="18" charset="0"/>
              </a:rPr>
              <a:t>.</a:t>
            </a:r>
            <a:endParaRPr lang="en-US" altLang="en-US" sz="2400" dirty="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038600"/>
            <a:ext cx="2813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Review</a:t>
            </a:r>
          </a:p>
        </p:txBody>
      </p:sp>
      <p:sp>
        <p:nvSpPr>
          <p:cNvPr id="10243" name="Content Placeholder 2"/>
          <p:cNvSpPr>
            <a:spLocks noGrp="1"/>
          </p:cNvSpPr>
          <p:nvPr>
            <p:ph idx="1"/>
          </p:nvPr>
        </p:nvSpPr>
        <p:spPr/>
        <p:txBody>
          <a:bodyPr/>
          <a:lstStyle/>
          <a:p>
            <a:endParaRPr lang="en-US" altLang="en-US"/>
          </a:p>
          <a:p>
            <a:endParaRPr lang="en-US" altLang="en-US"/>
          </a:p>
          <a:p>
            <a:pPr algn="ctr">
              <a:buFont typeface="Arial" panose="020B0604020202020204" pitchFamily="34" charset="0"/>
              <a:buNone/>
            </a:pPr>
            <a:endParaRPr lang="en-US" altLang="en-US"/>
          </a:p>
          <a:p>
            <a:pPr algn="ctr">
              <a:buFont typeface="Arial" panose="020B0604020202020204" pitchFamily="34" charset="0"/>
              <a:buNone/>
            </a:pPr>
            <a:r>
              <a:rPr lang="en-US" altLang="en-US" b="1"/>
              <a:t>Discuss</a:t>
            </a:r>
          </a:p>
        </p:txBody>
      </p:sp>
    </p:spTree>
    <p:extLst>
      <p:ext uri="{BB962C8B-B14F-4D97-AF65-F5344CB8AC3E}">
        <p14:creationId xmlns:p14="http://schemas.microsoft.com/office/powerpoint/2010/main" val="947257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32771" name="Content Placeholder 2"/>
          <p:cNvSpPr>
            <a:spLocks noGrp="1"/>
          </p:cNvSpPr>
          <p:nvPr>
            <p:ph idx="1"/>
          </p:nvPr>
        </p:nvSpPr>
        <p:spPr/>
        <p:txBody>
          <a:bodyPr/>
          <a:lstStyle/>
          <a:p>
            <a:pPr eaLnBrk="1" hangingPunct="1"/>
            <a:r>
              <a:rPr lang="en-US" altLang="en-US"/>
              <a:t>There are four kinds of relationships in the UML:</a:t>
            </a:r>
          </a:p>
          <a:p>
            <a:pPr marL="971550" lvl="1" indent="-514350" eaLnBrk="1" hangingPunct="1">
              <a:buFont typeface="Calibri" panose="020F0502020204030204" pitchFamily="34" charset="0"/>
              <a:buAutoNum type="arabicPeriod"/>
            </a:pPr>
            <a:r>
              <a:rPr lang="en-US" altLang="en-US"/>
              <a:t>Association</a:t>
            </a:r>
          </a:p>
          <a:p>
            <a:pPr marL="971550" lvl="1" indent="-514350" eaLnBrk="1" hangingPunct="1">
              <a:buFont typeface="Calibri" panose="020F0502020204030204" pitchFamily="34" charset="0"/>
              <a:buAutoNum type="arabicPeriod"/>
            </a:pPr>
            <a:r>
              <a:rPr lang="en-US" altLang="en-US"/>
              <a:t>Generalization</a:t>
            </a:r>
          </a:p>
          <a:p>
            <a:pPr marL="971550" lvl="1" indent="-514350" eaLnBrk="1" hangingPunct="1">
              <a:buFont typeface="Calibri" panose="020F0502020204030204" pitchFamily="34" charset="0"/>
              <a:buAutoNum type="arabicPeriod"/>
            </a:pPr>
            <a:r>
              <a:rPr lang="en-US" altLang="en-US"/>
              <a:t>Realization</a:t>
            </a:r>
          </a:p>
          <a:p>
            <a:pPr marL="971550" lvl="1" indent="-514350" eaLnBrk="1" hangingPunct="1">
              <a:buFont typeface="Calibri" panose="020F0502020204030204" pitchFamily="34" charset="0"/>
              <a:buAutoNum type="arabicPeriod"/>
            </a:pPr>
            <a:r>
              <a:rPr lang="en-US" altLang="en-US"/>
              <a:t>Dependency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 Cont’d</a:t>
            </a:r>
            <a:endParaRPr lang="en-US" altLang="en-US"/>
          </a:p>
        </p:txBody>
      </p:sp>
      <p:sp>
        <p:nvSpPr>
          <p:cNvPr id="33795" name="Content Placeholder 2"/>
          <p:cNvSpPr>
            <a:spLocks noGrp="1"/>
          </p:cNvSpPr>
          <p:nvPr>
            <p:ph idx="1"/>
          </p:nvPr>
        </p:nvSpPr>
        <p:spPr/>
        <p:txBody>
          <a:bodyPr/>
          <a:lstStyle/>
          <a:p>
            <a:pPr eaLnBrk="1" hangingPunct="1"/>
            <a:r>
              <a:rPr lang="en-US" altLang="en-US" b="1" dirty="0">
                <a:solidFill>
                  <a:srgbClr val="000000"/>
                </a:solidFill>
                <a:cs typeface="Times New Roman" panose="02020603050405020304" pitchFamily="18" charset="0"/>
              </a:rPr>
              <a:t>An Association</a:t>
            </a:r>
            <a:r>
              <a:rPr lang="en-US" altLang="en-US" dirty="0">
                <a:solidFill>
                  <a:srgbClr val="000000"/>
                </a:solidFill>
                <a:cs typeface="Times New Roman" panose="02020603050405020304" pitchFamily="18" charset="0"/>
              </a:rPr>
              <a:t> is a structural relationship that describes a set of links. A link is a </a:t>
            </a:r>
            <a:r>
              <a:rPr lang="en-US" altLang="en-US" b="1" dirty="0">
                <a:solidFill>
                  <a:srgbClr val="000000"/>
                </a:solidFill>
                <a:cs typeface="Times New Roman" panose="02020603050405020304" pitchFamily="18" charset="0"/>
              </a:rPr>
              <a:t>connection between objects</a:t>
            </a:r>
            <a:r>
              <a:rPr lang="en-US" altLang="en-US" dirty="0">
                <a:solidFill>
                  <a:srgbClr val="000000"/>
                </a:solidFill>
                <a:cs typeface="Times New Roman" panose="02020603050405020304" pitchFamily="18" charset="0"/>
              </a:rPr>
              <a:t>. </a:t>
            </a:r>
          </a:p>
          <a:p>
            <a:pPr lvl="1" eaLnBrk="1" hangingPunct="1"/>
            <a:r>
              <a:rPr lang="en-US" altLang="en-US" dirty="0">
                <a:solidFill>
                  <a:srgbClr val="000000"/>
                </a:solidFill>
                <a:cs typeface="Times New Roman" panose="02020603050405020304" pitchFamily="18" charset="0"/>
              </a:rPr>
              <a:t> V</a:t>
            </a:r>
            <a:r>
              <a:rPr lang="en-US" altLang="en-US" dirty="0"/>
              <a:t>ariants: aggregation &amp; composition</a:t>
            </a:r>
          </a:p>
          <a:p>
            <a:pPr eaLnBrk="1" hangingPunct="1"/>
            <a:endParaRPr lang="en-US" altLang="en-US" dirty="0"/>
          </a:p>
        </p:txBody>
      </p:sp>
      <p:sp>
        <p:nvSpPr>
          <p:cNvPr id="33796" name="Line 21"/>
          <p:cNvSpPr>
            <a:spLocks noChangeShapeType="1"/>
          </p:cNvSpPr>
          <p:nvPr/>
        </p:nvSpPr>
        <p:spPr bwMode="auto">
          <a:xfrm>
            <a:off x="2790825" y="5426075"/>
            <a:ext cx="27432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7" name="Rectangle 34"/>
          <p:cNvSpPr>
            <a:spLocks noChangeArrowheads="1"/>
          </p:cNvSpPr>
          <p:nvPr/>
        </p:nvSpPr>
        <p:spPr bwMode="auto">
          <a:xfrm>
            <a:off x="1616868" y="5002213"/>
            <a:ext cx="1138238" cy="631822"/>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798" name="Rectangle 35"/>
          <p:cNvSpPr>
            <a:spLocks noChangeArrowheads="1"/>
          </p:cNvSpPr>
          <p:nvPr/>
        </p:nvSpPr>
        <p:spPr bwMode="auto">
          <a:xfrm>
            <a:off x="1693068" y="5045076"/>
            <a:ext cx="658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1"/>
                </a:solidFill>
              </a:rPr>
              <a:t>Student</a:t>
            </a:r>
          </a:p>
        </p:txBody>
      </p:sp>
      <p:sp>
        <p:nvSpPr>
          <p:cNvPr id="33799" name="Line 36"/>
          <p:cNvSpPr>
            <a:spLocks noChangeShapeType="1"/>
          </p:cNvSpPr>
          <p:nvPr/>
        </p:nvSpPr>
        <p:spPr bwMode="auto">
          <a:xfrm>
            <a:off x="1600199" y="5299870"/>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37"/>
          <p:cNvSpPr>
            <a:spLocks noChangeShapeType="1"/>
          </p:cNvSpPr>
          <p:nvPr/>
        </p:nvSpPr>
        <p:spPr bwMode="auto">
          <a:xfrm>
            <a:off x="1577779" y="5469513"/>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Rectangle 42"/>
          <p:cNvSpPr>
            <a:spLocks noChangeArrowheads="1"/>
          </p:cNvSpPr>
          <p:nvPr/>
        </p:nvSpPr>
        <p:spPr bwMode="auto">
          <a:xfrm>
            <a:off x="5557837" y="5002212"/>
            <a:ext cx="1138238" cy="63023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02" name="Rectangle 43"/>
          <p:cNvSpPr>
            <a:spLocks noChangeArrowheads="1"/>
          </p:cNvSpPr>
          <p:nvPr/>
        </p:nvSpPr>
        <p:spPr bwMode="auto">
          <a:xfrm>
            <a:off x="5610225" y="5045075"/>
            <a:ext cx="85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accent1"/>
                </a:solidFill>
              </a:rPr>
              <a:t>University</a:t>
            </a:r>
          </a:p>
        </p:txBody>
      </p:sp>
      <p:sp>
        <p:nvSpPr>
          <p:cNvPr id="33803" name="Line 44"/>
          <p:cNvSpPr>
            <a:spLocks noChangeShapeType="1"/>
          </p:cNvSpPr>
          <p:nvPr/>
        </p:nvSpPr>
        <p:spPr bwMode="auto">
          <a:xfrm>
            <a:off x="5541168" y="5301335"/>
            <a:ext cx="1171575" cy="158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4" name="Line 45"/>
          <p:cNvSpPr>
            <a:spLocks noChangeShapeType="1"/>
          </p:cNvSpPr>
          <p:nvPr/>
        </p:nvSpPr>
        <p:spPr bwMode="auto">
          <a:xfrm>
            <a:off x="5531534" y="5466891"/>
            <a:ext cx="1171575" cy="158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Rectangle 74"/>
          <p:cNvSpPr>
            <a:spLocks noChangeArrowheads="1"/>
          </p:cNvSpPr>
          <p:nvPr/>
        </p:nvSpPr>
        <p:spPr bwMode="auto">
          <a:xfrm>
            <a:off x="3781425" y="5121275"/>
            <a:ext cx="862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accent1"/>
                </a:solidFill>
              </a:rPr>
              <a:t>attends</a:t>
            </a:r>
          </a:p>
        </p:txBody>
      </p:sp>
      <p:sp>
        <p:nvSpPr>
          <p:cNvPr id="33806" name="Line 21"/>
          <p:cNvSpPr>
            <a:spLocks noChangeShapeType="1"/>
          </p:cNvSpPr>
          <p:nvPr/>
        </p:nvSpPr>
        <p:spPr bwMode="auto">
          <a:xfrm>
            <a:off x="2880250" y="4267200"/>
            <a:ext cx="27432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Rectangle 74">
            <a:extLst>
              <a:ext uri="{FF2B5EF4-FFF2-40B4-BE49-F238E27FC236}">
                <a16:creationId xmlns:a16="http://schemas.microsoft.com/office/drawing/2014/main" id="{65C5BFDE-1E72-453A-BD4B-BAD7F8BE6784}"/>
              </a:ext>
            </a:extLst>
          </p:cNvPr>
          <p:cNvSpPr>
            <a:spLocks noChangeArrowheads="1"/>
          </p:cNvSpPr>
          <p:nvPr/>
        </p:nvSpPr>
        <p:spPr bwMode="auto">
          <a:xfrm>
            <a:off x="3837696" y="3899694"/>
            <a:ext cx="862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accent1"/>
                </a:solidFill>
              </a:rPr>
              <a:t>action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 Cont’d</a:t>
            </a:r>
            <a:endParaRPr lang="en-US" altLang="en-US"/>
          </a:p>
        </p:txBody>
      </p:sp>
      <p:sp>
        <p:nvSpPr>
          <p:cNvPr id="34819" name="Content Placeholder 2"/>
          <p:cNvSpPr>
            <a:spLocks noGrp="1"/>
          </p:cNvSpPr>
          <p:nvPr>
            <p:ph idx="1"/>
          </p:nvPr>
        </p:nvSpPr>
        <p:spPr/>
        <p:txBody>
          <a:bodyPr/>
          <a:lstStyle/>
          <a:p>
            <a:pPr eaLnBrk="1" hangingPunct="1"/>
            <a:r>
              <a:rPr lang="en-US" altLang="en-US" sz="2800" b="1" dirty="0">
                <a:solidFill>
                  <a:srgbClr val="000000"/>
                </a:solidFill>
                <a:cs typeface="Times New Roman" panose="02020603050405020304" pitchFamily="18" charset="0"/>
              </a:rPr>
              <a:t>A Generalization</a:t>
            </a:r>
            <a:r>
              <a:rPr lang="en-US" altLang="en-US" sz="2800" dirty="0">
                <a:solidFill>
                  <a:srgbClr val="000000"/>
                </a:solidFill>
                <a:cs typeface="Times New Roman" panose="02020603050405020304" pitchFamily="18" charset="0"/>
              </a:rPr>
              <a:t> </a:t>
            </a:r>
          </a:p>
          <a:p>
            <a:pPr lvl="1" eaLnBrk="1" hangingPunct="1"/>
            <a:r>
              <a:rPr lang="en-US" altLang="en-US" sz="2400" dirty="0"/>
              <a:t>can be defined as a relationship which connects a specialized element with a generalized element. It basically describes </a:t>
            </a:r>
            <a:r>
              <a:rPr lang="en-US" altLang="en-US" sz="2400" b="1" dirty="0"/>
              <a:t>inheritance relationship </a:t>
            </a:r>
            <a:r>
              <a:rPr lang="en-US" altLang="en-US" sz="2400" dirty="0"/>
              <a:t>in the world of objects.</a:t>
            </a:r>
          </a:p>
        </p:txBody>
      </p:sp>
      <p:pic>
        <p:nvPicPr>
          <p:cNvPr id="348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75302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Line 28"/>
          <p:cNvSpPr>
            <a:spLocks noChangeShapeType="1"/>
          </p:cNvSpPr>
          <p:nvPr/>
        </p:nvSpPr>
        <p:spPr bwMode="auto">
          <a:xfrm flipV="1">
            <a:off x="4302917" y="5490184"/>
            <a:ext cx="1045369" cy="1341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34822" name="Freeform 29"/>
          <p:cNvSpPr>
            <a:spLocks/>
          </p:cNvSpPr>
          <p:nvPr/>
        </p:nvSpPr>
        <p:spPr bwMode="auto">
          <a:xfrm>
            <a:off x="5337516" y="5351608"/>
            <a:ext cx="381000" cy="304800"/>
          </a:xfrm>
          <a:custGeom>
            <a:avLst/>
            <a:gdLst>
              <a:gd name="T0" fmla="*/ 381000 w 240"/>
              <a:gd name="T1" fmla="*/ 152400 h 192"/>
              <a:gd name="T2" fmla="*/ 0 w 240"/>
              <a:gd name="T3" fmla="*/ 0 h 192"/>
              <a:gd name="T4" fmla="*/ 0 w 240"/>
              <a:gd name="T5" fmla="*/ 304800 h 192"/>
              <a:gd name="T6" fmla="*/ 381000 w 240"/>
              <a:gd name="T7" fmla="*/ 152400 h 192"/>
              <a:gd name="T8" fmla="*/ 0 60000 65536"/>
              <a:gd name="T9" fmla="*/ 0 60000 65536"/>
              <a:gd name="T10" fmla="*/ 0 60000 65536"/>
              <a:gd name="T11" fmla="*/ 0 60000 65536"/>
              <a:gd name="T12" fmla="*/ 0 w 240"/>
              <a:gd name="T13" fmla="*/ 0 h 192"/>
              <a:gd name="T14" fmla="*/ 240 w 240"/>
              <a:gd name="T15" fmla="*/ 192 h 192"/>
            </a:gdLst>
            <a:ahLst/>
            <a:cxnLst>
              <a:cxn ang="T8">
                <a:pos x="T0" y="T1"/>
              </a:cxn>
              <a:cxn ang="T9">
                <a:pos x="T2" y="T3"/>
              </a:cxn>
              <a:cxn ang="T10">
                <a:pos x="T4" y="T5"/>
              </a:cxn>
              <a:cxn ang="T11">
                <a:pos x="T6" y="T7"/>
              </a:cxn>
            </a:cxnLst>
            <a:rect l="T12" t="T13" r="T14" b="T15"/>
            <a:pathLst>
              <a:path w="240" h="192">
                <a:moveTo>
                  <a:pt x="240" y="96"/>
                </a:moveTo>
                <a:lnTo>
                  <a:pt x="0" y="0"/>
                </a:lnTo>
                <a:lnTo>
                  <a:pt x="0" y="192"/>
                </a:lnTo>
                <a:lnTo>
                  <a:pt x="240" y="96"/>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3" name="Rectangle 46"/>
          <p:cNvSpPr>
            <a:spLocks noChangeArrowheads="1"/>
          </p:cNvSpPr>
          <p:nvPr/>
        </p:nvSpPr>
        <p:spPr bwMode="auto">
          <a:xfrm>
            <a:off x="1931194" y="4413760"/>
            <a:ext cx="1138237" cy="685801"/>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4" name="Rectangle 47"/>
          <p:cNvSpPr>
            <a:spLocks noChangeArrowheads="1"/>
          </p:cNvSpPr>
          <p:nvPr/>
        </p:nvSpPr>
        <p:spPr bwMode="auto">
          <a:xfrm>
            <a:off x="2007394" y="4456624"/>
            <a:ext cx="658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1"/>
                </a:solidFill>
              </a:rPr>
              <a:t>Student</a:t>
            </a:r>
          </a:p>
        </p:txBody>
      </p:sp>
      <p:sp>
        <p:nvSpPr>
          <p:cNvPr id="34825" name="Line 48"/>
          <p:cNvSpPr>
            <a:spLocks noChangeShapeType="1"/>
          </p:cNvSpPr>
          <p:nvPr/>
        </p:nvSpPr>
        <p:spPr bwMode="auto">
          <a:xfrm>
            <a:off x="1926431" y="4724961"/>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49"/>
          <p:cNvSpPr>
            <a:spLocks noChangeShapeType="1"/>
          </p:cNvSpPr>
          <p:nvPr/>
        </p:nvSpPr>
        <p:spPr bwMode="auto">
          <a:xfrm>
            <a:off x="1926431" y="4945573"/>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Rectangle 50"/>
          <p:cNvSpPr>
            <a:spLocks noChangeArrowheads="1"/>
          </p:cNvSpPr>
          <p:nvPr/>
        </p:nvSpPr>
        <p:spPr bwMode="auto">
          <a:xfrm>
            <a:off x="5718516" y="5080145"/>
            <a:ext cx="1138237" cy="681036"/>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8" name="Rectangle 51"/>
          <p:cNvSpPr>
            <a:spLocks noChangeArrowheads="1"/>
          </p:cNvSpPr>
          <p:nvPr/>
        </p:nvSpPr>
        <p:spPr bwMode="auto">
          <a:xfrm>
            <a:off x="5794716" y="5123008"/>
            <a:ext cx="6016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1"/>
                </a:solidFill>
              </a:rPr>
              <a:t>Person</a:t>
            </a:r>
          </a:p>
        </p:txBody>
      </p:sp>
      <p:sp>
        <p:nvSpPr>
          <p:cNvPr id="34829" name="Line 52"/>
          <p:cNvSpPr>
            <a:spLocks noChangeShapeType="1"/>
          </p:cNvSpPr>
          <p:nvPr/>
        </p:nvSpPr>
        <p:spPr bwMode="auto">
          <a:xfrm>
            <a:off x="5713753" y="5390330"/>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53"/>
          <p:cNvSpPr>
            <a:spLocks noChangeShapeType="1"/>
          </p:cNvSpPr>
          <p:nvPr/>
        </p:nvSpPr>
        <p:spPr bwMode="auto">
          <a:xfrm>
            <a:off x="5713753" y="5607196"/>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Rectangle 46">
            <a:extLst>
              <a:ext uri="{FF2B5EF4-FFF2-40B4-BE49-F238E27FC236}">
                <a16:creationId xmlns:a16="http://schemas.microsoft.com/office/drawing/2014/main" id="{420DAA80-80F6-4911-9DA0-E16BD35BBEB5}"/>
              </a:ext>
            </a:extLst>
          </p:cNvPr>
          <p:cNvSpPr>
            <a:spLocks noChangeArrowheads="1"/>
          </p:cNvSpPr>
          <p:nvPr/>
        </p:nvSpPr>
        <p:spPr bwMode="auto">
          <a:xfrm>
            <a:off x="1931194" y="5825137"/>
            <a:ext cx="1138237" cy="685801"/>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 name="Rectangle 47">
            <a:extLst>
              <a:ext uri="{FF2B5EF4-FFF2-40B4-BE49-F238E27FC236}">
                <a16:creationId xmlns:a16="http://schemas.microsoft.com/office/drawing/2014/main" id="{9100D74F-5529-4FB9-B944-4B72609570B2}"/>
              </a:ext>
            </a:extLst>
          </p:cNvPr>
          <p:cNvSpPr>
            <a:spLocks noChangeArrowheads="1"/>
          </p:cNvSpPr>
          <p:nvPr/>
        </p:nvSpPr>
        <p:spPr bwMode="auto">
          <a:xfrm>
            <a:off x="2007394" y="5868001"/>
            <a:ext cx="8208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accent1"/>
                </a:solidFill>
              </a:rPr>
              <a:t>Teacher</a:t>
            </a:r>
          </a:p>
        </p:txBody>
      </p:sp>
      <p:sp>
        <p:nvSpPr>
          <p:cNvPr id="5" name="Line 48">
            <a:extLst>
              <a:ext uri="{FF2B5EF4-FFF2-40B4-BE49-F238E27FC236}">
                <a16:creationId xmlns:a16="http://schemas.microsoft.com/office/drawing/2014/main" id="{266973CC-4DF4-4A7A-A4B6-BBB5DE0E7B33}"/>
              </a:ext>
            </a:extLst>
          </p:cNvPr>
          <p:cNvSpPr>
            <a:spLocks noChangeShapeType="1"/>
          </p:cNvSpPr>
          <p:nvPr/>
        </p:nvSpPr>
        <p:spPr bwMode="auto">
          <a:xfrm>
            <a:off x="1926431" y="6136338"/>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49">
            <a:extLst>
              <a:ext uri="{FF2B5EF4-FFF2-40B4-BE49-F238E27FC236}">
                <a16:creationId xmlns:a16="http://schemas.microsoft.com/office/drawing/2014/main" id="{855C58D0-8AAE-4C3A-9CEC-F265C4C4915C}"/>
              </a:ext>
            </a:extLst>
          </p:cNvPr>
          <p:cNvSpPr>
            <a:spLocks noChangeShapeType="1"/>
          </p:cNvSpPr>
          <p:nvPr/>
        </p:nvSpPr>
        <p:spPr bwMode="auto">
          <a:xfrm>
            <a:off x="1926431" y="6356950"/>
            <a:ext cx="1171575" cy="15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28">
            <a:extLst>
              <a:ext uri="{FF2B5EF4-FFF2-40B4-BE49-F238E27FC236}">
                <a16:creationId xmlns:a16="http://schemas.microsoft.com/office/drawing/2014/main" id="{BF3D92A0-3FE9-48DA-9665-304BBCD2A85B}"/>
              </a:ext>
            </a:extLst>
          </p:cNvPr>
          <p:cNvSpPr>
            <a:spLocks noChangeShapeType="1"/>
          </p:cNvSpPr>
          <p:nvPr/>
        </p:nvSpPr>
        <p:spPr bwMode="auto">
          <a:xfrm flipV="1">
            <a:off x="3069871" y="6198686"/>
            <a:ext cx="1219200" cy="13409"/>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8" name="Line 28">
            <a:extLst>
              <a:ext uri="{FF2B5EF4-FFF2-40B4-BE49-F238E27FC236}">
                <a16:creationId xmlns:a16="http://schemas.microsoft.com/office/drawing/2014/main" id="{0E38623C-9FBD-420C-B694-E0E2EB1D63D1}"/>
              </a:ext>
            </a:extLst>
          </p:cNvPr>
          <p:cNvSpPr>
            <a:spLocks noChangeShapeType="1"/>
          </p:cNvSpPr>
          <p:nvPr/>
        </p:nvSpPr>
        <p:spPr bwMode="auto">
          <a:xfrm flipV="1">
            <a:off x="3069431" y="4789340"/>
            <a:ext cx="1219200" cy="13409"/>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9" name="Line 28">
            <a:extLst>
              <a:ext uri="{FF2B5EF4-FFF2-40B4-BE49-F238E27FC236}">
                <a16:creationId xmlns:a16="http://schemas.microsoft.com/office/drawing/2014/main" id="{8D6AE865-2D90-41FF-AC58-597EB8EE1427}"/>
              </a:ext>
            </a:extLst>
          </p:cNvPr>
          <p:cNvSpPr>
            <a:spLocks noChangeShapeType="1"/>
          </p:cNvSpPr>
          <p:nvPr/>
        </p:nvSpPr>
        <p:spPr bwMode="auto">
          <a:xfrm>
            <a:off x="4288629" y="4802749"/>
            <a:ext cx="28577" cy="140934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868362"/>
          </a:xfrm>
        </p:spPr>
        <p:txBody>
          <a:bodyPr/>
          <a:lstStyle/>
          <a:p>
            <a:pPr eaLnBrk="1" hangingPunct="1"/>
            <a:r>
              <a:rPr lang="en-US" altLang="en-US">
                <a:solidFill>
                  <a:srgbClr val="000000"/>
                </a:solidFill>
                <a:cs typeface="Times New Roman" panose="02020603050405020304" pitchFamily="18" charset="0"/>
              </a:rPr>
              <a:t>Relationships in the UML Cont’d</a:t>
            </a:r>
            <a:endParaRPr lang="en-US" altLang="en-US"/>
          </a:p>
        </p:txBody>
      </p:sp>
      <p:sp>
        <p:nvSpPr>
          <p:cNvPr id="35843" name="Content Placeholder 2"/>
          <p:cNvSpPr>
            <a:spLocks noGrp="1"/>
          </p:cNvSpPr>
          <p:nvPr>
            <p:ph idx="1"/>
          </p:nvPr>
        </p:nvSpPr>
        <p:spPr>
          <a:xfrm>
            <a:off x="457200" y="1600200"/>
            <a:ext cx="8229600" cy="4953000"/>
          </a:xfrm>
        </p:spPr>
        <p:txBody>
          <a:bodyPr/>
          <a:lstStyle/>
          <a:p>
            <a:pPr eaLnBrk="1" hangingPunct="1"/>
            <a:r>
              <a:rPr lang="en-US" altLang="en-US" b="1" dirty="0">
                <a:solidFill>
                  <a:srgbClr val="000000"/>
                </a:solidFill>
                <a:cs typeface="Times New Roman" panose="02020603050405020304" pitchFamily="18" charset="0"/>
              </a:rPr>
              <a:t>A realization</a:t>
            </a:r>
            <a:r>
              <a:rPr lang="en-US" altLang="en-US" dirty="0">
                <a:solidFill>
                  <a:srgbClr val="000000"/>
                </a:solidFill>
                <a:cs typeface="Times New Roman" panose="02020603050405020304" pitchFamily="18" charset="0"/>
              </a:rPr>
              <a:t> </a:t>
            </a:r>
            <a:endParaRPr lang="en-US" altLang="en-US" dirty="0"/>
          </a:p>
          <a:p>
            <a:pPr lvl="1" eaLnBrk="1" hangingPunct="1"/>
            <a:r>
              <a:rPr lang="en-US" altLang="en-US" dirty="0"/>
              <a:t>can be defined as a relationship in which two elements are connected. One element describes some responsibility which is not implemented and the other one implements them. This </a:t>
            </a:r>
            <a:r>
              <a:rPr lang="en-US" altLang="en-US" b="1" dirty="0"/>
              <a:t>relationship exists in case of interfaces</a:t>
            </a:r>
            <a:r>
              <a:rPr lang="en-US" altLang="en-US" dirty="0"/>
              <a:t>.</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7" y="4596619"/>
            <a:ext cx="381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Line 31"/>
          <p:cNvSpPr>
            <a:spLocks noChangeShapeType="1"/>
          </p:cNvSpPr>
          <p:nvPr/>
        </p:nvSpPr>
        <p:spPr bwMode="auto">
          <a:xfrm>
            <a:off x="3581400" y="5917809"/>
            <a:ext cx="2362200" cy="0"/>
          </a:xfrm>
          <a:prstGeom prst="line">
            <a:avLst/>
          </a:prstGeom>
          <a:noFill/>
          <a:ln w="9525">
            <a:solidFill>
              <a:schemeClr val="accent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6" name="Freeform 32"/>
          <p:cNvSpPr>
            <a:spLocks/>
          </p:cNvSpPr>
          <p:nvPr/>
        </p:nvSpPr>
        <p:spPr bwMode="auto">
          <a:xfrm>
            <a:off x="5943600" y="5765409"/>
            <a:ext cx="381000" cy="304800"/>
          </a:xfrm>
          <a:custGeom>
            <a:avLst/>
            <a:gdLst>
              <a:gd name="T0" fmla="*/ 381000 w 240"/>
              <a:gd name="T1" fmla="*/ 152400 h 192"/>
              <a:gd name="T2" fmla="*/ 0 w 240"/>
              <a:gd name="T3" fmla="*/ 0 h 192"/>
              <a:gd name="T4" fmla="*/ 0 w 240"/>
              <a:gd name="T5" fmla="*/ 304800 h 192"/>
              <a:gd name="T6" fmla="*/ 381000 w 240"/>
              <a:gd name="T7" fmla="*/ 152400 h 192"/>
              <a:gd name="T8" fmla="*/ 0 60000 65536"/>
              <a:gd name="T9" fmla="*/ 0 60000 65536"/>
              <a:gd name="T10" fmla="*/ 0 60000 65536"/>
              <a:gd name="T11" fmla="*/ 0 60000 65536"/>
              <a:gd name="T12" fmla="*/ 0 w 240"/>
              <a:gd name="T13" fmla="*/ 0 h 192"/>
              <a:gd name="T14" fmla="*/ 240 w 240"/>
              <a:gd name="T15" fmla="*/ 192 h 192"/>
            </a:gdLst>
            <a:ahLst/>
            <a:cxnLst>
              <a:cxn ang="T8">
                <a:pos x="T0" y="T1"/>
              </a:cxn>
              <a:cxn ang="T9">
                <a:pos x="T2" y="T3"/>
              </a:cxn>
              <a:cxn ang="T10">
                <a:pos x="T4" y="T5"/>
              </a:cxn>
              <a:cxn ang="T11">
                <a:pos x="T6" y="T7"/>
              </a:cxn>
            </a:cxnLst>
            <a:rect l="T12" t="T13" r="T14" b="T15"/>
            <a:pathLst>
              <a:path w="240" h="192">
                <a:moveTo>
                  <a:pt x="240" y="96"/>
                </a:moveTo>
                <a:lnTo>
                  <a:pt x="0" y="0"/>
                </a:lnTo>
                <a:lnTo>
                  <a:pt x="0" y="192"/>
                </a:lnTo>
                <a:lnTo>
                  <a:pt x="240" y="96"/>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7" name="Rectangle 58"/>
          <p:cNvSpPr>
            <a:spLocks noChangeArrowheads="1"/>
          </p:cNvSpPr>
          <p:nvPr/>
        </p:nvSpPr>
        <p:spPr bwMode="auto">
          <a:xfrm>
            <a:off x="2438400" y="5493946"/>
            <a:ext cx="1138237" cy="647699"/>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48" name="Rectangle 59"/>
          <p:cNvSpPr>
            <a:spLocks noChangeArrowheads="1"/>
          </p:cNvSpPr>
          <p:nvPr/>
        </p:nvSpPr>
        <p:spPr bwMode="auto">
          <a:xfrm>
            <a:off x="2514600" y="5536809"/>
            <a:ext cx="658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1"/>
                </a:solidFill>
              </a:rPr>
              <a:t>Student</a:t>
            </a:r>
          </a:p>
        </p:txBody>
      </p:sp>
      <p:sp>
        <p:nvSpPr>
          <p:cNvPr id="35849" name="Line 60"/>
          <p:cNvSpPr>
            <a:spLocks noChangeShapeType="1"/>
          </p:cNvSpPr>
          <p:nvPr/>
        </p:nvSpPr>
        <p:spPr bwMode="auto">
          <a:xfrm>
            <a:off x="2433637" y="5823353"/>
            <a:ext cx="1171575" cy="158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61"/>
          <p:cNvSpPr>
            <a:spLocks noChangeShapeType="1"/>
          </p:cNvSpPr>
          <p:nvPr/>
        </p:nvSpPr>
        <p:spPr bwMode="auto">
          <a:xfrm>
            <a:off x="2433637" y="5993265"/>
            <a:ext cx="1171575" cy="158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Oval 62"/>
          <p:cNvSpPr>
            <a:spLocks noChangeArrowheads="1"/>
          </p:cNvSpPr>
          <p:nvPr/>
        </p:nvSpPr>
        <p:spPr bwMode="auto">
          <a:xfrm>
            <a:off x="6091237" y="5232009"/>
            <a:ext cx="457200" cy="395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852" name="Line 64"/>
          <p:cNvSpPr>
            <a:spLocks noChangeShapeType="1"/>
          </p:cNvSpPr>
          <p:nvPr/>
        </p:nvSpPr>
        <p:spPr bwMode="auto">
          <a:xfrm>
            <a:off x="6319837" y="5613009"/>
            <a:ext cx="0" cy="3048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36867" name="Content Placeholder 2"/>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dependency</a:t>
            </a:r>
            <a:r>
              <a:rPr lang="en-US" altLang="en-US">
                <a:solidFill>
                  <a:srgbClr val="000000"/>
                </a:solidFill>
                <a:cs typeface="Times New Roman" panose="02020603050405020304" pitchFamily="18" charset="0"/>
              </a:rPr>
              <a:t> </a:t>
            </a:r>
          </a:p>
          <a:p>
            <a:pPr lvl="1" eaLnBrk="1" hangingPunct="1"/>
            <a:r>
              <a:rPr lang="en-US" altLang="en-US"/>
              <a:t>is a relationship between two things in which change in one element also affects the other one.</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34581"/>
            <a:ext cx="484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90ADBE3-8BFF-4068-A0F0-981792B41EB6}"/>
              </a:ext>
            </a:extLst>
          </p:cNvPr>
          <p:cNvPicPr>
            <a:picLocks noChangeAspect="1"/>
          </p:cNvPicPr>
          <p:nvPr/>
        </p:nvPicPr>
        <p:blipFill>
          <a:blip r:embed="rId3"/>
          <a:stretch>
            <a:fillRect/>
          </a:stretch>
        </p:blipFill>
        <p:spPr>
          <a:xfrm>
            <a:off x="1179512" y="4662030"/>
            <a:ext cx="6596063" cy="9525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7891" name="Content Placeholder 2"/>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A </a:t>
            </a:r>
            <a:r>
              <a:rPr lang="en-US" altLang="en-US" b="1" dirty="0">
                <a:solidFill>
                  <a:srgbClr val="000000"/>
                </a:solidFill>
                <a:cs typeface="Times New Roman" panose="02020603050405020304" pitchFamily="18" charset="0"/>
              </a:rPr>
              <a:t>diagram</a:t>
            </a:r>
            <a:r>
              <a:rPr lang="en-US" altLang="en-US" dirty="0">
                <a:solidFill>
                  <a:srgbClr val="000000"/>
                </a:solidFill>
                <a:cs typeface="Times New Roman" panose="02020603050405020304" pitchFamily="18" charset="0"/>
              </a:rPr>
              <a:t> is the graphical presentation of a set of elements, most often rendered as a connected graph of vertices (things) and arcs (relationships). The UML includes nine such diagrams.</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28600"/>
            <a:ext cx="8229600" cy="838200"/>
          </a:xfrm>
        </p:spPr>
        <p:txBody>
          <a:bodyPr/>
          <a:lstStyle/>
          <a:p>
            <a:r>
              <a:rPr lang="en-US" altLang="en-US">
                <a:solidFill>
                  <a:srgbClr val="000000"/>
                </a:solidFill>
                <a:cs typeface="Times New Roman" panose="02020603050405020304" pitchFamily="18" charset="0"/>
              </a:rPr>
              <a:t>Diagrams in the UML Cont’d</a:t>
            </a:r>
            <a:endParaRPr lang="en-US" altLang="en-US"/>
          </a:p>
        </p:txBody>
      </p:sp>
      <p:sp>
        <p:nvSpPr>
          <p:cNvPr id="4" name="Slide Number Placeholder 3"/>
          <p:cNvSpPr>
            <a:spLocks noGrp="1"/>
          </p:cNvSpPr>
          <p:nvPr>
            <p:ph type="sldNum" sz="quarter" idx="12"/>
          </p:nvPr>
        </p:nvSpPr>
        <p:spPr>
          <a:xfrm>
            <a:off x="6553200" y="6248400"/>
            <a:ext cx="21336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1A100B5-2144-4F4D-818F-4DFE18DB94B4}" type="slidenum">
              <a:rPr lang="en-US" altLang="en-US">
                <a:solidFill>
                  <a:srgbClr val="898989"/>
                </a:solidFill>
                <a:latin typeface="Calibri" panose="020F0502020204030204" pitchFamily="34" charset="0"/>
              </a:rPr>
              <a:pPr algn="ctr" eaLnBrk="1" hangingPunct="1"/>
              <a:t>38</a:t>
            </a:fld>
            <a:endParaRPr lang="en-US" altLang="en-US">
              <a:solidFill>
                <a:srgbClr val="898989"/>
              </a:solidFill>
              <a:latin typeface="Calibri" panose="020F0502020204030204" pitchFamily="34" charset="0"/>
            </a:endParaRPr>
          </a:p>
        </p:txBody>
      </p:sp>
      <p:sp>
        <p:nvSpPr>
          <p:cNvPr id="38916" name="Rectangle 8"/>
          <p:cNvSpPr>
            <a:spLocks noChangeArrowheads="1"/>
          </p:cNvSpPr>
          <p:nvPr/>
        </p:nvSpPr>
        <p:spPr bwMode="auto">
          <a:xfrm>
            <a:off x="2133600" y="3886200"/>
            <a:ext cx="4191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en-US" sz="2000">
                <a:solidFill>
                  <a:srgbClr val="0000FF"/>
                </a:solidFill>
              </a:rPr>
              <a:t>Behavioral Diagrams</a:t>
            </a:r>
          </a:p>
          <a:p>
            <a:pPr eaLnBrk="1" hangingPunct="1">
              <a:spcBef>
                <a:spcPct val="20000"/>
              </a:spcBef>
              <a:buClr>
                <a:schemeClr val="bg2"/>
              </a:buClr>
              <a:buSzPct val="75000"/>
              <a:buFont typeface="Wingdings" panose="05000000000000000000" pitchFamily="2" charset="2"/>
              <a:buNone/>
            </a:pPr>
            <a:r>
              <a:rPr lang="en-US" altLang="en-US" sz="1600"/>
              <a:t>Represent the </a:t>
            </a:r>
            <a:r>
              <a:rPr lang="en-US" altLang="en-US" sz="1600">
                <a:solidFill>
                  <a:srgbClr val="FF00FF"/>
                </a:solidFill>
              </a:rPr>
              <a:t>dynamic</a:t>
            </a:r>
            <a:r>
              <a:rPr lang="en-US" altLang="en-US" sz="1600"/>
              <a:t> aspects of a system.</a:t>
            </a:r>
          </a:p>
          <a:p>
            <a:pPr lvl="1" eaLnBrk="1" hangingPunct="1">
              <a:spcBef>
                <a:spcPct val="20000"/>
              </a:spcBef>
              <a:buClr>
                <a:schemeClr val="accent2"/>
              </a:buClr>
              <a:buSzPct val="80000"/>
              <a:buFont typeface="Wingdings" panose="05000000000000000000" pitchFamily="2" charset="2"/>
              <a:buChar char="¨"/>
            </a:pPr>
            <a:r>
              <a:rPr lang="en-US" altLang="en-US" sz="1600"/>
              <a:t>Use case Diagram</a:t>
            </a:r>
          </a:p>
          <a:p>
            <a:pPr lvl="1" eaLnBrk="1" hangingPunct="1">
              <a:spcBef>
                <a:spcPct val="20000"/>
              </a:spcBef>
              <a:buClr>
                <a:schemeClr val="accent2"/>
              </a:buClr>
              <a:buSzPct val="80000"/>
              <a:buFont typeface="Wingdings" panose="05000000000000000000" pitchFamily="2" charset="2"/>
              <a:buChar char="¨"/>
            </a:pPr>
            <a:r>
              <a:rPr lang="en-US" altLang="en-US" sz="1600"/>
              <a:t>Sequence Diagram (Interaction)</a:t>
            </a:r>
          </a:p>
          <a:p>
            <a:pPr lvl="1" eaLnBrk="1" hangingPunct="1">
              <a:spcBef>
                <a:spcPct val="20000"/>
              </a:spcBef>
              <a:buClr>
                <a:schemeClr val="accent2"/>
              </a:buClr>
              <a:buSzPct val="80000"/>
              <a:buFont typeface="Wingdings" panose="05000000000000000000" pitchFamily="2" charset="2"/>
              <a:buChar char="¨"/>
            </a:pPr>
            <a:r>
              <a:rPr lang="en-US" altLang="en-US" sz="1600"/>
              <a:t>Collaboration Diagram</a:t>
            </a:r>
          </a:p>
          <a:p>
            <a:pPr lvl="1" eaLnBrk="1" hangingPunct="1">
              <a:spcBef>
                <a:spcPct val="20000"/>
              </a:spcBef>
              <a:buClr>
                <a:schemeClr val="accent2"/>
              </a:buClr>
              <a:buSzPct val="80000"/>
              <a:buFont typeface="Wingdings" panose="05000000000000000000" pitchFamily="2" charset="2"/>
              <a:buChar char="¨"/>
            </a:pPr>
            <a:r>
              <a:rPr lang="en-US" altLang="en-US" sz="1600"/>
              <a:t>Statechart Diagram</a:t>
            </a:r>
          </a:p>
          <a:p>
            <a:pPr lvl="1" eaLnBrk="1" hangingPunct="1">
              <a:spcBef>
                <a:spcPct val="20000"/>
              </a:spcBef>
              <a:buClr>
                <a:schemeClr val="accent2"/>
              </a:buClr>
              <a:buSzPct val="80000"/>
              <a:buFont typeface="Wingdings" panose="05000000000000000000" pitchFamily="2" charset="2"/>
              <a:buChar char="¨"/>
            </a:pPr>
            <a:r>
              <a:rPr lang="en-US" altLang="en-US" sz="1600"/>
              <a:t>Activity Diagram</a:t>
            </a:r>
          </a:p>
        </p:txBody>
      </p:sp>
      <p:sp>
        <p:nvSpPr>
          <p:cNvPr id="38917" name="Rectangle 9"/>
          <p:cNvSpPr>
            <a:spLocks noChangeArrowheads="1"/>
          </p:cNvSpPr>
          <p:nvPr/>
        </p:nvSpPr>
        <p:spPr bwMode="auto">
          <a:xfrm>
            <a:off x="2209800" y="1371600"/>
            <a:ext cx="449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en-US" sz="2000">
                <a:solidFill>
                  <a:srgbClr val="0000FF"/>
                </a:solidFill>
              </a:rPr>
              <a:t>Structural Diagrams</a:t>
            </a:r>
          </a:p>
          <a:p>
            <a:pPr eaLnBrk="1" hangingPunct="1">
              <a:spcBef>
                <a:spcPct val="20000"/>
              </a:spcBef>
              <a:buClr>
                <a:schemeClr val="bg2"/>
              </a:buClr>
              <a:buSzPct val="75000"/>
              <a:buFont typeface="Wingdings" panose="05000000000000000000" pitchFamily="2" charset="2"/>
              <a:buNone/>
            </a:pPr>
            <a:r>
              <a:rPr lang="en-US" altLang="en-US" sz="1600"/>
              <a:t>Represent the </a:t>
            </a:r>
            <a:r>
              <a:rPr lang="en-US" altLang="en-US" sz="1600">
                <a:solidFill>
                  <a:srgbClr val="FF00FF"/>
                </a:solidFill>
              </a:rPr>
              <a:t>static </a:t>
            </a:r>
            <a:r>
              <a:rPr lang="en-US" altLang="en-US" sz="1600"/>
              <a:t>aspects of a system</a:t>
            </a:r>
            <a:r>
              <a:rPr lang="en-US" altLang="en-US" sz="1200" i="1"/>
              <a:t>.</a:t>
            </a:r>
            <a:endParaRPr lang="en-US" altLang="en-US" sz="1200"/>
          </a:p>
          <a:p>
            <a:pPr lvl="1" eaLnBrk="1" hangingPunct="1">
              <a:spcBef>
                <a:spcPct val="20000"/>
              </a:spcBef>
              <a:buClr>
                <a:schemeClr val="accent2"/>
              </a:buClr>
              <a:buSzPct val="80000"/>
              <a:buFont typeface="Wingdings" panose="05000000000000000000" pitchFamily="2" charset="2"/>
              <a:buChar char="¨"/>
            </a:pPr>
            <a:r>
              <a:rPr lang="en-US" altLang="en-US" sz="1600"/>
              <a:t>Class Diagram</a:t>
            </a:r>
          </a:p>
          <a:p>
            <a:pPr lvl="1" eaLnBrk="1" hangingPunct="1">
              <a:spcBef>
                <a:spcPct val="20000"/>
              </a:spcBef>
              <a:buClr>
                <a:schemeClr val="accent2"/>
              </a:buClr>
              <a:buSzPct val="80000"/>
              <a:buFont typeface="Wingdings" panose="05000000000000000000" pitchFamily="2" charset="2"/>
              <a:buChar char="¨"/>
            </a:pPr>
            <a:r>
              <a:rPr lang="en-US" altLang="en-US" sz="1600"/>
              <a:t>Object Diagram</a:t>
            </a:r>
          </a:p>
          <a:p>
            <a:pPr lvl="1" eaLnBrk="1" hangingPunct="1">
              <a:spcBef>
                <a:spcPct val="20000"/>
              </a:spcBef>
              <a:buClr>
                <a:schemeClr val="accent2"/>
              </a:buClr>
              <a:buSzPct val="80000"/>
              <a:buFont typeface="Wingdings" panose="05000000000000000000" pitchFamily="2" charset="2"/>
              <a:buChar char="¨"/>
            </a:pPr>
            <a:r>
              <a:rPr lang="en-US" altLang="en-US" sz="1600"/>
              <a:t>Component Diagram</a:t>
            </a:r>
          </a:p>
          <a:p>
            <a:pPr lvl="1" eaLnBrk="1" hangingPunct="1">
              <a:spcBef>
                <a:spcPct val="20000"/>
              </a:spcBef>
              <a:buClr>
                <a:schemeClr val="accent2"/>
              </a:buClr>
              <a:buSzPct val="80000"/>
              <a:buFont typeface="Wingdings" panose="05000000000000000000" pitchFamily="2" charset="2"/>
              <a:buChar char="¨"/>
            </a:pPr>
            <a:r>
              <a:rPr lang="en-US" altLang="en-US" sz="1600"/>
              <a:t>Deployment Diagram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Review</a:t>
            </a:r>
          </a:p>
        </p:txBody>
      </p:sp>
      <p:sp>
        <p:nvSpPr>
          <p:cNvPr id="10243" name="Content Placeholder 2"/>
          <p:cNvSpPr>
            <a:spLocks noGrp="1"/>
          </p:cNvSpPr>
          <p:nvPr>
            <p:ph idx="1"/>
          </p:nvPr>
        </p:nvSpPr>
        <p:spPr/>
        <p:txBody>
          <a:bodyPr/>
          <a:lstStyle/>
          <a:p>
            <a:endParaRPr lang="en-US" altLang="en-US"/>
          </a:p>
          <a:p>
            <a:endParaRPr lang="en-US" altLang="en-US"/>
          </a:p>
          <a:p>
            <a:pPr algn="ctr">
              <a:buFont typeface="Arial" panose="020B0604020202020204" pitchFamily="34" charset="0"/>
              <a:buNone/>
            </a:pPr>
            <a:endParaRPr lang="en-US" altLang="en-US"/>
          </a:p>
          <a:p>
            <a:pPr algn="ctr">
              <a:buFont typeface="Arial" panose="020B0604020202020204" pitchFamily="34" charset="0"/>
              <a:buNone/>
            </a:pPr>
            <a:r>
              <a:rPr lang="en-US" altLang="en-US" b="1"/>
              <a:t>Discuss</a:t>
            </a:r>
          </a:p>
        </p:txBody>
      </p:sp>
    </p:spTree>
    <p:extLst>
      <p:ext uri="{BB962C8B-B14F-4D97-AF65-F5344CB8AC3E}">
        <p14:creationId xmlns:p14="http://schemas.microsoft.com/office/powerpoint/2010/main" val="77022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8229600" cy="533400"/>
          </a:xfrm>
        </p:spPr>
        <p:txBody>
          <a:bodyPr/>
          <a:lstStyle/>
          <a:p>
            <a:r>
              <a:rPr lang="en-US" altLang="en-US" sz="3200"/>
              <a:t>UML History</a:t>
            </a:r>
          </a:p>
        </p:txBody>
      </p:sp>
      <p:sp>
        <p:nvSpPr>
          <p:cNvPr id="5123" name="Content Placeholder 4"/>
          <p:cNvSpPr>
            <a:spLocks noGrp="1"/>
          </p:cNvSpPr>
          <p:nvPr>
            <p:ph idx="1"/>
          </p:nvPr>
        </p:nvSpPr>
        <p:spPr>
          <a:xfrm>
            <a:off x="457200" y="685800"/>
            <a:ext cx="8229600" cy="5943600"/>
          </a:xfrm>
        </p:spPr>
        <p:txBody>
          <a:bodyPr/>
          <a:lstStyle/>
          <a:p>
            <a:pPr>
              <a:lnSpc>
                <a:spcPct val="80000"/>
              </a:lnSpc>
            </a:pPr>
            <a:r>
              <a:rPr lang="en-US" altLang="en-US" sz="1800" dirty="0"/>
              <a:t>OO languages  appear mid 70’s to late 80’s</a:t>
            </a:r>
          </a:p>
          <a:p>
            <a:pPr>
              <a:lnSpc>
                <a:spcPct val="80000"/>
              </a:lnSpc>
            </a:pPr>
            <a:r>
              <a:rPr lang="en-US" altLang="en-US" sz="1800" dirty="0"/>
              <a:t>Between ’89 and ’94, OO methods increased from 10 to 50.</a:t>
            </a:r>
          </a:p>
          <a:p>
            <a:pPr>
              <a:lnSpc>
                <a:spcPct val="80000"/>
              </a:lnSpc>
            </a:pPr>
            <a:r>
              <a:rPr lang="en-US" altLang="en-US" sz="1800" dirty="0"/>
              <a:t>Unification of ideas began in mid 90’s.</a:t>
            </a:r>
          </a:p>
          <a:p>
            <a:pPr lvl="2">
              <a:lnSpc>
                <a:spcPct val="80000"/>
              </a:lnSpc>
            </a:pPr>
            <a:r>
              <a:rPr lang="en-US" altLang="en-US" sz="1800" dirty="0" err="1"/>
              <a:t>Rumbaugh</a:t>
            </a:r>
            <a:r>
              <a:rPr lang="en-US" altLang="en-US" sz="1800" dirty="0"/>
              <a:t> joins </a:t>
            </a:r>
            <a:r>
              <a:rPr lang="en-US" altLang="en-US" sz="1800" dirty="0" err="1"/>
              <a:t>Booch</a:t>
            </a:r>
            <a:r>
              <a:rPr lang="en-US" altLang="en-US" sz="1800" dirty="0"/>
              <a:t> at Rational ’94</a:t>
            </a:r>
          </a:p>
          <a:p>
            <a:pPr lvl="1">
              <a:lnSpc>
                <a:spcPct val="80000"/>
              </a:lnSpc>
            </a:pPr>
            <a:r>
              <a:rPr lang="en-US" altLang="en-US" sz="1800" dirty="0"/>
              <a:t>v0.8 draft Unified Method ’95</a:t>
            </a:r>
          </a:p>
          <a:p>
            <a:pPr lvl="2">
              <a:lnSpc>
                <a:spcPct val="80000"/>
              </a:lnSpc>
            </a:pPr>
            <a:r>
              <a:rPr lang="en-US" altLang="en-US" sz="1800" dirty="0"/>
              <a:t>Jacobson joins Rational ’95</a:t>
            </a:r>
          </a:p>
          <a:p>
            <a:pPr lvl="1">
              <a:lnSpc>
                <a:spcPct val="80000"/>
              </a:lnSpc>
            </a:pPr>
            <a:r>
              <a:rPr lang="en-US" altLang="en-US" sz="1800" dirty="0"/>
              <a:t>UML v0.9 in June ’96</a:t>
            </a:r>
          </a:p>
          <a:p>
            <a:pPr lvl="1">
              <a:lnSpc>
                <a:spcPct val="80000"/>
              </a:lnSpc>
            </a:pPr>
            <a:r>
              <a:rPr lang="en-US" altLang="en-US" sz="1800" dirty="0"/>
              <a:t>UML 1.0 offered to OMG in January ’97</a:t>
            </a:r>
          </a:p>
          <a:p>
            <a:pPr lvl="1">
              <a:lnSpc>
                <a:spcPct val="80000"/>
              </a:lnSpc>
            </a:pPr>
            <a:r>
              <a:rPr lang="en-US" altLang="en-US" sz="1800" dirty="0"/>
              <a:t>UML 1.1 offered to OMG in July ’97</a:t>
            </a:r>
          </a:p>
          <a:p>
            <a:pPr lvl="2">
              <a:lnSpc>
                <a:spcPct val="80000"/>
              </a:lnSpc>
            </a:pPr>
            <a:r>
              <a:rPr lang="en-US" altLang="en-US" sz="1800" dirty="0"/>
              <a:t>Maintenance through OMG RTF</a:t>
            </a:r>
          </a:p>
          <a:p>
            <a:pPr lvl="1">
              <a:lnSpc>
                <a:spcPct val="80000"/>
              </a:lnSpc>
            </a:pPr>
            <a:r>
              <a:rPr lang="en-US" altLang="en-US" sz="1800" dirty="0"/>
              <a:t>UML 1.2 in June ’98</a:t>
            </a:r>
          </a:p>
          <a:p>
            <a:pPr lvl="1">
              <a:lnSpc>
                <a:spcPct val="80000"/>
              </a:lnSpc>
            </a:pPr>
            <a:r>
              <a:rPr lang="en-US" altLang="en-US" sz="1800" dirty="0"/>
              <a:t>UML 1.3 in fall ’99</a:t>
            </a:r>
          </a:p>
          <a:p>
            <a:pPr lvl="1">
              <a:lnSpc>
                <a:spcPct val="80000"/>
              </a:lnSpc>
            </a:pPr>
            <a:r>
              <a:rPr lang="en-US" altLang="en-US" sz="1800" dirty="0"/>
              <a:t>UML 1.5 </a:t>
            </a:r>
            <a:r>
              <a:rPr lang="en-US" altLang="en-US" sz="1800" dirty="0">
                <a:hlinkClick r:id="rId2"/>
              </a:rPr>
              <a:t>http://www.omg.org/technology/documents/formal/uml.htm</a:t>
            </a:r>
            <a:endParaRPr lang="en-US" altLang="en-US" sz="1800" dirty="0"/>
          </a:p>
          <a:p>
            <a:pPr lvl="1">
              <a:lnSpc>
                <a:spcPct val="80000"/>
              </a:lnSpc>
            </a:pPr>
            <a:r>
              <a:rPr lang="en-US" altLang="en-US" sz="1800" b="1" dirty="0"/>
              <a:t>UML 2.0 </a:t>
            </a:r>
            <a:r>
              <a:rPr lang="en-US" altLang="en-US" sz="1800" dirty="0"/>
              <a:t>underway </a:t>
            </a:r>
            <a:r>
              <a:rPr lang="en-US" altLang="en-US" sz="1800" dirty="0">
                <a:hlinkClick r:id="rId3"/>
              </a:rPr>
              <a:t>http://www.uml.org/</a:t>
            </a:r>
            <a:endParaRPr lang="en-US" altLang="en-US" sz="1800" dirty="0"/>
          </a:p>
          <a:p>
            <a:pPr>
              <a:lnSpc>
                <a:spcPct val="80000"/>
              </a:lnSpc>
            </a:pPr>
            <a:r>
              <a:rPr lang="en-US" altLang="en-US" sz="1800" dirty="0"/>
              <a:t>IBM-Rational now has</a:t>
            </a:r>
            <a:endParaRPr lang="en-US" altLang="en-US" sz="1800" i="1" dirty="0">
              <a:solidFill>
                <a:schemeClr val="accent1"/>
              </a:solidFill>
            </a:endParaRPr>
          </a:p>
          <a:p>
            <a:pPr lvl="1">
              <a:lnSpc>
                <a:spcPct val="80000"/>
              </a:lnSpc>
            </a:pPr>
            <a:r>
              <a:rPr lang="en-US" altLang="en-US" sz="1800" dirty="0"/>
              <a:t>Grady </a:t>
            </a:r>
            <a:r>
              <a:rPr lang="en-US" altLang="en-US" sz="1800" dirty="0" err="1"/>
              <a:t>Booch</a:t>
            </a:r>
            <a:r>
              <a:rPr lang="en-US" altLang="en-US" sz="1800" dirty="0"/>
              <a:t> - Fusion</a:t>
            </a:r>
          </a:p>
          <a:p>
            <a:pPr lvl="1">
              <a:lnSpc>
                <a:spcPct val="80000"/>
              </a:lnSpc>
            </a:pPr>
            <a:r>
              <a:rPr lang="en-US" altLang="en-US" sz="1800" dirty="0"/>
              <a:t>James </a:t>
            </a:r>
            <a:r>
              <a:rPr lang="en-US" altLang="en-US" sz="1800" dirty="0" err="1"/>
              <a:t>Rumbaugh</a:t>
            </a:r>
            <a:r>
              <a:rPr lang="en-US" altLang="en-US" sz="1800" dirty="0"/>
              <a:t> – Object Modeling Technique (OMT)</a:t>
            </a:r>
          </a:p>
          <a:p>
            <a:pPr lvl="1">
              <a:lnSpc>
                <a:spcPct val="80000"/>
              </a:lnSpc>
            </a:pPr>
            <a:r>
              <a:rPr lang="en-US" altLang="en-US" sz="1800" dirty="0" err="1"/>
              <a:t>Ivar</a:t>
            </a:r>
            <a:r>
              <a:rPr lang="en-US" altLang="en-US" sz="1800" dirty="0"/>
              <a:t> Jacobson – Object-oriented Software Engineering: A Use Case Approach (</a:t>
            </a:r>
            <a:r>
              <a:rPr lang="en-US" altLang="en-US" sz="1800" dirty="0" err="1"/>
              <a:t>Objectory</a:t>
            </a:r>
            <a:r>
              <a:rPr lang="en-US" altLang="en-US" sz="1800" dirty="0"/>
              <a:t>)</a:t>
            </a:r>
          </a:p>
          <a:p>
            <a:pPr lvl="1">
              <a:lnSpc>
                <a:spcPct val="80000"/>
              </a:lnSpc>
            </a:pPr>
            <a:r>
              <a:rPr lang="en-US" altLang="en-US" sz="1800" dirty="0"/>
              <a:t>David </a:t>
            </a:r>
            <a:r>
              <a:rPr lang="en-US" altLang="en-US" sz="1800" dirty="0" err="1"/>
              <a:t>Harel</a:t>
            </a:r>
            <a:r>
              <a:rPr lang="en-US" altLang="en-US" sz="1800" dirty="0"/>
              <a:t> - </a:t>
            </a:r>
            <a:r>
              <a:rPr lang="en-US" altLang="en-US" sz="1800" dirty="0" err="1"/>
              <a:t>StateChart</a:t>
            </a:r>
            <a:endParaRPr lang="en-US" altLang="en-US" sz="1800" dirty="0"/>
          </a:p>
          <a:p>
            <a:pPr>
              <a:lnSpc>
                <a:spcPct val="80000"/>
              </a:lnSpc>
            </a:pPr>
            <a:r>
              <a:rPr lang="en-US" altLang="en-US" sz="1800" dirty="0"/>
              <a:t>Rational Rose </a:t>
            </a:r>
            <a:r>
              <a:rPr lang="en-US" altLang="en-US" sz="1800" dirty="0">
                <a:hlinkClick r:id="rId4"/>
              </a:rPr>
              <a:t>http://www-306.ibm.com/software/rational/</a:t>
            </a:r>
            <a:endParaRPr lang="en-US"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3795" name="Content Placeholder 2"/>
          <p:cNvSpPr>
            <a:spLocks noGrp="1"/>
          </p:cNvSpPr>
          <p:nvPr>
            <p:ph idx="1"/>
          </p:nvPr>
        </p:nvSpPr>
        <p:spPr/>
        <p:txBody>
          <a:bodyPr>
            <a:normAutofit fontScale="70000" lnSpcReduction="20000"/>
          </a:bodyPr>
          <a:lstStyle/>
          <a:p>
            <a:pPr eaLnBrk="1" hangingPunct="1">
              <a:buFont typeface="Arial" charset="0"/>
              <a:buChar char="•"/>
              <a:defRPr/>
            </a:pPr>
            <a:r>
              <a:rPr lang="en-US" dirty="0"/>
              <a:t>Class diagram</a:t>
            </a:r>
          </a:p>
          <a:p>
            <a:pPr eaLnBrk="1" hangingPunct="1">
              <a:buFont typeface="Arial" charset="0"/>
              <a:buChar char="•"/>
              <a:defRPr/>
            </a:pPr>
            <a:r>
              <a:rPr lang="en-US" dirty="0"/>
              <a:t>Object diagram</a:t>
            </a:r>
          </a:p>
          <a:p>
            <a:pPr eaLnBrk="1" hangingPunct="1">
              <a:buFont typeface="Arial" charset="0"/>
              <a:buChar char="•"/>
              <a:defRPr/>
            </a:pPr>
            <a:r>
              <a:rPr lang="en-US" dirty="0"/>
              <a:t>Component diagram</a:t>
            </a:r>
          </a:p>
          <a:p>
            <a:pPr eaLnBrk="1" hangingPunct="1">
              <a:buFont typeface="Arial" charset="0"/>
              <a:buChar char="•"/>
              <a:defRPr/>
            </a:pPr>
            <a:r>
              <a:rPr lang="en-US" dirty="0"/>
              <a:t>Composite structure diagram</a:t>
            </a:r>
          </a:p>
          <a:p>
            <a:pPr eaLnBrk="1" hangingPunct="1">
              <a:buFont typeface="Arial" charset="0"/>
              <a:buChar char="•"/>
              <a:defRPr/>
            </a:pPr>
            <a:r>
              <a:rPr lang="en-US" dirty="0"/>
              <a:t>Use case diagram</a:t>
            </a:r>
          </a:p>
          <a:p>
            <a:pPr eaLnBrk="1" hangingPunct="1">
              <a:buFont typeface="Arial" charset="0"/>
              <a:buChar char="•"/>
              <a:defRPr/>
            </a:pPr>
            <a:r>
              <a:rPr lang="en-US" dirty="0"/>
              <a:t>Sequence diagram</a:t>
            </a:r>
          </a:p>
          <a:p>
            <a:pPr eaLnBrk="1" hangingPunct="1">
              <a:buFont typeface="Arial" charset="0"/>
              <a:buChar char="•"/>
              <a:defRPr/>
            </a:pPr>
            <a:r>
              <a:rPr lang="en-US" dirty="0"/>
              <a:t>Communication diagram</a:t>
            </a:r>
          </a:p>
          <a:p>
            <a:pPr eaLnBrk="1" hangingPunct="1">
              <a:buFont typeface="Arial" charset="0"/>
              <a:buChar char="•"/>
              <a:defRPr/>
            </a:pPr>
            <a:r>
              <a:rPr lang="en-US" dirty="0"/>
              <a:t>State diagram</a:t>
            </a:r>
          </a:p>
          <a:p>
            <a:pPr eaLnBrk="1" hangingPunct="1">
              <a:buFont typeface="Arial" charset="0"/>
              <a:buChar char="•"/>
              <a:defRPr/>
            </a:pPr>
            <a:r>
              <a:rPr lang="en-US" dirty="0"/>
              <a:t>Activity diagram</a:t>
            </a:r>
          </a:p>
          <a:p>
            <a:pPr eaLnBrk="1" hangingPunct="1">
              <a:buFont typeface="Arial" charset="0"/>
              <a:buChar char="•"/>
              <a:defRPr/>
            </a:pPr>
            <a:r>
              <a:rPr lang="en-US" dirty="0"/>
              <a:t>Deployment diagram</a:t>
            </a:r>
          </a:p>
          <a:p>
            <a:pPr eaLnBrk="1" hangingPunct="1">
              <a:buFont typeface="Arial" charset="0"/>
              <a:buChar char="•"/>
              <a:defRPr/>
            </a:pPr>
            <a:r>
              <a:rPr lang="en-US" dirty="0"/>
              <a:t>Package diagram</a:t>
            </a:r>
          </a:p>
          <a:p>
            <a:pPr eaLnBrk="1" hangingPunct="1">
              <a:buFont typeface="Arial" charset="0"/>
              <a:buChar char="•"/>
              <a:defRPr/>
            </a:pPr>
            <a:r>
              <a:rPr lang="en-US" dirty="0"/>
              <a:t>Timing diagram</a:t>
            </a:r>
          </a:p>
          <a:p>
            <a:pPr eaLnBrk="1" hangingPunct="1">
              <a:buFont typeface="Arial" charset="0"/>
              <a:buChar char="•"/>
              <a:defRPr/>
            </a:pPr>
            <a:r>
              <a:rPr lang="en-US" dirty="0"/>
              <a:t>Interaction overview diagram</a:t>
            </a:r>
          </a:p>
          <a:p>
            <a:pPr eaLnBrk="1" hangingPunct="1">
              <a:buFont typeface="Arial" charset="0"/>
              <a:buChar char="•"/>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 name="Content Placeholder 2"/>
          <p:cNvSpPr>
            <a:spLocks noGrp="1"/>
          </p:cNvSpPr>
          <p:nvPr>
            <p:ph idx="1"/>
          </p:nvPr>
        </p:nvSpPr>
        <p:spPr/>
        <p:txBody>
          <a:bodyPr>
            <a:normAutofit fontScale="92500" lnSpcReduction="20000"/>
          </a:bodyPr>
          <a:lstStyle/>
          <a:p>
            <a:pPr eaLnBrk="1" hangingPunct="1">
              <a:buFont typeface="Arial" charset="0"/>
              <a:buChar char="•"/>
              <a:defRPr/>
            </a:pPr>
            <a:r>
              <a:rPr lang="en-US" b="1" dirty="0">
                <a:solidFill>
                  <a:srgbClr val="000000"/>
                </a:solidFill>
                <a:cs typeface="Times New Roman" charset="0"/>
              </a:rPr>
              <a:t>A Class diagram</a:t>
            </a:r>
            <a:r>
              <a:rPr lang="en-US" dirty="0">
                <a:solidFill>
                  <a:srgbClr val="000000"/>
                </a:solidFill>
                <a:cs typeface="Times New Roman" charset="0"/>
              </a:rPr>
              <a:t> shows a set of classes, interfaces, and collaborations and their relationships. Class diagrams address the static design view of a system. Class diagram that includes active classes address the </a:t>
            </a:r>
            <a:r>
              <a:rPr lang="en-US" b="1" dirty="0">
                <a:solidFill>
                  <a:srgbClr val="000000"/>
                </a:solidFill>
                <a:cs typeface="Times New Roman" charset="0"/>
              </a:rPr>
              <a:t>static</a:t>
            </a:r>
            <a:r>
              <a:rPr lang="en-US" dirty="0">
                <a:solidFill>
                  <a:srgbClr val="000000"/>
                </a:solidFill>
                <a:cs typeface="Times New Roman" charset="0"/>
              </a:rPr>
              <a:t> process view of a system.</a:t>
            </a:r>
          </a:p>
          <a:p>
            <a:pPr eaLnBrk="1" hangingPunct="1">
              <a:buFont typeface="Arial" charset="0"/>
              <a:buChar char="•"/>
              <a:defRPr/>
            </a:pPr>
            <a:r>
              <a:rPr lang="en-US" b="1" dirty="0">
                <a:solidFill>
                  <a:srgbClr val="000000"/>
                </a:solidFill>
                <a:cs typeface="Times New Roman" charset="0"/>
              </a:rPr>
              <a:t>An object diagram</a:t>
            </a:r>
            <a:r>
              <a:rPr lang="en-US" dirty="0">
                <a:solidFill>
                  <a:srgbClr val="000000"/>
                </a:solidFill>
                <a:cs typeface="Times New Roman" charset="0"/>
              </a:rPr>
              <a:t> shows a set of objects and their relationships. Object diagrams represent static snapshots on instances of the things found in class diagrams. These designs address the </a:t>
            </a:r>
            <a:r>
              <a:rPr lang="en-US" b="1" dirty="0">
                <a:solidFill>
                  <a:srgbClr val="000000"/>
                </a:solidFill>
                <a:cs typeface="Times New Roman" charset="0"/>
              </a:rPr>
              <a:t>static</a:t>
            </a:r>
            <a:r>
              <a:rPr lang="en-US" dirty="0">
                <a:solidFill>
                  <a:srgbClr val="000000"/>
                </a:solidFill>
                <a:cs typeface="Times New Roman" charset="0"/>
              </a:rPr>
              <a:t> design or process view of a system from the perspective of real or prototypical cases.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41987" name="Content Placeholder 2"/>
          <p:cNvSpPr>
            <a:spLocks noGrp="1"/>
          </p:cNvSpPr>
          <p:nvPr>
            <p:ph idx="1"/>
          </p:nvPr>
        </p:nvSpPr>
        <p:spPr/>
        <p:txBody>
          <a:bodyPr/>
          <a:lstStyle/>
          <a:p>
            <a:pPr eaLnBrk="1" hangingPunct="1"/>
            <a:r>
              <a:rPr lang="en-US" altLang="en-US"/>
              <a:t>A </a:t>
            </a:r>
            <a:r>
              <a:rPr lang="en-US" altLang="en-US" b="1"/>
              <a:t>component diagram </a:t>
            </a:r>
            <a:r>
              <a:rPr lang="en-US" altLang="en-US"/>
              <a:t>shows an encapsulated class and its interfaces, ports, and internal structure consisting of nested components and connectors. Component diagrams address the static design implementation view of a system. </a:t>
            </a:r>
          </a:p>
          <a:p>
            <a:pPr eaLnBrk="1" hangingPunct="1"/>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43011" name="Content Placeholder 2"/>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Use case diagram</a:t>
            </a:r>
            <a:r>
              <a:rPr lang="en-US" altLang="en-US">
                <a:solidFill>
                  <a:srgbClr val="000000"/>
                </a:solidFill>
                <a:cs typeface="Times New Roman" panose="02020603050405020304" pitchFamily="18" charset="0"/>
              </a:rPr>
              <a:t> shows a set of use cases and actors and their relationships. Use case diagrams address the static use case view of a system.</a:t>
            </a:r>
          </a:p>
          <a:p>
            <a:pPr eaLnBrk="1" hangingPunct="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 name="Content Placeholder 2"/>
          <p:cNvSpPr>
            <a:spLocks noGrp="1"/>
          </p:cNvSpPr>
          <p:nvPr>
            <p:ph idx="1"/>
          </p:nvPr>
        </p:nvSpPr>
        <p:spPr/>
        <p:txBody>
          <a:bodyPr>
            <a:normAutofit fontScale="70000" lnSpcReduction="20000"/>
          </a:bodyPr>
          <a:lstStyle/>
          <a:p>
            <a:pPr eaLnBrk="1" hangingPunct="1">
              <a:buFont typeface="Arial" charset="0"/>
              <a:buChar char="•"/>
              <a:defRPr/>
            </a:pPr>
            <a:r>
              <a:rPr lang="en-US" dirty="0">
                <a:solidFill>
                  <a:srgbClr val="000000"/>
                </a:solidFill>
                <a:cs typeface="Times New Roman" charset="0"/>
              </a:rPr>
              <a:t>Both </a:t>
            </a:r>
            <a:r>
              <a:rPr lang="en-US" b="1" dirty="0">
                <a:solidFill>
                  <a:srgbClr val="000000"/>
                </a:solidFill>
                <a:cs typeface="Times New Roman" charset="0"/>
              </a:rPr>
              <a:t>sequence diagrams </a:t>
            </a:r>
            <a:r>
              <a:rPr lang="en-US" dirty="0">
                <a:solidFill>
                  <a:srgbClr val="000000"/>
                </a:solidFill>
                <a:cs typeface="Times New Roman" charset="0"/>
              </a:rPr>
              <a:t>and </a:t>
            </a:r>
            <a:r>
              <a:rPr lang="en-US" b="1" dirty="0">
                <a:solidFill>
                  <a:srgbClr val="000000"/>
                </a:solidFill>
                <a:cs typeface="Times New Roman" charset="0"/>
              </a:rPr>
              <a:t>communication diagrams </a:t>
            </a:r>
            <a:r>
              <a:rPr lang="en-US" dirty="0">
                <a:solidFill>
                  <a:srgbClr val="000000"/>
                </a:solidFill>
                <a:cs typeface="Times New Roman" charset="0"/>
              </a:rPr>
              <a:t>are kinds of interaction diagrams. </a:t>
            </a:r>
          </a:p>
          <a:p>
            <a:pPr eaLnBrk="1" hangingPunct="1">
              <a:buFont typeface="Arial" charset="0"/>
              <a:buChar char="•"/>
              <a:defRPr/>
            </a:pPr>
            <a:r>
              <a:rPr lang="en-US" dirty="0">
                <a:solidFill>
                  <a:srgbClr val="000000"/>
                </a:solidFill>
                <a:cs typeface="Times New Roman" charset="0"/>
              </a:rPr>
              <a:t>An interaction diagram shows an interaction, consisting of a set of objects or roles, including the messages that may be dispatched among them. </a:t>
            </a:r>
          </a:p>
          <a:p>
            <a:pPr eaLnBrk="1" hangingPunct="1">
              <a:buFont typeface="Arial" charset="0"/>
              <a:buChar char="•"/>
              <a:defRPr/>
            </a:pPr>
            <a:r>
              <a:rPr lang="en-US" b="1" dirty="0">
                <a:solidFill>
                  <a:srgbClr val="000000"/>
                </a:solidFill>
                <a:cs typeface="Times New Roman" charset="0"/>
              </a:rPr>
              <a:t>Interaction diagrams </a:t>
            </a:r>
            <a:r>
              <a:rPr lang="en-US" dirty="0">
                <a:solidFill>
                  <a:srgbClr val="000000"/>
                </a:solidFill>
                <a:cs typeface="Times New Roman" charset="0"/>
              </a:rPr>
              <a:t>address the dynamic view of a system. </a:t>
            </a:r>
          </a:p>
          <a:p>
            <a:pPr eaLnBrk="1" hangingPunct="1">
              <a:buFont typeface="Arial" charset="0"/>
              <a:buChar char="•"/>
              <a:defRPr/>
            </a:pPr>
            <a:r>
              <a:rPr lang="en-US" b="1" dirty="0">
                <a:solidFill>
                  <a:srgbClr val="000000"/>
                </a:solidFill>
                <a:cs typeface="Times New Roman" charset="0"/>
              </a:rPr>
              <a:t>A sequence diagram </a:t>
            </a:r>
            <a:r>
              <a:rPr lang="en-US" dirty="0">
                <a:solidFill>
                  <a:srgbClr val="000000"/>
                </a:solidFill>
                <a:cs typeface="Times New Roman" charset="0"/>
              </a:rPr>
              <a:t>is an interaction diagram that emphasizes the time-ordering of messages; </a:t>
            </a:r>
            <a:r>
              <a:rPr lang="en-US" b="1" dirty="0">
                <a:solidFill>
                  <a:srgbClr val="000000"/>
                </a:solidFill>
                <a:cs typeface="Times New Roman" charset="0"/>
              </a:rPr>
              <a:t>a communication diagram </a:t>
            </a:r>
            <a:r>
              <a:rPr lang="en-US" dirty="0">
                <a:solidFill>
                  <a:srgbClr val="000000"/>
                </a:solidFill>
                <a:cs typeface="Times New Roman" charset="0"/>
              </a:rPr>
              <a:t>is an interaction diagram that emphasizes the structural organization of the objects or roles that send and receive messages. </a:t>
            </a:r>
          </a:p>
          <a:p>
            <a:pPr eaLnBrk="1" hangingPunct="1">
              <a:buFont typeface="Arial" charset="0"/>
              <a:buChar char="•"/>
              <a:defRPr/>
            </a:pPr>
            <a:r>
              <a:rPr lang="en-US" b="1" dirty="0">
                <a:solidFill>
                  <a:srgbClr val="000000"/>
                </a:solidFill>
                <a:cs typeface="Times New Roman" charset="0"/>
              </a:rPr>
              <a:t>Sequence diagrams</a:t>
            </a:r>
            <a:r>
              <a:rPr lang="en-US" dirty="0">
                <a:solidFill>
                  <a:srgbClr val="000000"/>
                </a:solidFill>
                <a:cs typeface="Times New Roman" charset="0"/>
              </a:rPr>
              <a:t> emphasize temporal ordering, and </a:t>
            </a:r>
            <a:r>
              <a:rPr lang="en-US" b="1" dirty="0">
                <a:solidFill>
                  <a:srgbClr val="000000"/>
                </a:solidFill>
                <a:cs typeface="Times New Roman" charset="0"/>
              </a:rPr>
              <a:t>communication diagrams </a:t>
            </a:r>
            <a:r>
              <a:rPr lang="en-US" dirty="0">
                <a:solidFill>
                  <a:srgbClr val="000000"/>
                </a:solidFill>
                <a:cs typeface="Times New Roman" charset="0"/>
              </a:rPr>
              <a:t>emphasize the data structure through which messages flow.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 name="Content Placeholder 2"/>
          <p:cNvSpPr>
            <a:spLocks noGrp="1"/>
          </p:cNvSpPr>
          <p:nvPr>
            <p:ph idx="1"/>
          </p:nvPr>
        </p:nvSpPr>
        <p:spPr/>
        <p:txBody>
          <a:bodyPr>
            <a:normAutofit fontScale="85000" lnSpcReduction="10000"/>
          </a:bodyPr>
          <a:lstStyle/>
          <a:p>
            <a:pPr eaLnBrk="1" hangingPunct="1">
              <a:buFont typeface="Arial" charset="0"/>
              <a:buChar char="•"/>
              <a:defRPr/>
            </a:pPr>
            <a:r>
              <a:rPr lang="en-US" dirty="0"/>
              <a:t>A </a:t>
            </a:r>
            <a:r>
              <a:rPr lang="en-US" b="1" dirty="0"/>
              <a:t>state diagram </a:t>
            </a:r>
            <a:r>
              <a:rPr lang="en-US" dirty="0"/>
              <a:t>shows a state machine, consisting of states, transitions, events, and activities. A state diagrams shows the dynamic view of an object. </a:t>
            </a:r>
          </a:p>
          <a:p>
            <a:pPr eaLnBrk="1" hangingPunct="1">
              <a:buFont typeface="Arial" charset="0"/>
              <a:buChar char="•"/>
              <a:defRPr/>
            </a:pPr>
            <a:r>
              <a:rPr lang="en-US" dirty="0"/>
              <a:t>An </a:t>
            </a:r>
            <a:r>
              <a:rPr lang="en-US" b="1" dirty="0"/>
              <a:t>activity diagram </a:t>
            </a:r>
            <a:r>
              <a:rPr lang="en-US" dirty="0"/>
              <a:t>shows the structure of a process or other computation as the flow of control and data from step to step within the computation. Activity diagrams address the dynamic view of a system. They are especially important in modeling the function of a system and emphasize the flow of control among objects.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 name="Content Placeholder 2"/>
          <p:cNvSpPr>
            <a:spLocks noGrp="1"/>
          </p:cNvSpPr>
          <p:nvPr>
            <p:ph idx="1"/>
          </p:nvPr>
        </p:nvSpPr>
        <p:spPr/>
        <p:txBody>
          <a:bodyPr>
            <a:normAutofit fontScale="85000" lnSpcReduction="10000"/>
          </a:bodyPr>
          <a:lstStyle/>
          <a:p>
            <a:pPr eaLnBrk="1" hangingPunct="1">
              <a:buFont typeface="Arial" charset="0"/>
              <a:buChar char="•"/>
              <a:defRPr/>
            </a:pPr>
            <a:r>
              <a:rPr lang="en-US" dirty="0"/>
              <a:t>A </a:t>
            </a:r>
            <a:r>
              <a:rPr lang="en-US" b="1" dirty="0"/>
              <a:t>deployment diagram </a:t>
            </a:r>
            <a:r>
              <a:rPr lang="en-US" dirty="0"/>
              <a:t>shows the configuration of run-time processing nodes and the components that live on them. Deployment diagrams address the static deployment view of an architecture. A node typically hosts one or more artifacts.</a:t>
            </a:r>
          </a:p>
          <a:p>
            <a:pPr eaLnBrk="1" hangingPunct="1">
              <a:buFont typeface="Arial" charset="0"/>
              <a:buChar char="•"/>
              <a:defRPr/>
            </a:pPr>
            <a:r>
              <a:rPr lang="en-US" dirty="0"/>
              <a:t>An </a:t>
            </a:r>
            <a:r>
              <a:rPr lang="en-US" b="1" dirty="0"/>
              <a:t>artifact diagram </a:t>
            </a:r>
            <a:r>
              <a:rPr lang="en-US" dirty="0"/>
              <a:t>shows the physical constituents of a system on the computer. Artifacts include files, databases, and similar physical collections of bits. Artifacts are often used in conjunction with deployment diagrams. Artifacts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 name="Content Placeholder 2"/>
          <p:cNvSpPr>
            <a:spLocks noGrp="1"/>
          </p:cNvSpPr>
          <p:nvPr>
            <p:ph idx="1"/>
          </p:nvPr>
        </p:nvSpPr>
        <p:spPr/>
        <p:txBody>
          <a:bodyPr>
            <a:normAutofit fontScale="92500"/>
          </a:bodyPr>
          <a:lstStyle/>
          <a:p>
            <a:pPr eaLnBrk="1" hangingPunct="1">
              <a:buFont typeface="Arial" charset="0"/>
              <a:buChar char="•"/>
              <a:defRPr/>
            </a:pPr>
            <a:r>
              <a:rPr lang="en-US" dirty="0"/>
              <a:t>A </a:t>
            </a:r>
            <a:r>
              <a:rPr lang="en-US" b="1" dirty="0"/>
              <a:t>package diagram </a:t>
            </a:r>
            <a:r>
              <a:rPr lang="en-US" dirty="0"/>
              <a:t>shows the decomposition of the model itself into organization units and their dependencies.</a:t>
            </a:r>
          </a:p>
          <a:p>
            <a:pPr eaLnBrk="1" hangingPunct="1">
              <a:buFont typeface="Arial" charset="0"/>
              <a:buChar char="•"/>
              <a:defRPr/>
            </a:pPr>
            <a:r>
              <a:rPr lang="en-US" dirty="0"/>
              <a:t>A </a:t>
            </a:r>
            <a:r>
              <a:rPr lang="en-US" b="1" dirty="0"/>
              <a:t>timing diagram </a:t>
            </a:r>
            <a:r>
              <a:rPr lang="en-US" dirty="0"/>
              <a:t>is an interaction diagram that shows actual times across different objects or roles, as opposed to just relative sequences of messages.</a:t>
            </a:r>
          </a:p>
          <a:p>
            <a:pPr eaLnBrk="1" hangingPunct="1">
              <a:buFont typeface="Arial" charset="0"/>
              <a:buChar char="•"/>
              <a:defRPr/>
            </a:pPr>
            <a:r>
              <a:rPr lang="en-US" dirty="0"/>
              <a:t>An </a:t>
            </a:r>
            <a:r>
              <a:rPr lang="en-US" b="1" dirty="0"/>
              <a:t>interaction overview diagram </a:t>
            </a:r>
            <a:r>
              <a:rPr lang="en-US" dirty="0"/>
              <a:t>is a hybrid of an activity diagram and a sequence diagram.</a:t>
            </a: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a:t>Modeling a System's Architecture</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7851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The UML Architecture</a:t>
            </a:r>
            <a:endParaRPr lang="en-US" altLang="en-US"/>
          </a:p>
        </p:txBody>
      </p:sp>
      <p:sp>
        <p:nvSpPr>
          <p:cNvPr id="3" name="Content Placeholder 2"/>
          <p:cNvSpPr>
            <a:spLocks noGrp="1"/>
          </p:cNvSpPr>
          <p:nvPr>
            <p:ph idx="1"/>
          </p:nvPr>
        </p:nvSpPr>
        <p:spPr/>
        <p:txBody>
          <a:bodyPr>
            <a:normAutofit fontScale="92500" lnSpcReduction="10000"/>
          </a:bodyPr>
          <a:lstStyle/>
          <a:p>
            <a:pPr eaLnBrk="1" hangingPunct="1">
              <a:buFont typeface="Arial" charset="0"/>
              <a:buChar char="•"/>
              <a:defRPr/>
            </a:pPr>
            <a:r>
              <a:rPr lang="en-US" dirty="0">
                <a:solidFill>
                  <a:srgbClr val="000000"/>
                </a:solidFill>
                <a:cs typeface="Times New Roman" charset="0"/>
              </a:rPr>
              <a:t>Visualizing, specifying, constructing and documenting a software intensive system demands that the system be viewed from a number of perspectives. </a:t>
            </a:r>
          </a:p>
          <a:p>
            <a:pPr eaLnBrk="1" hangingPunct="1">
              <a:buFont typeface="Arial" charset="0"/>
              <a:buChar char="•"/>
              <a:defRPr/>
            </a:pPr>
            <a:r>
              <a:rPr lang="en-US" dirty="0">
                <a:solidFill>
                  <a:srgbClr val="000000"/>
                </a:solidFill>
                <a:cs typeface="Times New Roman" charset="0"/>
              </a:rPr>
              <a:t>Different stakeholders- end users, analysts, developers, system integrators, testers, technical writers and project managers- each bring different agenda to a project, and each looks at that system in different ways at different times over the project’s life.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92162"/>
          </a:xfrm>
        </p:spPr>
        <p:txBody>
          <a:bodyPr/>
          <a:lstStyle/>
          <a:p>
            <a:pPr eaLnBrk="1" hangingPunct="1"/>
            <a:r>
              <a:rPr lang="en-US" altLang="en-US" sz="3200"/>
              <a:t>Why we Model</a:t>
            </a:r>
          </a:p>
        </p:txBody>
      </p:sp>
      <p:sp>
        <p:nvSpPr>
          <p:cNvPr id="6147" name="Content Placeholder 2"/>
          <p:cNvSpPr>
            <a:spLocks noGrp="1"/>
          </p:cNvSpPr>
          <p:nvPr>
            <p:ph idx="1"/>
          </p:nvPr>
        </p:nvSpPr>
        <p:spPr>
          <a:xfrm>
            <a:off x="457200" y="1219200"/>
            <a:ext cx="8229600" cy="5410200"/>
          </a:xfrm>
        </p:spPr>
        <p:txBody>
          <a:bodyPr/>
          <a:lstStyle/>
          <a:p>
            <a:pPr eaLnBrk="1" hangingPunct="1"/>
            <a:r>
              <a:rPr lang="en-US" altLang="en-US" sz="2500" b="1" dirty="0"/>
              <a:t>Modeling</a:t>
            </a:r>
            <a:r>
              <a:rPr lang="en-US" altLang="en-US" sz="2500" dirty="0"/>
              <a:t> is the designing of software applications before coding. Modeling is an Essential Part of large software projects, and helpful to medium and even small projects as well.</a:t>
            </a:r>
            <a:endParaRPr lang="en-GB" altLang="en-US" sz="2500" b="1" dirty="0"/>
          </a:p>
          <a:p>
            <a:pPr eaLnBrk="1" hangingPunct="1"/>
            <a:r>
              <a:rPr lang="en-GB" altLang="en-US" sz="2500" b="1" dirty="0"/>
              <a:t>Modelling</a:t>
            </a:r>
            <a:r>
              <a:rPr lang="en-GB" altLang="en-US" sz="2500" dirty="0"/>
              <a:t> is a proven and well-accepted engineering technique. </a:t>
            </a:r>
            <a:endParaRPr lang="en-US" altLang="en-US" sz="2500" dirty="0"/>
          </a:p>
          <a:p>
            <a:pPr eaLnBrk="1" hangingPunct="1"/>
            <a:r>
              <a:rPr lang="en-GB" altLang="en-US" sz="2500" dirty="0"/>
              <a:t>Unsuccessful software projects fail in their own unique ways, but all successful projects are alike in many ways. </a:t>
            </a:r>
          </a:p>
          <a:p>
            <a:pPr eaLnBrk="1" hangingPunct="1"/>
            <a:r>
              <a:rPr lang="en-GB" altLang="en-US" sz="2500" dirty="0"/>
              <a:t>There are many elements that contribute to a successful software organization; one common thread is the use of </a:t>
            </a:r>
            <a:r>
              <a:rPr lang="en-GB" altLang="en-US" sz="2500" b="1" dirty="0"/>
              <a:t>modelling</a:t>
            </a:r>
            <a:r>
              <a:rPr lang="en-GB" altLang="en-US" sz="2500" dirty="0"/>
              <a:t>.</a:t>
            </a:r>
          </a:p>
          <a:p>
            <a:pPr eaLnBrk="1" hangingPunct="1"/>
            <a:r>
              <a:rPr lang="en-GB" altLang="en-US" sz="2500" dirty="0"/>
              <a:t>We do model so that we can better understand the system we are developing.</a:t>
            </a:r>
            <a:endParaRPr lang="en-US" altLang="en-US" sz="25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The UML Architecture</a:t>
            </a:r>
            <a:endParaRPr lang="en-US" altLang="en-US"/>
          </a:p>
        </p:txBody>
      </p:sp>
      <p:sp>
        <p:nvSpPr>
          <p:cNvPr id="3" name="Content Placeholder 2"/>
          <p:cNvSpPr>
            <a:spLocks noGrp="1"/>
          </p:cNvSpPr>
          <p:nvPr>
            <p:ph idx="1"/>
          </p:nvPr>
        </p:nvSpPr>
        <p:spPr/>
        <p:txBody>
          <a:bodyPr>
            <a:normAutofit fontScale="70000" lnSpcReduction="20000"/>
          </a:bodyPr>
          <a:lstStyle/>
          <a:p>
            <a:pPr eaLnBrk="1" hangingPunct="1">
              <a:buFont typeface="Arial" charset="0"/>
              <a:buChar char="•"/>
              <a:defRPr/>
            </a:pPr>
            <a:r>
              <a:rPr lang="en-US" dirty="0">
                <a:solidFill>
                  <a:srgbClr val="000000"/>
                </a:solidFill>
                <a:cs typeface="Times New Roman" charset="0"/>
              </a:rPr>
              <a:t>The </a:t>
            </a:r>
            <a:r>
              <a:rPr lang="en-US" b="1" dirty="0">
                <a:solidFill>
                  <a:srgbClr val="000000"/>
                </a:solidFill>
                <a:cs typeface="Times New Roman" charset="0"/>
              </a:rPr>
              <a:t>use case view </a:t>
            </a:r>
            <a:r>
              <a:rPr lang="en-US" dirty="0">
                <a:solidFill>
                  <a:srgbClr val="000000"/>
                </a:solidFill>
                <a:cs typeface="Times New Roman" charset="0"/>
              </a:rPr>
              <a:t>of a system encompasses the use cases that describe the behavior of the system as seen by its end users, analysts, and testers. With the UML, the static aspects of this view are captured in use case diagrams; the dynamic aspects of this view are captured in interaction diagrams, state diagrams, and activity diagrams.</a:t>
            </a:r>
          </a:p>
          <a:p>
            <a:pPr eaLnBrk="1" hangingPunct="1">
              <a:buFont typeface="Arial" charset="0"/>
              <a:buChar char="•"/>
              <a:defRPr/>
            </a:pPr>
            <a:r>
              <a:rPr lang="en-US" dirty="0">
                <a:solidFill>
                  <a:srgbClr val="000000"/>
                </a:solidFill>
                <a:cs typeface="Times New Roman" charset="0"/>
              </a:rPr>
              <a:t>The </a:t>
            </a:r>
            <a:r>
              <a:rPr lang="en-US" b="1" dirty="0">
                <a:solidFill>
                  <a:srgbClr val="000000"/>
                </a:solidFill>
                <a:cs typeface="Times New Roman" charset="0"/>
              </a:rPr>
              <a:t>design view </a:t>
            </a:r>
            <a:r>
              <a:rPr lang="en-US" dirty="0">
                <a:solidFill>
                  <a:srgbClr val="000000"/>
                </a:solidFill>
                <a:cs typeface="Times New Roman" charset="0"/>
              </a:rPr>
              <a:t>of a system encompasses the classes, interfaces, and collaborations that form the vocabulary of the problem and its solution. This view primarily supports the functional requirements of the system, meaning the services that the system should provide to its end users. With the UML, the static aspects of this view are captured in class diagrams and object diagrams; the dynamic aspects of this view are captured in interaction diagrams, state diagrams, and activity diagrams.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The UML Architecture</a:t>
            </a:r>
            <a:endParaRPr lang="en-US" altLang="en-US"/>
          </a:p>
        </p:txBody>
      </p:sp>
      <p:sp>
        <p:nvSpPr>
          <p:cNvPr id="3" name="Content Placeholder 2"/>
          <p:cNvSpPr>
            <a:spLocks noGrp="1"/>
          </p:cNvSpPr>
          <p:nvPr>
            <p:ph idx="1"/>
          </p:nvPr>
        </p:nvSpPr>
        <p:spPr/>
        <p:txBody>
          <a:bodyPr>
            <a:normAutofit fontScale="62500" lnSpcReduction="20000"/>
          </a:bodyPr>
          <a:lstStyle/>
          <a:p>
            <a:pPr eaLnBrk="1" hangingPunct="1">
              <a:buFont typeface="Arial" charset="0"/>
              <a:buChar char="•"/>
              <a:defRPr/>
            </a:pPr>
            <a:r>
              <a:rPr lang="en-US" dirty="0"/>
              <a:t>The </a:t>
            </a:r>
            <a:r>
              <a:rPr lang="en-US" b="1" dirty="0"/>
              <a:t>interaction view </a:t>
            </a:r>
            <a:r>
              <a:rPr lang="en-US" dirty="0"/>
              <a:t>of a system shows the flow of control among its various parts, including possible concurrency and synchronization mechanisms. This view primarily addresses the performance, scalability, and throughput of the system. With the UML, the static and dynamic aspects of this view are captured in the same kinds of diagrams as for the design view, but with a focus on the active classes that control the system and the messages that flow between them.</a:t>
            </a:r>
          </a:p>
          <a:p>
            <a:pPr eaLnBrk="1" hangingPunct="1">
              <a:buFont typeface="Arial" charset="0"/>
              <a:buChar char="•"/>
              <a:defRPr/>
            </a:pPr>
            <a:r>
              <a:rPr lang="en-US" dirty="0"/>
              <a:t>The </a:t>
            </a:r>
            <a:r>
              <a:rPr lang="en-US" b="1" dirty="0"/>
              <a:t>implementation view </a:t>
            </a:r>
            <a:r>
              <a:rPr lang="en-US" dirty="0"/>
              <a:t>of a system encompasses the artifacts that are used to assemble and release the physical system. This view primarily addresses the configuration management of the system's releases, made up of somewhat independent files that can be assembled in various ways to produce a running system. It is also concerned with the mapping from logical classes and components to physical artifacts. With the UML, the static aspects of this view are captured in artifact diagrams; the dynamic aspects of this view are captured in interaction diagrams, state diagrams, and activity diagrams.</a:t>
            </a:r>
          </a:p>
          <a:p>
            <a:pPr eaLnBrk="1" hangingPunct="1">
              <a:buFont typeface="Arial" charset="0"/>
              <a:buChar char="•"/>
              <a:defRPr/>
            </a:pPr>
            <a:endParaRPr lang="en-US" dirty="0"/>
          </a:p>
          <a:p>
            <a:pPr eaLnBrk="1" hangingPunct="1">
              <a:buFont typeface="Arial" charset="0"/>
              <a:buChar char="•"/>
              <a:defRPr/>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The UML Architecture</a:t>
            </a:r>
            <a:endParaRPr lang="en-US" altLang="en-US"/>
          </a:p>
        </p:txBody>
      </p:sp>
      <p:sp>
        <p:nvSpPr>
          <p:cNvPr id="3" name="Content Placeholder 2"/>
          <p:cNvSpPr>
            <a:spLocks noGrp="1"/>
          </p:cNvSpPr>
          <p:nvPr>
            <p:ph idx="1"/>
          </p:nvPr>
        </p:nvSpPr>
        <p:spPr/>
        <p:txBody>
          <a:bodyPr>
            <a:normAutofit fontScale="92500" lnSpcReduction="10000"/>
          </a:bodyPr>
          <a:lstStyle/>
          <a:p>
            <a:pPr eaLnBrk="1" hangingPunct="1">
              <a:buFont typeface="Arial" charset="0"/>
              <a:buChar char="•"/>
              <a:defRPr/>
            </a:pPr>
            <a:r>
              <a:rPr lang="en-US" dirty="0"/>
              <a:t>The </a:t>
            </a:r>
            <a:r>
              <a:rPr lang="en-US" b="1" dirty="0"/>
              <a:t>deployment view </a:t>
            </a:r>
            <a:r>
              <a:rPr lang="en-US" dirty="0"/>
              <a:t>of a system encompasses the nodes that form the system's hardware topology on which the system executes. This view primarily addresses the distribution, delivery, and installation of the parts that make up the physical system. With the UML, the static aspects of this view are captured in deployment diagrams; the dynamic aspects of this view are captured in interaction diagrams, state diagrams, and activity diagrams.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a:t>Software Development Life Cycle</a:t>
            </a: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05600" cy="477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a:t>Software Development Life Cycle</a:t>
            </a:r>
          </a:p>
        </p:txBody>
      </p:sp>
      <p:sp>
        <p:nvSpPr>
          <p:cNvPr id="3" name="Content Placeholder 2"/>
          <p:cNvSpPr>
            <a:spLocks noGrp="1"/>
          </p:cNvSpPr>
          <p:nvPr>
            <p:ph idx="1"/>
          </p:nvPr>
        </p:nvSpPr>
        <p:spPr/>
        <p:txBody>
          <a:bodyPr>
            <a:normAutofit fontScale="55000" lnSpcReduction="20000"/>
          </a:bodyPr>
          <a:lstStyle/>
          <a:p>
            <a:pPr eaLnBrk="1" hangingPunct="1">
              <a:buFont typeface="Arial" charset="0"/>
              <a:buChar char="•"/>
              <a:defRPr/>
            </a:pPr>
            <a:r>
              <a:rPr lang="en-US" b="1" dirty="0"/>
              <a:t>Inception</a:t>
            </a:r>
            <a:r>
              <a:rPr lang="en-US" dirty="0"/>
              <a:t> is the first phase of the process, when the seed idea for the development is brought up to the point of being at least internally sufficiently well-founded to warrant entering into the elaboration phase.</a:t>
            </a:r>
          </a:p>
          <a:p>
            <a:pPr eaLnBrk="1" hangingPunct="1">
              <a:buFont typeface="Arial" charset="0"/>
              <a:buChar char="•"/>
              <a:defRPr/>
            </a:pPr>
            <a:r>
              <a:rPr lang="en-US" b="1" dirty="0"/>
              <a:t>Elaboration</a:t>
            </a:r>
            <a:r>
              <a:rPr lang="en-US" dirty="0"/>
              <a:t> is the second phase of the process, when the product requirements and architecture are defined. In this phase, the requirements are articulated, prioritized, and </a:t>
            </a:r>
            <a:r>
              <a:rPr lang="en-US" dirty="0" err="1"/>
              <a:t>baselined</a:t>
            </a:r>
            <a:r>
              <a:rPr lang="en-US" dirty="0"/>
              <a:t>. A system's requirements may range from general vision statements to precise evaluation criteria, each specifying particular functional or nonfunctional behavior and each providing a basis for testing.</a:t>
            </a:r>
          </a:p>
          <a:p>
            <a:pPr eaLnBrk="1" hangingPunct="1">
              <a:buFont typeface="Arial" charset="0"/>
              <a:buChar char="•"/>
              <a:defRPr/>
            </a:pPr>
            <a:r>
              <a:rPr lang="en-US" b="1" dirty="0"/>
              <a:t>Construction</a:t>
            </a:r>
            <a:r>
              <a:rPr lang="en-US" dirty="0"/>
              <a:t> is the third phase of the process, when the software is brought from an executable architectural baseline to being ready to be transitioned to the user community. Here also, the system's requirements and especially its evaluation criteria are constantly reexamined against the business needs of the project, and resources are allocated as appropriate to actively attack risks to the project.</a:t>
            </a:r>
          </a:p>
          <a:p>
            <a:pPr eaLnBrk="1" hangingPunct="1">
              <a:buFont typeface="Arial" charset="0"/>
              <a:buChar char="•"/>
              <a:defRPr/>
            </a:pPr>
            <a:r>
              <a:rPr lang="en-US" b="1" dirty="0"/>
              <a:t>Transition</a:t>
            </a:r>
            <a:r>
              <a:rPr lang="en-US" dirty="0"/>
              <a:t> is the fourth phase of the process, when the software is delivered to the user community. Rarely does the software development process end here, for even during this phase, the system is continuously improved, bugs are eradicated, and features that didn't make an earlier release are added.</a:t>
            </a:r>
          </a:p>
          <a:p>
            <a:pPr eaLnBrk="1" hangingPunct="1">
              <a:buFont typeface="Arial" charset="0"/>
              <a:buChar char="•"/>
              <a:defRPr/>
            </a:pPr>
            <a:r>
              <a:rPr lang="en-US" dirty="0"/>
              <a:t>An </a:t>
            </a:r>
            <a:r>
              <a:rPr lang="en-US" b="1" dirty="0"/>
              <a:t>iteration</a:t>
            </a:r>
            <a:r>
              <a:rPr lang="en-US" dirty="0"/>
              <a:t> is a distinct set of work tasks, with a </a:t>
            </a:r>
            <a:r>
              <a:rPr lang="en-US" dirty="0" err="1"/>
              <a:t>baselined</a:t>
            </a:r>
            <a:r>
              <a:rPr lang="en-US" dirty="0"/>
              <a:t> plan and evaluation criteria that results in an executable system that can be run, tested, and evaluated.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dirty="0"/>
              <a:t>References</a:t>
            </a:r>
          </a:p>
        </p:txBody>
      </p:sp>
      <p:sp>
        <p:nvSpPr>
          <p:cNvPr id="55299" name="Content Placeholder 2"/>
          <p:cNvSpPr>
            <a:spLocks noGrp="1"/>
          </p:cNvSpPr>
          <p:nvPr>
            <p:ph idx="1"/>
          </p:nvPr>
        </p:nvSpPr>
        <p:spPr/>
        <p:txBody>
          <a:bodyPr/>
          <a:lstStyle/>
          <a:p>
            <a:pPr marL="514350" indent="-514350">
              <a:buFont typeface="+mj-lt"/>
              <a:buAutoNum type="arabicPeriod"/>
            </a:pPr>
            <a:r>
              <a:rPr lang="en-US" altLang="en-US" sz="1800" dirty="0">
                <a:hlinkClick r:id="rId2"/>
              </a:rPr>
              <a:t>http://www.cs.uah.edu/~rcoleman/Common/SoftwareEng/UML.html</a:t>
            </a:r>
            <a:endParaRPr lang="en-US" altLang="en-US" sz="1800" dirty="0"/>
          </a:p>
          <a:p>
            <a:pPr marL="514350" indent="-514350">
              <a:buFont typeface="+mj-lt"/>
              <a:buAutoNum type="arabicPeriod"/>
            </a:pPr>
            <a:r>
              <a:rPr lang="en-US" altLang="en-US" sz="1800" dirty="0">
                <a:hlinkClick r:id="rId3"/>
              </a:rPr>
              <a:t>https://pdfs.semanticscholar.org/a420/e56d5ad5aedf9740ffc7a1f62193cd0a8ba0.pdf</a:t>
            </a:r>
            <a:endParaRPr lang="en-US" altLang="en-US" sz="1800" dirty="0"/>
          </a:p>
        </p:txBody>
      </p:sp>
    </p:spTree>
    <p:extLst>
      <p:ext uri="{BB962C8B-B14F-4D97-AF65-F5344CB8AC3E}">
        <p14:creationId xmlns:p14="http://schemas.microsoft.com/office/powerpoint/2010/main" val="1731388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t>Review</a:t>
            </a:r>
          </a:p>
        </p:txBody>
      </p:sp>
      <p:sp>
        <p:nvSpPr>
          <p:cNvPr id="55299" name="Content Placeholder 2"/>
          <p:cNvSpPr>
            <a:spLocks noGrp="1"/>
          </p:cNvSpPr>
          <p:nvPr>
            <p:ph idx="1"/>
          </p:nvPr>
        </p:nvSpPr>
        <p:spPr/>
        <p:txBody>
          <a:bodyPr/>
          <a:lstStyle/>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lgn="ctr">
              <a:buFont typeface="Arial" panose="020B0604020202020204" pitchFamily="34" charset="0"/>
              <a:buNone/>
            </a:pPr>
            <a:r>
              <a:rPr lang="en-US" altLang="en-US"/>
              <a:t>Discuss</a:t>
            </a:r>
          </a:p>
          <a:p>
            <a:pPr algn="ctr">
              <a:buFont typeface="Arial" panose="020B0604020202020204" pitchFamily="34" charset="0"/>
              <a:buNone/>
            </a:pPr>
            <a:r>
              <a:rPr lang="en-US" altLang="en-US"/>
              <a:t>End of First Lecture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altLang="en-US" sz="3200"/>
              <a:t>What is a Model?</a:t>
            </a:r>
            <a:endParaRPr lang="en-US" altLang="en-US" sz="3200"/>
          </a:p>
        </p:txBody>
      </p:sp>
      <p:sp>
        <p:nvSpPr>
          <p:cNvPr id="7171" name="Content Placeholder 2"/>
          <p:cNvSpPr>
            <a:spLocks noGrp="1"/>
          </p:cNvSpPr>
          <p:nvPr>
            <p:ph idx="1"/>
          </p:nvPr>
        </p:nvSpPr>
        <p:spPr/>
        <p:txBody>
          <a:bodyPr/>
          <a:lstStyle/>
          <a:p>
            <a:pPr eaLnBrk="1" hangingPunct="1"/>
            <a:r>
              <a:rPr lang="en-GB" altLang="en-US" b="1" i="1" dirty="0"/>
              <a:t>A model is a simplification of reality</a:t>
            </a:r>
            <a:endParaRPr lang="en-US" altLang="en-US" b="1" i="1" dirty="0"/>
          </a:p>
          <a:p>
            <a:pPr eaLnBrk="1" hangingPunct="1"/>
            <a:r>
              <a:rPr lang="en-GB" altLang="en-US" dirty="0"/>
              <a:t>A model provides the blueprints of a system. </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altLang="en-US" sz="3200"/>
              <a:t>Benefits of Model</a:t>
            </a:r>
            <a:endParaRPr lang="en-US" altLang="en-US" sz="3200"/>
          </a:p>
        </p:txBody>
      </p:sp>
      <p:sp>
        <p:nvSpPr>
          <p:cNvPr id="8195" name="Content Placeholder 2"/>
          <p:cNvSpPr>
            <a:spLocks noGrp="1"/>
          </p:cNvSpPr>
          <p:nvPr>
            <p:ph idx="1"/>
          </p:nvPr>
        </p:nvSpPr>
        <p:spPr/>
        <p:txBody>
          <a:bodyPr/>
          <a:lstStyle/>
          <a:p>
            <a:pPr eaLnBrk="1" hangingPunct="1"/>
            <a:r>
              <a:rPr lang="en-GB" altLang="en-US" dirty="0"/>
              <a:t>Through modelling we achieve four aims:</a:t>
            </a:r>
            <a:endParaRPr lang="en-US" altLang="en-US" dirty="0"/>
          </a:p>
          <a:p>
            <a:pPr marL="971550" lvl="1" indent="-514350" eaLnBrk="1" hangingPunct="1">
              <a:buFont typeface="Calibri" panose="020F0502020204030204" pitchFamily="34" charset="0"/>
              <a:buAutoNum type="arabicPeriod"/>
            </a:pPr>
            <a:r>
              <a:rPr lang="en-GB" altLang="en-US" dirty="0"/>
              <a:t>Models help us to </a:t>
            </a:r>
            <a:r>
              <a:rPr lang="en-GB" altLang="en-US" b="1" dirty="0"/>
              <a:t>visualize a system </a:t>
            </a:r>
            <a:r>
              <a:rPr lang="en-GB" altLang="en-US" dirty="0"/>
              <a:t>as it is or as we want it to be</a:t>
            </a:r>
            <a:endParaRPr lang="en-US" altLang="en-US" dirty="0"/>
          </a:p>
          <a:p>
            <a:pPr marL="971550" lvl="1" indent="-514350" eaLnBrk="1" hangingPunct="1">
              <a:buFont typeface="Calibri" panose="020F0502020204030204" pitchFamily="34" charset="0"/>
              <a:buAutoNum type="arabicPeriod"/>
            </a:pPr>
            <a:r>
              <a:rPr lang="en-GB" altLang="en-US" dirty="0"/>
              <a:t>Models permit us to specify the </a:t>
            </a:r>
            <a:r>
              <a:rPr lang="en-GB" altLang="en-US" b="1" dirty="0"/>
              <a:t>structure or behaviour </a:t>
            </a:r>
            <a:r>
              <a:rPr lang="en-GB" altLang="en-US" dirty="0"/>
              <a:t>of a system</a:t>
            </a:r>
            <a:endParaRPr lang="en-US" altLang="en-US" dirty="0"/>
          </a:p>
          <a:p>
            <a:pPr marL="971550" lvl="1" indent="-514350" eaLnBrk="1" hangingPunct="1">
              <a:buFont typeface="Calibri" panose="020F0502020204030204" pitchFamily="34" charset="0"/>
              <a:buAutoNum type="arabicPeriod"/>
            </a:pPr>
            <a:r>
              <a:rPr lang="en-GB" altLang="en-US" dirty="0"/>
              <a:t>Models give us </a:t>
            </a:r>
            <a:r>
              <a:rPr lang="en-GB" altLang="en-US" b="1" dirty="0"/>
              <a:t>a template that guides us in constructing</a:t>
            </a:r>
            <a:r>
              <a:rPr lang="en-GB" altLang="en-US" dirty="0"/>
              <a:t> a system</a:t>
            </a:r>
            <a:endParaRPr lang="en-US" altLang="en-US" dirty="0"/>
          </a:p>
          <a:p>
            <a:pPr marL="971550" lvl="1" indent="-514350" eaLnBrk="1" hangingPunct="1">
              <a:buFont typeface="Calibri" panose="020F0502020204030204" pitchFamily="34" charset="0"/>
              <a:buAutoNum type="arabicPeriod"/>
            </a:pPr>
            <a:r>
              <a:rPr lang="en-GB" altLang="en-US" dirty="0"/>
              <a:t>Models </a:t>
            </a:r>
            <a:r>
              <a:rPr lang="en-GB" altLang="en-US" b="1" dirty="0"/>
              <a:t>document the decisions </a:t>
            </a:r>
            <a:r>
              <a:rPr lang="en-GB" altLang="en-US" dirty="0"/>
              <a:t>we have made</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3200"/>
              <a:t>Limitation of Human Ability</a:t>
            </a:r>
          </a:p>
        </p:txBody>
      </p:sp>
      <p:sp>
        <p:nvSpPr>
          <p:cNvPr id="9219" name="Content Placeholder 2"/>
          <p:cNvSpPr>
            <a:spLocks noGrp="1"/>
          </p:cNvSpPr>
          <p:nvPr>
            <p:ph idx="1"/>
          </p:nvPr>
        </p:nvSpPr>
        <p:spPr/>
        <p:txBody>
          <a:bodyPr/>
          <a:lstStyle/>
          <a:p>
            <a:pPr eaLnBrk="1" hangingPunct="1"/>
            <a:r>
              <a:rPr lang="en-GB" altLang="en-US" dirty="0"/>
              <a:t>The larger and more complex the system, the more important modelling becomes, for one very simple reason:</a:t>
            </a:r>
            <a:endParaRPr lang="en-US" altLang="en-US" dirty="0"/>
          </a:p>
          <a:p>
            <a:pPr lvl="1" eaLnBrk="1" hangingPunct="1"/>
            <a:r>
              <a:rPr lang="en-GB" altLang="en-US" i="1" dirty="0"/>
              <a:t>We build models of complex systems because we cannot full meaning of such a system in its entirety.</a:t>
            </a:r>
            <a:endParaRPr lang="en-US" altLang="en-US" i="1" dirty="0"/>
          </a:p>
          <a:p>
            <a:pPr eaLnBrk="1" hangingPunct="1"/>
            <a:r>
              <a:rPr lang="en-GB" altLang="en-US" sz="2500" dirty="0"/>
              <a:t>There are limits to the human ability to understand complexity. Through modelling we narrow the problem we are studying by focusing on only one aspect at a time.</a:t>
            </a:r>
            <a:endParaRPr lang="en-US" altLang="en-US"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1020762"/>
          </a:xfrm>
        </p:spPr>
        <p:txBody>
          <a:bodyPr/>
          <a:lstStyle/>
          <a:p>
            <a:pPr eaLnBrk="1" hangingPunct="1"/>
            <a:r>
              <a:rPr lang="en-US" altLang="en-US" sz="3200">
                <a:cs typeface="Times New Roman" panose="02020603050405020304" pitchFamily="18" charset="0"/>
              </a:rPr>
              <a:t>Why use UML</a:t>
            </a:r>
            <a:endParaRPr lang="en-US" altLang="en-US" sz="3200"/>
          </a:p>
        </p:txBody>
      </p:sp>
      <p:sp>
        <p:nvSpPr>
          <p:cNvPr id="11267" name="Content Placeholder 2"/>
          <p:cNvSpPr>
            <a:spLocks noGrp="1"/>
          </p:cNvSpPr>
          <p:nvPr>
            <p:ph idx="1"/>
          </p:nvPr>
        </p:nvSpPr>
        <p:spPr>
          <a:xfrm>
            <a:off x="457200" y="1371600"/>
            <a:ext cx="8229600" cy="4953000"/>
          </a:xfrm>
        </p:spPr>
        <p:txBody>
          <a:bodyPr/>
          <a:lstStyle/>
          <a:p>
            <a:pPr eaLnBrk="1" hangingPunct="1"/>
            <a:r>
              <a:rPr lang="en-US" altLang="en-US" dirty="0">
                <a:cs typeface="Times New Roman" panose="02020603050405020304" pitchFamily="18" charset="0"/>
              </a:rPr>
              <a:t>Standardized graphical notation for</a:t>
            </a:r>
          </a:p>
          <a:p>
            <a:pPr lvl="1" eaLnBrk="1" hangingPunct="1"/>
            <a:r>
              <a:rPr lang="en-US" altLang="en-US" dirty="0">
                <a:cs typeface="Times New Roman" panose="02020603050405020304" pitchFamily="18" charset="0"/>
              </a:rPr>
              <a:t>Specifying</a:t>
            </a:r>
          </a:p>
          <a:p>
            <a:pPr lvl="1" eaLnBrk="1" hangingPunct="1"/>
            <a:r>
              <a:rPr lang="en-US" altLang="en-US" dirty="0">
                <a:cs typeface="Times New Roman" panose="02020603050405020304" pitchFamily="18" charset="0"/>
              </a:rPr>
              <a:t>Visualizing</a:t>
            </a:r>
          </a:p>
          <a:p>
            <a:pPr lvl="1" eaLnBrk="1" hangingPunct="1"/>
            <a:r>
              <a:rPr lang="en-US" altLang="en-US" dirty="0">
                <a:cs typeface="Times New Roman" panose="02020603050405020304" pitchFamily="18" charset="0"/>
              </a:rPr>
              <a:t>Constructing and </a:t>
            </a:r>
          </a:p>
          <a:p>
            <a:pPr lvl="1" eaLnBrk="1" hangingPunct="1"/>
            <a:r>
              <a:rPr lang="en-US" altLang="en-US" dirty="0">
                <a:cs typeface="Times New Roman" panose="02020603050405020304" pitchFamily="18" charset="0"/>
              </a:rPr>
              <a:t>Documenting software systems </a:t>
            </a:r>
          </a:p>
          <a:p>
            <a:pPr eaLnBrk="1" hangingPunct="1"/>
            <a:r>
              <a:rPr lang="en-US" altLang="en-US" dirty="0">
                <a:cs typeface="Times New Roman" panose="02020603050405020304" pitchFamily="18" charset="0"/>
              </a:rPr>
              <a:t>Increase understanding/communication of product to customers and developers</a:t>
            </a:r>
          </a:p>
          <a:p>
            <a:pPr eaLnBrk="1" hangingPunct="1"/>
            <a:r>
              <a:rPr lang="en-US" altLang="en-US" dirty="0">
                <a:cs typeface="Times New Roman" panose="02020603050405020304" pitchFamily="18" charset="0"/>
              </a:rPr>
              <a:t>Support for UML in many software packages today (e.g. Rational Rose, </a:t>
            </a:r>
            <a:r>
              <a:rPr lang="en-US" altLang="en-US" dirty="0" err="1">
                <a:cs typeface="Times New Roman" panose="02020603050405020304" pitchFamily="18" charset="0"/>
              </a:rPr>
              <a:t>ArgoUML</a:t>
            </a:r>
            <a:r>
              <a:rPr lang="en-US" altLang="en-US" dirty="0">
                <a:cs typeface="Times New Roman" panose="02020603050405020304" pitchFamily="18" charset="0"/>
              </a:rPr>
              <a:t>)</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2894</Words>
  <Application>Microsoft Office PowerPoint</Application>
  <PresentationFormat>On-screen Show (4:3)</PresentationFormat>
  <Paragraphs>281</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Times New Roman</vt:lpstr>
      <vt:lpstr>Wingdings</vt:lpstr>
      <vt:lpstr>Office Theme</vt:lpstr>
      <vt:lpstr>Lecture 1: Why we model</vt:lpstr>
      <vt:lpstr>Unified Modeling Language</vt:lpstr>
      <vt:lpstr>Software Development Evolution</vt:lpstr>
      <vt:lpstr>UML History</vt:lpstr>
      <vt:lpstr>Why we Model</vt:lpstr>
      <vt:lpstr>What is a Model?</vt:lpstr>
      <vt:lpstr>Benefits of Model</vt:lpstr>
      <vt:lpstr>Limitation of Human Ability</vt:lpstr>
      <vt:lpstr>Why use UML</vt:lpstr>
      <vt:lpstr>The UML is a language for Specifying</vt:lpstr>
      <vt:lpstr>The UML is a language for Visualizing</vt:lpstr>
      <vt:lpstr>The UML is a language for Constructing</vt:lpstr>
      <vt:lpstr>The UML is a language for Documenting</vt:lpstr>
      <vt:lpstr>Review</vt:lpstr>
      <vt:lpstr>Building blocks of the UML</vt:lpstr>
      <vt:lpstr>Things in the UML</vt:lpstr>
      <vt:lpstr>Structural things</vt:lpstr>
      <vt:lpstr>Structural things</vt:lpstr>
      <vt:lpstr>Structural things cont’d</vt:lpstr>
      <vt:lpstr>Structural things cont’d</vt:lpstr>
      <vt:lpstr>Structural things cont’d</vt:lpstr>
      <vt:lpstr>Structural things cont’d</vt:lpstr>
      <vt:lpstr>Structural things cont’d</vt:lpstr>
      <vt:lpstr>Structural things cont’d</vt:lpstr>
      <vt:lpstr>Behavioral Things</vt:lpstr>
      <vt:lpstr>Behavioral Things Cont’d</vt:lpstr>
      <vt:lpstr>Behavioral Things Cont’d</vt:lpstr>
      <vt:lpstr>Grouping Things</vt:lpstr>
      <vt:lpstr>Grouping Things Cont’d</vt:lpstr>
      <vt:lpstr>Annotational Things</vt:lpstr>
      <vt:lpstr>Review</vt:lpstr>
      <vt:lpstr>Relationships in the UML</vt:lpstr>
      <vt:lpstr>Relationships in the UML Cont’d</vt:lpstr>
      <vt:lpstr>Relationships in the UML Cont’d</vt:lpstr>
      <vt:lpstr>Relationships in the UML Cont’d</vt:lpstr>
      <vt:lpstr>Relationships in the UML</vt:lpstr>
      <vt:lpstr>Diagrams in the UML</vt:lpstr>
      <vt:lpstr>Diagrams in the UML Cont’d</vt:lpstr>
      <vt:lpstr>Review</vt:lpstr>
      <vt:lpstr>Diagrams in the UML</vt:lpstr>
      <vt:lpstr>Diagrams in the UML</vt:lpstr>
      <vt:lpstr>Diagrams in the UML</vt:lpstr>
      <vt:lpstr>Diagrams in the UML</vt:lpstr>
      <vt:lpstr>Diagrams in the UML</vt:lpstr>
      <vt:lpstr>Diagrams in the UML</vt:lpstr>
      <vt:lpstr>Diagrams in the UML</vt:lpstr>
      <vt:lpstr>Diagrams in the UML</vt:lpstr>
      <vt:lpstr>Modeling a System's Architecture</vt:lpstr>
      <vt:lpstr>The UML Architecture</vt:lpstr>
      <vt:lpstr>The UML Architecture</vt:lpstr>
      <vt:lpstr>The UML Architecture</vt:lpstr>
      <vt:lpstr>The UML Architecture</vt:lpstr>
      <vt:lpstr>Software Development Life Cycle</vt:lpstr>
      <vt:lpstr>Software Development Life Cycle</vt:lpstr>
      <vt:lpstr>References</vt:lpstr>
      <vt:lpstr>Review</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Manzur</dc:creator>
  <cp:lastModifiedBy>Mahfujur Rahman</cp:lastModifiedBy>
  <cp:revision>158</cp:revision>
  <dcterms:created xsi:type="dcterms:W3CDTF">2010-05-25T06:52:40Z</dcterms:created>
  <dcterms:modified xsi:type="dcterms:W3CDTF">2020-10-14T03:22:03Z</dcterms:modified>
</cp:coreProperties>
</file>