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trictFirstAndLastChars="0" saveSubsetFonts="1">
  <p:sldMasterIdLst>
    <p:sldMasterId id="2147483649" r:id="rId1"/>
  </p:sldMasterIdLst>
  <p:notesMasterIdLst>
    <p:notesMasterId r:id="rId27"/>
  </p:notesMasterIdLst>
  <p:handoutMasterIdLst>
    <p:handoutMasterId r:id="rId28"/>
  </p:handoutMasterIdLst>
  <p:sldIdLst>
    <p:sldId id="273" r:id="rId2"/>
    <p:sldId id="257" r:id="rId3"/>
    <p:sldId id="258" r:id="rId4"/>
    <p:sldId id="259" r:id="rId5"/>
    <p:sldId id="260" r:id="rId6"/>
    <p:sldId id="265" r:id="rId7"/>
    <p:sldId id="262" r:id="rId8"/>
    <p:sldId id="263" r:id="rId9"/>
    <p:sldId id="266" r:id="rId10"/>
    <p:sldId id="264" r:id="rId11"/>
    <p:sldId id="267" r:id="rId12"/>
    <p:sldId id="268" r:id="rId13"/>
    <p:sldId id="269" r:id="rId14"/>
    <p:sldId id="282" r:id="rId15"/>
    <p:sldId id="270" r:id="rId16"/>
    <p:sldId id="271" r:id="rId17"/>
    <p:sldId id="272" r:id="rId18"/>
    <p:sldId id="275" r:id="rId19"/>
    <p:sldId id="276" r:id="rId20"/>
    <p:sldId id="277" r:id="rId21"/>
    <p:sldId id="278" r:id="rId22"/>
    <p:sldId id="279" r:id="rId23"/>
    <p:sldId id="280" r:id="rId24"/>
    <p:sldId id="281" r:id="rId25"/>
    <p:sldId id="274" r:id="rId26"/>
  </p:sldIdLst>
  <p:sldSz cx="9144000" cy="6858000" type="screen4x3"/>
  <p:notesSz cx="6858000" cy="9144000"/>
  <p:defaultTextStyle>
    <a:defPPr>
      <a:defRPr lang="he-IL"/>
    </a:defPPr>
    <a:lvl1pPr algn="l" rtl="1"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1"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1"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1"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1"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409" autoAdjust="0"/>
    <p:restoredTop sz="94628" autoAdjust="0"/>
  </p:normalViewPr>
  <p:slideViewPr>
    <p:cSldViewPr>
      <p:cViewPr varScale="1">
        <p:scale>
          <a:sx n="68" d="100"/>
          <a:sy n="68" d="100"/>
        </p:scale>
        <p:origin x="144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r>
              <a:rPr lang="he-IL"/>
              <a:t>אפיון וניתוח מערכות מידע - הרצאה 4</a:t>
            </a:r>
            <a:endParaRPr lang="en-US"/>
          </a:p>
        </p:txBody>
      </p:sp>
      <p:sp>
        <p:nvSpPr>
          <p:cNvPr id="296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97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97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3737513-1C5D-4A42-8DCD-E56C66E6B2F5}" type="slidenum">
              <a:rPr lang="he-IL" altLang="en-US"/>
              <a:pPr/>
              <a:t>‹#›</a:t>
            </a:fld>
            <a:endParaRPr lang="en-US" altLang="en-US"/>
          </a:p>
        </p:txBody>
      </p:sp>
    </p:spTree>
    <p:extLst>
      <p:ext uri="{BB962C8B-B14F-4D97-AF65-F5344CB8AC3E}">
        <p14:creationId xmlns:p14="http://schemas.microsoft.com/office/powerpoint/2010/main" val="2775890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cs typeface="Times New Roman" pitchFamily="18" charset="0"/>
              </a:defRPr>
            </a:lvl1pPr>
          </a:lstStyle>
          <a:p>
            <a:pPr>
              <a:defRPr/>
            </a:pPr>
            <a:r>
              <a:rPr lang="he-IL"/>
              <a:t>אפיון וניתוח מערכות מידע - הרצאה 4</a:t>
            </a:r>
            <a:endParaRPr lang="en-US">
              <a:cs typeface="+mn-cs"/>
            </a:endParaRPr>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8" charset="0"/>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itchFamily="18" charset="0"/>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anose="02020603050405020304" pitchFamily="18" charset="0"/>
                <a:cs typeface="Times New Roman" panose="02020603050405020304" pitchFamily="18" charset="0"/>
              </a:defRPr>
            </a:lvl1pPr>
          </a:lstStyle>
          <a:p>
            <a:fld id="{5F1AD1E5-9940-4679-8BA0-C6DECEC60DBE}" type="slidenum">
              <a:rPr lang="he-IL" altLang="en-US"/>
              <a:pPr/>
              <a:t>‹#›</a:t>
            </a:fld>
            <a:endParaRPr lang="en-US" altLang="en-US"/>
          </a:p>
        </p:txBody>
      </p:sp>
    </p:spTree>
    <p:extLst>
      <p:ext uri="{BB962C8B-B14F-4D97-AF65-F5344CB8AC3E}">
        <p14:creationId xmlns:p14="http://schemas.microsoft.com/office/powerpoint/2010/main" val="2963953804"/>
      </p:ext>
    </p:extLst>
  </p:cSld>
  <p:clrMap bg1="lt1" tx1="dk1" bg2="lt2" tx2="dk2" accent1="accent1" accent2="accent2" accent3="accent3" accent4="accent4" accent5="accent5" accent6="accent6" hlink="hlink" folHlink="folHlink"/>
  <p:hf ftr="0" dt="0"/>
  <p:notesStyle>
    <a:lvl1pPr algn="r" rtl="1"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r" rtl="1"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r" rtl="1"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r" rtl="1"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r" rtl="1"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r>
              <a:rPr lang="he-IL" altLang="en-US" b="0">
                <a:latin typeface="Times New Roman" panose="02020603050405020304" pitchFamily="18" charset="0"/>
              </a:rPr>
              <a:t>אפיון וניתוח מערכות מידע - הרצאה 4</a:t>
            </a:r>
            <a:endParaRPr lang="en-US" altLang="en-US" b="0">
              <a:latin typeface="Times New Roman" panose="02020603050405020304" pitchFamily="18" charset="0"/>
            </a:endParaRPr>
          </a:p>
        </p:txBody>
      </p:sp>
      <p:sp>
        <p:nvSpPr>
          <p:cNvPr id="2867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fld id="{21E65862-9956-417E-BC73-18662E05B811}" type="slidenum">
              <a:rPr lang="he-IL" altLang="en-US" b="0">
                <a:latin typeface="Times New Roman" panose="02020603050405020304" pitchFamily="18" charset="0"/>
              </a:rPr>
              <a:pPr/>
              <a:t>25</a:t>
            </a:fld>
            <a:endParaRPr lang="en-US" altLang="en-US" b="0">
              <a:latin typeface="Times New Roman" panose="02020603050405020304" pitchFamily="18" charset="0"/>
            </a:endParaRPr>
          </a:p>
        </p:txBody>
      </p:sp>
      <p:sp>
        <p:nvSpPr>
          <p:cNvPr id="28676" name="Rectangle 2"/>
          <p:cNvSpPr>
            <a:spLocks noGrp="1" noRot="1" noChangeAspect="1" noChangeArrowheads="1" noTextEdit="1"/>
          </p:cNvSpPr>
          <p:nvPr>
            <p:ph type="sldImg"/>
          </p:nvPr>
        </p:nvSpPr>
        <p:spPr>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Tree>
    <p:extLst>
      <p:ext uri="{BB962C8B-B14F-4D97-AF65-F5344CB8AC3E}">
        <p14:creationId xmlns:p14="http://schemas.microsoft.com/office/powerpoint/2010/main" val="1646274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28613" y="2132013"/>
            <a:ext cx="8839200" cy="4725987"/>
            <a:chOff x="207" y="1343"/>
            <a:chExt cx="5568" cy="2977"/>
          </a:xfrm>
        </p:grpSpPr>
        <p:sp>
          <p:nvSpPr>
            <p:cNvPr id="5" name="Freeform 3"/>
            <p:cNvSpPr>
              <a:spLocks/>
            </p:cNvSpPr>
            <p:nvPr/>
          </p:nvSpPr>
          <p:spPr bwMode="ltGray">
            <a:xfrm>
              <a:off x="207" y="2024"/>
              <a:ext cx="5558" cy="2296"/>
            </a:xfrm>
            <a:custGeom>
              <a:avLst/>
              <a:gdLst/>
              <a:ahLst/>
              <a:cxnLst>
                <a:cxn ang="0">
                  <a:pos x="5557" y="0"/>
                </a:cxn>
                <a:cxn ang="0">
                  <a:pos x="0" y="0"/>
                </a:cxn>
                <a:cxn ang="0">
                  <a:pos x="0" y="2295"/>
                </a:cxn>
              </a:cxnLst>
              <a:rect l="0" t="0" r="r" b="b"/>
              <a:pathLst>
                <a:path w="5558" h="2296">
                  <a:moveTo>
                    <a:pt x="5557" y="0"/>
                  </a:moveTo>
                  <a:lnTo>
                    <a:pt x="0" y="0"/>
                  </a:lnTo>
                  <a:lnTo>
                    <a:pt x="0" y="2295"/>
                  </a:lnTo>
                </a:path>
              </a:pathLst>
            </a:custGeom>
            <a:noFill/>
            <a:ln w="101600" cap="rnd" cmpd="sng">
              <a:solidFill>
                <a:schemeClr val="bg1"/>
              </a:solidFill>
              <a:prstDash val="solid"/>
              <a:round/>
              <a:headEnd type="none" w="sm" len="sm"/>
              <a:tailEnd type="none" w="sm" len="sm"/>
            </a:ln>
            <a:effectLst>
              <a:prstShdw prst="shdw17" dist="17961" dir="2700000">
                <a:schemeClr val="bg1">
                  <a:gamma/>
                  <a:shade val="60000"/>
                  <a:invGamma/>
                </a:schemeClr>
              </a:prstShdw>
            </a:effectLst>
          </p:spPr>
          <p:txBody>
            <a:bodyPr/>
            <a:lstStyle/>
            <a:p>
              <a:pPr>
                <a:defRPr/>
              </a:pPr>
              <a:endParaRPr lang="en-US"/>
            </a:p>
          </p:txBody>
        </p:sp>
        <p:sp>
          <p:nvSpPr>
            <p:cNvPr id="6" name="Freeform 4"/>
            <p:cNvSpPr>
              <a:spLocks/>
            </p:cNvSpPr>
            <p:nvPr/>
          </p:nvSpPr>
          <p:spPr bwMode="ltGray">
            <a:xfrm>
              <a:off x="207" y="1343"/>
              <a:ext cx="5568" cy="2977"/>
            </a:xfrm>
            <a:custGeom>
              <a:avLst/>
              <a:gdLst/>
              <a:ahLst/>
              <a:cxnLst>
                <a:cxn ang="0">
                  <a:pos x="436" y="2976"/>
                </a:cxn>
                <a:cxn ang="0">
                  <a:pos x="435" y="0"/>
                </a:cxn>
                <a:cxn ang="0">
                  <a:pos x="0" y="0"/>
                </a:cxn>
                <a:cxn ang="0">
                  <a:pos x="0" y="486"/>
                </a:cxn>
                <a:cxn ang="0">
                  <a:pos x="5567" y="486"/>
                </a:cxn>
              </a:cxnLst>
              <a:rect l="0" t="0" r="r" b="b"/>
              <a:pathLst>
                <a:path w="5568" h="2977">
                  <a:moveTo>
                    <a:pt x="436" y="2976"/>
                  </a:moveTo>
                  <a:lnTo>
                    <a:pt x="435" y="0"/>
                  </a:lnTo>
                  <a:lnTo>
                    <a:pt x="0" y="0"/>
                  </a:lnTo>
                  <a:lnTo>
                    <a:pt x="0" y="486"/>
                  </a:lnTo>
                  <a:lnTo>
                    <a:pt x="5567" y="486"/>
                  </a:lnTo>
                </a:path>
              </a:pathLst>
            </a:custGeom>
            <a:noFill/>
            <a:ln w="101600" cap="rnd" cmpd="sng">
              <a:solidFill>
                <a:schemeClr val="bg1"/>
              </a:solidFill>
              <a:prstDash val="solid"/>
              <a:round/>
              <a:headEnd type="none" w="sm" len="sm"/>
              <a:tailEnd type="none" w="sm" len="sm"/>
            </a:ln>
            <a:effectLst>
              <a:prstShdw prst="shdw17" dist="17961" dir="2700000">
                <a:schemeClr val="bg1">
                  <a:gamma/>
                  <a:shade val="60000"/>
                  <a:invGamma/>
                </a:schemeClr>
              </a:prstShdw>
            </a:effectLst>
          </p:spPr>
          <p:txBody>
            <a:bodyPr/>
            <a:lstStyle/>
            <a:p>
              <a:pPr>
                <a:defRPr/>
              </a:pPr>
              <a:endParaRPr lang="en-US"/>
            </a:p>
          </p:txBody>
        </p:sp>
      </p:grpSp>
      <p:sp>
        <p:nvSpPr>
          <p:cNvPr id="25605" name="Rectangle 5"/>
          <p:cNvSpPr>
            <a:spLocks noGrp="1" noChangeArrowheads="1"/>
          </p:cNvSpPr>
          <p:nvPr>
            <p:ph type="ctrTitle" sz="quarter"/>
          </p:nvPr>
        </p:nvSpPr>
        <p:spPr>
          <a:xfrm>
            <a:off x="1219200" y="1447800"/>
            <a:ext cx="7772400" cy="1143000"/>
          </a:xfrm>
        </p:spPr>
        <p:txBody>
          <a:bodyPr/>
          <a:lstStyle>
            <a:lvl1pPr>
              <a:defRPr/>
            </a:lvl1pPr>
          </a:lstStyle>
          <a:p>
            <a:r>
              <a:rPr lang="en-US"/>
              <a:t>Click to edit Master title style</a:t>
            </a:r>
          </a:p>
        </p:txBody>
      </p:sp>
      <p:sp>
        <p:nvSpPr>
          <p:cNvPr id="25606" name="Rectangle 6"/>
          <p:cNvSpPr>
            <a:spLocks noGrp="1" noChangeArrowheads="1"/>
          </p:cNvSpPr>
          <p:nvPr>
            <p:ph type="subTitle" sz="quarter" idx="1"/>
          </p:nvPr>
        </p:nvSpPr>
        <p:spPr>
          <a:xfrm>
            <a:off x="1905000" y="3886200"/>
            <a:ext cx="6400800" cy="1752600"/>
          </a:xfrm>
        </p:spPr>
        <p:txBody>
          <a:bodyPr/>
          <a:lstStyle>
            <a:lvl1pPr marL="0" indent="0" algn="ctr">
              <a:buFont typeface="Monotype Sorts" pitchFamily="2" charset="2"/>
              <a:buNone/>
              <a:defRPr/>
            </a:lvl1pPr>
          </a:lstStyle>
          <a:p>
            <a:r>
              <a:rPr lang="en-US"/>
              <a:t>Click to edit Master subtitle style</a:t>
            </a:r>
          </a:p>
        </p:txBody>
      </p:sp>
      <p:sp>
        <p:nvSpPr>
          <p:cNvPr id="7" name="Rectangle 7"/>
          <p:cNvSpPr>
            <a:spLocks noGrp="1" noChangeArrowheads="1"/>
          </p:cNvSpPr>
          <p:nvPr>
            <p:ph type="dt" sz="quarter" idx="10"/>
          </p:nvPr>
        </p:nvSpPr>
        <p:spPr/>
        <p:txBody>
          <a:bodyPr/>
          <a:lstStyle>
            <a:lvl1pPr>
              <a:defRPr/>
            </a:lvl1pPr>
          </a:lstStyle>
          <a:p>
            <a:pPr>
              <a:defRPr/>
            </a:pPr>
            <a:endParaRPr lang="en-US"/>
          </a:p>
        </p:txBody>
      </p:sp>
      <p:sp>
        <p:nvSpPr>
          <p:cNvPr id="8" name="Rectangle 8"/>
          <p:cNvSpPr>
            <a:spLocks noGrp="1" noChangeArrowheads="1"/>
          </p:cNvSpPr>
          <p:nvPr>
            <p:ph type="ftr" sz="quarter" idx="11"/>
          </p:nvPr>
        </p:nvSpPr>
        <p:spPr>
          <a:xfrm>
            <a:off x="3657600" y="6248400"/>
            <a:ext cx="2895600" cy="457200"/>
          </a:xfrm>
        </p:spPr>
        <p:txBody>
          <a:bodyPr/>
          <a:lstStyle>
            <a:lvl1pPr>
              <a:defRPr>
                <a:latin typeface="+mn-lt"/>
              </a:defRPr>
            </a:lvl1pPr>
          </a:lstStyle>
          <a:p>
            <a:pPr>
              <a:defRPr/>
            </a:pPr>
            <a:endParaRPr lang="en-US"/>
          </a:p>
        </p:txBody>
      </p:sp>
      <p:sp>
        <p:nvSpPr>
          <p:cNvPr id="9" name="Rectangle 9"/>
          <p:cNvSpPr>
            <a:spLocks noGrp="1" noChangeArrowheads="1"/>
          </p:cNvSpPr>
          <p:nvPr>
            <p:ph type="sldNum" sz="quarter" idx="12"/>
          </p:nvPr>
        </p:nvSpPr>
        <p:spPr/>
        <p:txBody>
          <a:bodyPr/>
          <a:lstStyle>
            <a:lvl1pPr>
              <a:defRPr/>
            </a:lvl1pPr>
          </a:lstStyle>
          <a:p>
            <a:fld id="{3AB0AFC3-9ABA-483C-8443-4866E4A2881F}" type="slidenum">
              <a:rPr lang="he-IL" altLang="en-US"/>
              <a:pPr/>
              <a:t>‹#›</a:t>
            </a:fld>
            <a:endParaRPr lang="en-US" altLang="en-US"/>
          </a:p>
        </p:txBody>
      </p:sp>
    </p:spTree>
    <p:extLst>
      <p:ext uri="{BB962C8B-B14F-4D97-AF65-F5344CB8AC3E}">
        <p14:creationId xmlns:p14="http://schemas.microsoft.com/office/powerpoint/2010/main" val="2625301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r>
              <a:rPr lang="he-IL"/>
              <a:t> ניתוח מערכות מידע</a:t>
            </a:r>
            <a:endParaRPr lang="en-US"/>
          </a:p>
        </p:txBody>
      </p:sp>
      <p:sp>
        <p:nvSpPr>
          <p:cNvPr id="6" name="Rectangle 9"/>
          <p:cNvSpPr>
            <a:spLocks noGrp="1" noChangeArrowheads="1"/>
          </p:cNvSpPr>
          <p:nvPr>
            <p:ph type="sldNum" sz="quarter" idx="12"/>
          </p:nvPr>
        </p:nvSpPr>
        <p:spPr>
          <a:ln/>
        </p:spPr>
        <p:txBody>
          <a:bodyPr/>
          <a:lstStyle>
            <a:lvl1pPr>
              <a:defRPr/>
            </a:lvl1pPr>
          </a:lstStyle>
          <a:p>
            <a:fld id="{A21B62AD-622C-4EE8-A507-24ED51B08359}" type="slidenum">
              <a:rPr lang="he-IL" altLang="en-US"/>
              <a:pPr/>
              <a:t>‹#›</a:t>
            </a:fld>
            <a:endParaRPr lang="en-US" altLang="en-US"/>
          </a:p>
        </p:txBody>
      </p:sp>
    </p:spTree>
    <p:extLst>
      <p:ext uri="{BB962C8B-B14F-4D97-AF65-F5344CB8AC3E}">
        <p14:creationId xmlns:p14="http://schemas.microsoft.com/office/powerpoint/2010/main" val="1142459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8500" y="209550"/>
            <a:ext cx="1943100" cy="58864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209550"/>
            <a:ext cx="5676900" cy="5886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r>
              <a:rPr lang="he-IL"/>
              <a:t> ניתוח מערכות מידע</a:t>
            </a:r>
            <a:endParaRPr lang="en-US"/>
          </a:p>
        </p:txBody>
      </p:sp>
      <p:sp>
        <p:nvSpPr>
          <p:cNvPr id="6" name="Rectangle 9"/>
          <p:cNvSpPr>
            <a:spLocks noGrp="1" noChangeArrowheads="1"/>
          </p:cNvSpPr>
          <p:nvPr>
            <p:ph type="sldNum" sz="quarter" idx="12"/>
          </p:nvPr>
        </p:nvSpPr>
        <p:spPr>
          <a:ln/>
        </p:spPr>
        <p:txBody>
          <a:bodyPr/>
          <a:lstStyle>
            <a:lvl1pPr>
              <a:defRPr/>
            </a:lvl1pPr>
          </a:lstStyle>
          <a:p>
            <a:fld id="{C9966F1B-5749-4A59-9112-ECC29641233D}" type="slidenum">
              <a:rPr lang="he-IL" altLang="en-US"/>
              <a:pPr/>
              <a:t>‹#›</a:t>
            </a:fld>
            <a:endParaRPr lang="en-US" altLang="en-US"/>
          </a:p>
        </p:txBody>
      </p:sp>
    </p:spTree>
    <p:extLst>
      <p:ext uri="{BB962C8B-B14F-4D97-AF65-F5344CB8AC3E}">
        <p14:creationId xmlns:p14="http://schemas.microsoft.com/office/powerpoint/2010/main" val="1543969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219200" y="209550"/>
            <a:ext cx="7772400" cy="1085850"/>
          </a:xfrm>
        </p:spPr>
        <p:txBody>
          <a:bodyPr/>
          <a:lstStyle/>
          <a:p>
            <a:r>
              <a:rPr lang="en-US"/>
              <a:t>Click to edit Master title style</a:t>
            </a:r>
          </a:p>
        </p:txBody>
      </p:sp>
      <p:sp>
        <p:nvSpPr>
          <p:cNvPr id="3" name="ClipArt Placeholder 2"/>
          <p:cNvSpPr>
            <a:spLocks noGrp="1"/>
          </p:cNvSpPr>
          <p:nvPr>
            <p:ph type="clipArt" sz="half" idx="1"/>
          </p:nvPr>
        </p:nvSpPr>
        <p:spPr>
          <a:xfrm>
            <a:off x="1219200" y="1981200"/>
            <a:ext cx="3810000" cy="4114800"/>
          </a:xfrm>
        </p:spPr>
        <p:txBody>
          <a:bodyPr/>
          <a:lstStyle/>
          <a:p>
            <a:pPr lvl="0"/>
            <a:endParaRPr lang="en-US" noProof="0"/>
          </a:p>
        </p:txBody>
      </p:sp>
      <p:sp>
        <p:nvSpPr>
          <p:cNvPr id="4" name="Text Placeholder 3"/>
          <p:cNvSpPr>
            <a:spLocks noGrp="1"/>
          </p:cNvSpPr>
          <p:nvPr>
            <p:ph type="body" sz="half" idx="2"/>
          </p:nvPr>
        </p:nvSpPr>
        <p:spPr>
          <a:xfrm>
            <a:off x="51816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he-IL"/>
              <a:t> ניתוח מערכות מידע</a:t>
            </a:r>
            <a:endParaRPr lang="en-US"/>
          </a:p>
        </p:txBody>
      </p:sp>
      <p:sp>
        <p:nvSpPr>
          <p:cNvPr id="7" name="Rectangle 9"/>
          <p:cNvSpPr>
            <a:spLocks noGrp="1" noChangeArrowheads="1"/>
          </p:cNvSpPr>
          <p:nvPr>
            <p:ph type="sldNum" sz="quarter" idx="12"/>
          </p:nvPr>
        </p:nvSpPr>
        <p:spPr>
          <a:ln/>
        </p:spPr>
        <p:txBody>
          <a:bodyPr/>
          <a:lstStyle>
            <a:lvl1pPr>
              <a:defRPr/>
            </a:lvl1pPr>
          </a:lstStyle>
          <a:p>
            <a:fld id="{E7637805-BD52-41BB-8426-5B24B721D2C7}" type="slidenum">
              <a:rPr lang="he-IL" altLang="en-US"/>
              <a:pPr/>
              <a:t>‹#›</a:t>
            </a:fld>
            <a:endParaRPr lang="en-US" altLang="en-US"/>
          </a:p>
        </p:txBody>
      </p:sp>
    </p:spTree>
    <p:extLst>
      <p:ext uri="{BB962C8B-B14F-4D97-AF65-F5344CB8AC3E}">
        <p14:creationId xmlns:p14="http://schemas.microsoft.com/office/powerpoint/2010/main" val="560500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09550"/>
            <a:ext cx="7772400" cy="1085850"/>
          </a:xfrm>
        </p:spPr>
        <p:txBody>
          <a:bodyPr/>
          <a:lstStyle/>
          <a:p>
            <a:r>
              <a:rPr lang="en-US"/>
              <a:t>Click to edit Master title style</a:t>
            </a:r>
          </a:p>
        </p:txBody>
      </p:sp>
      <p:sp>
        <p:nvSpPr>
          <p:cNvPr id="3" name="Text Placeholder 2"/>
          <p:cNvSpPr>
            <a:spLocks noGrp="1"/>
          </p:cNvSpPr>
          <p:nvPr>
            <p:ph type="body" sz="half" idx="1"/>
          </p:nvPr>
        </p:nvSpPr>
        <p:spPr>
          <a:xfrm>
            <a:off x="1219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816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he-IL"/>
              <a:t> ניתוח מערכות מידע</a:t>
            </a:r>
            <a:endParaRPr lang="en-US"/>
          </a:p>
        </p:txBody>
      </p:sp>
      <p:sp>
        <p:nvSpPr>
          <p:cNvPr id="7" name="Rectangle 9"/>
          <p:cNvSpPr>
            <a:spLocks noGrp="1" noChangeArrowheads="1"/>
          </p:cNvSpPr>
          <p:nvPr>
            <p:ph type="sldNum" sz="quarter" idx="12"/>
          </p:nvPr>
        </p:nvSpPr>
        <p:spPr>
          <a:ln/>
        </p:spPr>
        <p:txBody>
          <a:bodyPr/>
          <a:lstStyle>
            <a:lvl1pPr>
              <a:defRPr/>
            </a:lvl1pPr>
          </a:lstStyle>
          <a:p>
            <a:fld id="{43458605-17D1-443E-92F2-651E4A3246DC}" type="slidenum">
              <a:rPr lang="he-IL" altLang="en-US"/>
              <a:pPr/>
              <a:t>‹#›</a:t>
            </a:fld>
            <a:endParaRPr lang="en-US" altLang="en-US"/>
          </a:p>
        </p:txBody>
      </p:sp>
    </p:spTree>
    <p:extLst>
      <p:ext uri="{BB962C8B-B14F-4D97-AF65-F5344CB8AC3E}">
        <p14:creationId xmlns:p14="http://schemas.microsoft.com/office/powerpoint/2010/main" val="1475491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r>
              <a:rPr lang="he-IL"/>
              <a:t> ניתוח מערכות מידע</a:t>
            </a:r>
            <a:endParaRPr lang="en-US"/>
          </a:p>
        </p:txBody>
      </p:sp>
      <p:sp>
        <p:nvSpPr>
          <p:cNvPr id="6" name="Rectangle 9"/>
          <p:cNvSpPr>
            <a:spLocks noGrp="1" noChangeArrowheads="1"/>
          </p:cNvSpPr>
          <p:nvPr>
            <p:ph type="sldNum" sz="quarter" idx="12"/>
          </p:nvPr>
        </p:nvSpPr>
        <p:spPr>
          <a:ln/>
        </p:spPr>
        <p:txBody>
          <a:bodyPr/>
          <a:lstStyle>
            <a:lvl1pPr>
              <a:defRPr/>
            </a:lvl1pPr>
          </a:lstStyle>
          <a:p>
            <a:fld id="{8A609C80-DA9F-454B-A7D3-9B887E8309B5}" type="slidenum">
              <a:rPr lang="he-IL" altLang="en-US"/>
              <a:pPr/>
              <a:t>‹#›</a:t>
            </a:fld>
            <a:endParaRPr lang="en-US" altLang="en-US"/>
          </a:p>
        </p:txBody>
      </p:sp>
    </p:spTree>
    <p:extLst>
      <p:ext uri="{BB962C8B-B14F-4D97-AF65-F5344CB8AC3E}">
        <p14:creationId xmlns:p14="http://schemas.microsoft.com/office/powerpoint/2010/main" val="416477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r>
              <a:rPr lang="he-IL"/>
              <a:t> ניתוח מערכות מידע</a:t>
            </a:r>
            <a:endParaRPr lang="en-US"/>
          </a:p>
        </p:txBody>
      </p:sp>
      <p:sp>
        <p:nvSpPr>
          <p:cNvPr id="6" name="Rectangle 9"/>
          <p:cNvSpPr>
            <a:spLocks noGrp="1" noChangeArrowheads="1"/>
          </p:cNvSpPr>
          <p:nvPr>
            <p:ph type="sldNum" sz="quarter" idx="12"/>
          </p:nvPr>
        </p:nvSpPr>
        <p:spPr>
          <a:ln/>
        </p:spPr>
        <p:txBody>
          <a:bodyPr/>
          <a:lstStyle>
            <a:lvl1pPr>
              <a:defRPr/>
            </a:lvl1pPr>
          </a:lstStyle>
          <a:p>
            <a:fld id="{F796D0F5-C6D7-4F61-86EB-F1BA4362864D}" type="slidenum">
              <a:rPr lang="he-IL" altLang="en-US"/>
              <a:pPr/>
              <a:t>‹#›</a:t>
            </a:fld>
            <a:endParaRPr lang="en-US" altLang="en-US"/>
          </a:p>
        </p:txBody>
      </p:sp>
    </p:spTree>
    <p:extLst>
      <p:ext uri="{BB962C8B-B14F-4D97-AF65-F5344CB8AC3E}">
        <p14:creationId xmlns:p14="http://schemas.microsoft.com/office/powerpoint/2010/main" val="1097878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19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816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he-IL"/>
              <a:t> ניתוח מערכות מידע</a:t>
            </a:r>
            <a:endParaRPr lang="en-US"/>
          </a:p>
        </p:txBody>
      </p:sp>
      <p:sp>
        <p:nvSpPr>
          <p:cNvPr id="7" name="Rectangle 9"/>
          <p:cNvSpPr>
            <a:spLocks noGrp="1" noChangeArrowheads="1"/>
          </p:cNvSpPr>
          <p:nvPr>
            <p:ph type="sldNum" sz="quarter" idx="12"/>
          </p:nvPr>
        </p:nvSpPr>
        <p:spPr>
          <a:ln/>
        </p:spPr>
        <p:txBody>
          <a:bodyPr/>
          <a:lstStyle>
            <a:lvl1pPr>
              <a:defRPr/>
            </a:lvl1pPr>
          </a:lstStyle>
          <a:p>
            <a:fld id="{14FDE2E1-6A8E-4164-A10E-83DB8E5EFD3A}" type="slidenum">
              <a:rPr lang="he-IL" altLang="en-US"/>
              <a:pPr/>
              <a:t>‹#›</a:t>
            </a:fld>
            <a:endParaRPr lang="en-US" altLang="en-US"/>
          </a:p>
        </p:txBody>
      </p:sp>
    </p:spTree>
    <p:extLst>
      <p:ext uri="{BB962C8B-B14F-4D97-AF65-F5344CB8AC3E}">
        <p14:creationId xmlns:p14="http://schemas.microsoft.com/office/powerpoint/2010/main" val="1727310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r>
              <a:rPr lang="he-IL"/>
              <a:t> ניתוח מערכות מידע</a:t>
            </a:r>
            <a:endParaRPr lang="en-US"/>
          </a:p>
        </p:txBody>
      </p:sp>
      <p:sp>
        <p:nvSpPr>
          <p:cNvPr id="9" name="Rectangle 9"/>
          <p:cNvSpPr>
            <a:spLocks noGrp="1" noChangeArrowheads="1"/>
          </p:cNvSpPr>
          <p:nvPr>
            <p:ph type="sldNum" sz="quarter" idx="12"/>
          </p:nvPr>
        </p:nvSpPr>
        <p:spPr>
          <a:ln/>
        </p:spPr>
        <p:txBody>
          <a:bodyPr/>
          <a:lstStyle>
            <a:lvl1pPr>
              <a:defRPr/>
            </a:lvl1pPr>
          </a:lstStyle>
          <a:p>
            <a:fld id="{B694196B-D050-4FA5-9047-63E5634930F8}" type="slidenum">
              <a:rPr lang="he-IL" altLang="en-US"/>
              <a:pPr/>
              <a:t>‹#›</a:t>
            </a:fld>
            <a:endParaRPr lang="en-US" altLang="en-US"/>
          </a:p>
        </p:txBody>
      </p:sp>
    </p:spTree>
    <p:extLst>
      <p:ext uri="{BB962C8B-B14F-4D97-AF65-F5344CB8AC3E}">
        <p14:creationId xmlns:p14="http://schemas.microsoft.com/office/powerpoint/2010/main" val="1606116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dt" sz="half" idx="10"/>
          </p:nvPr>
        </p:nvSpPr>
        <p:spPr>
          <a:ln/>
        </p:spPr>
        <p:txBody>
          <a:bodyPr/>
          <a:lstStyle>
            <a:lvl1pPr>
              <a:defRPr/>
            </a:lvl1pPr>
          </a:lstStyle>
          <a:p>
            <a:pPr>
              <a:defRPr/>
            </a:pPr>
            <a:endParaRPr lang="en-US"/>
          </a:p>
        </p:txBody>
      </p:sp>
      <p:sp>
        <p:nvSpPr>
          <p:cNvPr id="4" name="Rectangle 8"/>
          <p:cNvSpPr>
            <a:spLocks noGrp="1" noChangeArrowheads="1"/>
          </p:cNvSpPr>
          <p:nvPr>
            <p:ph type="ftr" sz="quarter" idx="11"/>
          </p:nvPr>
        </p:nvSpPr>
        <p:spPr>
          <a:ln/>
        </p:spPr>
        <p:txBody>
          <a:bodyPr/>
          <a:lstStyle>
            <a:lvl1pPr>
              <a:defRPr/>
            </a:lvl1pPr>
          </a:lstStyle>
          <a:p>
            <a:pPr>
              <a:defRPr/>
            </a:pPr>
            <a:r>
              <a:rPr lang="he-IL"/>
              <a:t> ניתוח מערכות מידע</a:t>
            </a:r>
            <a:endParaRPr lang="en-US"/>
          </a:p>
        </p:txBody>
      </p:sp>
      <p:sp>
        <p:nvSpPr>
          <p:cNvPr id="5" name="Rectangle 9"/>
          <p:cNvSpPr>
            <a:spLocks noGrp="1" noChangeArrowheads="1"/>
          </p:cNvSpPr>
          <p:nvPr>
            <p:ph type="sldNum" sz="quarter" idx="12"/>
          </p:nvPr>
        </p:nvSpPr>
        <p:spPr>
          <a:ln/>
        </p:spPr>
        <p:txBody>
          <a:bodyPr/>
          <a:lstStyle>
            <a:lvl1pPr>
              <a:defRPr/>
            </a:lvl1pPr>
          </a:lstStyle>
          <a:p>
            <a:fld id="{3D11E797-8ECB-44F9-95A0-A6EF7B420503}" type="slidenum">
              <a:rPr lang="he-IL" altLang="en-US"/>
              <a:pPr/>
              <a:t>‹#›</a:t>
            </a:fld>
            <a:endParaRPr lang="en-US" altLang="en-US"/>
          </a:p>
        </p:txBody>
      </p:sp>
    </p:spTree>
    <p:extLst>
      <p:ext uri="{BB962C8B-B14F-4D97-AF65-F5344CB8AC3E}">
        <p14:creationId xmlns:p14="http://schemas.microsoft.com/office/powerpoint/2010/main" val="3673366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pPr>
              <a:defRPr/>
            </a:pPr>
            <a:r>
              <a:rPr lang="he-IL"/>
              <a:t> ניתוח מערכות מידע</a:t>
            </a:r>
            <a:endParaRPr lang="en-US"/>
          </a:p>
        </p:txBody>
      </p:sp>
      <p:sp>
        <p:nvSpPr>
          <p:cNvPr id="4" name="Rectangle 9"/>
          <p:cNvSpPr>
            <a:spLocks noGrp="1" noChangeArrowheads="1"/>
          </p:cNvSpPr>
          <p:nvPr>
            <p:ph type="sldNum" sz="quarter" idx="12"/>
          </p:nvPr>
        </p:nvSpPr>
        <p:spPr>
          <a:ln/>
        </p:spPr>
        <p:txBody>
          <a:bodyPr/>
          <a:lstStyle>
            <a:lvl1pPr>
              <a:defRPr/>
            </a:lvl1pPr>
          </a:lstStyle>
          <a:p>
            <a:fld id="{CCE500ED-69D5-4468-BB67-7877057A8A2B}" type="slidenum">
              <a:rPr lang="he-IL" altLang="en-US"/>
              <a:pPr/>
              <a:t>‹#›</a:t>
            </a:fld>
            <a:endParaRPr lang="en-US" altLang="en-US"/>
          </a:p>
        </p:txBody>
      </p:sp>
    </p:spTree>
    <p:extLst>
      <p:ext uri="{BB962C8B-B14F-4D97-AF65-F5344CB8AC3E}">
        <p14:creationId xmlns:p14="http://schemas.microsoft.com/office/powerpoint/2010/main" val="129308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he-IL"/>
              <a:t> ניתוח מערכות מידע</a:t>
            </a:r>
            <a:endParaRPr lang="en-US"/>
          </a:p>
        </p:txBody>
      </p:sp>
      <p:sp>
        <p:nvSpPr>
          <p:cNvPr id="7" name="Rectangle 9"/>
          <p:cNvSpPr>
            <a:spLocks noGrp="1" noChangeArrowheads="1"/>
          </p:cNvSpPr>
          <p:nvPr>
            <p:ph type="sldNum" sz="quarter" idx="12"/>
          </p:nvPr>
        </p:nvSpPr>
        <p:spPr>
          <a:ln/>
        </p:spPr>
        <p:txBody>
          <a:bodyPr/>
          <a:lstStyle>
            <a:lvl1pPr>
              <a:defRPr/>
            </a:lvl1pPr>
          </a:lstStyle>
          <a:p>
            <a:fld id="{9FA99B1B-DF25-4859-8426-02715EE2ED10}" type="slidenum">
              <a:rPr lang="he-IL" altLang="en-US"/>
              <a:pPr/>
              <a:t>‹#›</a:t>
            </a:fld>
            <a:endParaRPr lang="en-US" altLang="en-US"/>
          </a:p>
        </p:txBody>
      </p:sp>
    </p:spTree>
    <p:extLst>
      <p:ext uri="{BB962C8B-B14F-4D97-AF65-F5344CB8AC3E}">
        <p14:creationId xmlns:p14="http://schemas.microsoft.com/office/powerpoint/2010/main" val="323227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he-IL"/>
              <a:t> ניתוח מערכות מידע</a:t>
            </a:r>
            <a:endParaRPr lang="en-US"/>
          </a:p>
        </p:txBody>
      </p:sp>
      <p:sp>
        <p:nvSpPr>
          <p:cNvPr id="7" name="Rectangle 9"/>
          <p:cNvSpPr>
            <a:spLocks noGrp="1" noChangeArrowheads="1"/>
          </p:cNvSpPr>
          <p:nvPr>
            <p:ph type="sldNum" sz="quarter" idx="12"/>
          </p:nvPr>
        </p:nvSpPr>
        <p:spPr>
          <a:ln/>
        </p:spPr>
        <p:txBody>
          <a:bodyPr/>
          <a:lstStyle>
            <a:lvl1pPr>
              <a:defRPr/>
            </a:lvl1pPr>
          </a:lstStyle>
          <a:p>
            <a:fld id="{A0793D53-3678-4380-8FB4-9ABC1FA675C2}" type="slidenum">
              <a:rPr lang="he-IL" altLang="en-US"/>
              <a:pPr/>
              <a:t>‹#›</a:t>
            </a:fld>
            <a:endParaRPr lang="en-US" altLang="en-US"/>
          </a:p>
        </p:txBody>
      </p:sp>
    </p:spTree>
    <p:extLst>
      <p:ext uri="{BB962C8B-B14F-4D97-AF65-F5344CB8AC3E}">
        <p14:creationId xmlns:p14="http://schemas.microsoft.com/office/powerpoint/2010/main" val="2699627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81000" y="620713"/>
            <a:ext cx="8786813" cy="6237287"/>
            <a:chOff x="240" y="391"/>
            <a:chExt cx="5535" cy="3929"/>
          </a:xfrm>
        </p:grpSpPr>
        <p:sp>
          <p:nvSpPr>
            <p:cNvPr id="24579" name="Freeform 3"/>
            <p:cNvSpPr>
              <a:spLocks/>
            </p:cNvSpPr>
            <p:nvPr/>
          </p:nvSpPr>
          <p:spPr bwMode="ltGray">
            <a:xfrm>
              <a:off x="240" y="1072"/>
              <a:ext cx="5535" cy="3248"/>
            </a:xfrm>
            <a:custGeom>
              <a:avLst/>
              <a:gdLst/>
              <a:ahLst/>
              <a:cxnLst>
                <a:cxn ang="0">
                  <a:pos x="5534" y="0"/>
                </a:cxn>
                <a:cxn ang="0">
                  <a:pos x="0" y="0"/>
                </a:cxn>
                <a:cxn ang="0">
                  <a:pos x="0" y="3247"/>
                </a:cxn>
              </a:cxnLst>
              <a:rect l="0" t="0" r="r" b="b"/>
              <a:pathLst>
                <a:path w="5535" h="3248">
                  <a:moveTo>
                    <a:pt x="5534" y="0"/>
                  </a:moveTo>
                  <a:lnTo>
                    <a:pt x="0" y="0"/>
                  </a:lnTo>
                  <a:lnTo>
                    <a:pt x="0" y="3247"/>
                  </a:lnTo>
                </a:path>
              </a:pathLst>
            </a:custGeom>
            <a:noFill/>
            <a:ln w="101600" cap="rnd" cmpd="sng">
              <a:solidFill>
                <a:schemeClr val="bg1"/>
              </a:solidFill>
              <a:prstDash val="solid"/>
              <a:round/>
              <a:headEnd type="none" w="sm" len="sm"/>
              <a:tailEnd type="none" w="sm" len="sm"/>
            </a:ln>
            <a:effectLst>
              <a:prstShdw prst="shdw17" dist="17961" dir="2700000">
                <a:schemeClr val="bg1">
                  <a:gamma/>
                  <a:shade val="60000"/>
                  <a:invGamma/>
                </a:schemeClr>
              </a:prstShdw>
            </a:effectLst>
          </p:spPr>
          <p:txBody>
            <a:bodyPr/>
            <a:lstStyle/>
            <a:p>
              <a:pPr>
                <a:defRPr/>
              </a:pPr>
              <a:endParaRPr lang="en-US"/>
            </a:p>
          </p:txBody>
        </p:sp>
        <p:sp>
          <p:nvSpPr>
            <p:cNvPr id="24580" name="Freeform 4"/>
            <p:cNvSpPr>
              <a:spLocks/>
            </p:cNvSpPr>
            <p:nvPr/>
          </p:nvSpPr>
          <p:spPr bwMode="ltGray">
            <a:xfrm>
              <a:off x="240" y="391"/>
              <a:ext cx="5535" cy="3929"/>
            </a:xfrm>
            <a:custGeom>
              <a:avLst/>
              <a:gdLst/>
              <a:ahLst/>
              <a:cxnLst>
                <a:cxn ang="0">
                  <a:pos x="433" y="3928"/>
                </a:cxn>
                <a:cxn ang="0">
                  <a:pos x="433" y="0"/>
                </a:cxn>
                <a:cxn ang="0">
                  <a:pos x="0" y="0"/>
                </a:cxn>
                <a:cxn ang="0">
                  <a:pos x="0" y="486"/>
                </a:cxn>
                <a:cxn ang="0">
                  <a:pos x="5534" y="486"/>
                </a:cxn>
              </a:cxnLst>
              <a:rect l="0" t="0" r="r" b="b"/>
              <a:pathLst>
                <a:path w="5535" h="3929">
                  <a:moveTo>
                    <a:pt x="433" y="3928"/>
                  </a:moveTo>
                  <a:lnTo>
                    <a:pt x="433" y="0"/>
                  </a:lnTo>
                  <a:lnTo>
                    <a:pt x="0" y="0"/>
                  </a:lnTo>
                  <a:lnTo>
                    <a:pt x="0" y="486"/>
                  </a:lnTo>
                  <a:lnTo>
                    <a:pt x="5534" y="486"/>
                  </a:lnTo>
                </a:path>
              </a:pathLst>
            </a:custGeom>
            <a:noFill/>
            <a:ln w="101600" cap="rnd" cmpd="sng">
              <a:solidFill>
                <a:schemeClr val="bg1"/>
              </a:solidFill>
              <a:prstDash val="solid"/>
              <a:round/>
              <a:headEnd type="none" w="sm" len="sm"/>
              <a:tailEnd type="none" w="sm" len="sm"/>
            </a:ln>
            <a:effectLst>
              <a:prstShdw prst="shdw17" dist="17961" dir="2700000">
                <a:schemeClr val="bg1">
                  <a:gamma/>
                  <a:shade val="60000"/>
                  <a:invGamma/>
                </a:schemeClr>
              </a:prstShdw>
            </a:effectLst>
          </p:spPr>
          <p:txBody>
            <a:bodyPr/>
            <a:lstStyle/>
            <a:p>
              <a:pPr>
                <a:defRPr/>
              </a:pPr>
              <a:endParaRPr lang="en-US"/>
            </a:p>
          </p:txBody>
        </p:sp>
      </p:grpSp>
      <p:sp>
        <p:nvSpPr>
          <p:cNvPr id="24581" name="Rectangle 5"/>
          <p:cNvSpPr>
            <a:spLocks noGrp="1" noChangeArrowheads="1"/>
          </p:cNvSpPr>
          <p:nvPr>
            <p:ph type="title"/>
          </p:nvPr>
        </p:nvSpPr>
        <p:spPr bwMode="auto">
          <a:xfrm>
            <a:off x="1219200" y="209550"/>
            <a:ext cx="7772400" cy="108585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a:t>Click to edit Master title style</a:t>
            </a:r>
          </a:p>
        </p:txBody>
      </p:sp>
      <p:sp>
        <p:nvSpPr>
          <p:cNvPr id="24582" name="Rectangle 6"/>
          <p:cNvSpPr>
            <a:spLocks noGrp="1" noChangeArrowheads="1"/>
          </p:cNvSpPr>
          <p:nvPr>
            <p:ph type="body" idx="1"/>
          </p:nvPr>
        </p:nvSpPr>
        <p:spPr bwMode="auto">
          <a:xfrm>
            <a:off x="1219200" y="19812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583" name="Rectangle 7"/>
          <p:cNvSpPr>
            <a:spLocks noGrp="1" noChangeArrowheads="1"/>
          </p:cNvSpPr>
          <p:nvPr>
            <p:ph type="dt" sz="half" idx="2"/>
          </p:nvPr>
        </p:nvSpPr>
        <p:spPr bwMode="auto">
          <a:xfrm>
            <a:off x="1219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rtl="0">
              <a:defRPr sz="1400" b="0">
                <a:latin typeface="+mn-lt"/>
              </a:defRPr>
            </a:lvl1pPr>
          </a:lstStyle>
          <a:p>
            <a:pPr>
              <a:defRPr/>
            </a:pPr>
            <a:endParaRPr lang="en-US"/>
          </a:p>
        </p:txBody>
      </p:sp>
      <p:sp>
        <p:nvSpPr>
          <p:cNvPr id="24584" name="Rectangle 8"/>
          <p:cNvSpPr>
            <a:spLocks noGrp="1" noChangeArrowheads="1"/>
          </p:cNvSpPr>
          <p:nvPr>
            <p:ph type="ftr" sz="quarter" idx="3"/>
          </p:nvPr>
        </p:nvSpPr>
        <p:spPr bwMode="auto">
          <a:xfrm rot="-5399420">
            <a:off x="-723900" y="51816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rtl="0">
              <a:defRPr sz="1400" b="0">
                <a:cs typeface="Arial" pitchFamily="34" charset="0"/>
              </a:defRPr>
            </a:lvl1pPr>
          </a:lstStyle>
          <a:p>
            <a:pPr>
              <a:defRPr/>
            </a:pPr>
            <a:r>
              <a:rPr lang="he-IL"/>
              <a:t> ניתוח מערכות מידע</a:t>
            </a:r>
            <a:endParaRPr lang="en-US"/>
          </a:p>
        </p:txBody>
      </p:sp>
      <p:sp>
        <p:nvSpPr>
          <p:cNvPr id="24585" name="Rectangle 9"/>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rtl="0">
              <a:defRPr sz="1400" b="0">
                <a:latin typeface="Times New Roman" panose="02020603050405020304" pitchFamily="18" charset="0"/>
                <a:cs typeface="Times New Roman" panose="02020603050405020304" pitchFamily="18" charset="0"/>
              </a:defRPr>
            </a:lvl1pPr>
          </a:lstStyle>
          <a:p>
            <a:fld id="{9D06501A-73D7-43BD-B0D2-4581E33963E8}" type="slidenum">
              <a:rPr lang="he-IL"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0"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hdr="0" dt="0"/>
  <p:txStyles>
    <p:titleStyle>
      <a:lvl1pPr algn="l" rtl="0" eaLnBrk="0" fontAlgn="base" hangingPunct="0">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2pPr>
      <a:lvl3pPr algn="l"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3pPr>
      <a:lvl4pPr algn="l"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4pPr>
      <a:lvl5pPr algn="l"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5pPr>
      <a:lvl6pPr marL="457200" algn="l"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6pPr>
      <a:lvl7pPr marL="914400" algn="l"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7pPr>
      <a:lvl8pPr marL="1371600" algn="l"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8pPr>
      <a:lvl9pPr marL="1828800" algn="l"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n"/>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n"/>
        <a:defRPr sz="2000">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a:xfrm rot="16200580">
            <a:off x="-723900" y="51816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r>
              <a:rPr lang="he-IL" altLang="en-US" b="0"/>
              <a:t> ניתוח מערכות מידע</a:t>
            </a:r>
            <a:endParaRPr lang="en-US" altLang="en-US" b="0"/>
          </a:p>
        </p:txBody>
      </p:sp>
      <p:sp>
        <p:nvSpPr>
          <p:cNvPr id="6" name="Slide Number Placeholder 5"/>
          <p:cNvSpPr>
            <a:spLocks noGrp="1"/>
          </p:cNvSpPr>
          <p:nvPr>
            <p:ph type="sldNum" sz="quarter" idx="12"/>
          </p:nvPr>
        </p:nvSpPr>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fld id="{814BAF0B-66D7-4285-9621-430B0B20FFDD}" type="slidenum">
              <a:rPr lang="he-IL" altLang="en-US" b="0">
                <a:latin typeface="Times New Roman" panose="02020603050405020304" pitchFamily="18" charset="0"/>
              </a:rPr>
              <a:pPr/>
              <a:t>1</a:t>
            </a:fld>
            <a:endParaRPr lang="en-US" altLang="en-US" b="0">
              <a:latin typeface="Times New Roman" panose="02020603050405020304" pitchFamily="18" charset="0"/>
            </a:endParaRPr>
          </a:p>
        </p:txBody>
      </p:sp>
      <p:sp>
        <p:nvSpPr>
          <p:cNvPr id="22530" name="Rectangle 2"/>
          <p:cNvSpPr>
            <a:spLocks noGrp="1" noChangeArrowheads="1"/>
          </p:cNvSpPr>
          <p:nvPr>
            <p:ph type="title"/>
          </p:nvPr>
        </p:nvSpPr>
        <p:spPr/>
        <p:txBody>
          <a:bodyPr/>
          <a:lstStyle/>
          <a:p>
            <a:pPr>
              <a:defRPr/>
            </a:pPr>
            <a:r>
              <a:rPr lang="en-US"/>
              <a:t>Using Use Case Diagrams</a:t>
            </a:r>
          </a:p>
        </p:txBody>
      </p:sp>
      <p:sp>
        <p:nvSpPr>
          <p:cNvPr id="22531" name="Rectangle 3"/>
          <p:cNvSpPr>
            <a:spLocks noGrp="1" noChangeArrowheads="1"/>
          </p:cNvSpPr>
          <p:nvPr>
            <p:ph type="body" idx="1"/>
          </p:nvPr>
        </p:nvSpPr>
        <p:spPr/>
        <p:txBody>
          <a:bodyPr/>
          <a:lstStyle/>
          <a:p>
            <a:pPr>
              <a:lnSpc>
                <a:spcPct val="90000"/>
              </a:lnSpc>
              <a:defRPr/>
            </a:pPr>
            <a:r>
              <a:rPr lang="en-US" sz="2800" dirty="0"/>
              <a:t>Use case diagrams are used to visualize, specify, construct, and document the (intended) behavior of the system, during requirements capture and analysis.</a:t>
            </a:r>
          </a:p>
          <a:p>
            <a:pPr>
              <a:lnSpc>
                <a:spcPct val="90000"/>
              </a:lnSpc>
              <a:defRPr/>
            </a:pPr>
            <a:r>
              <a:rPr lang="en-US" sz="2800" dirty="0"/>
              <a:t>Provide a way for developers, domain experts and end-users to Communicate.</a:t>
            </a:r>
          </a:p>
          <a:p>
            <a:pPr>
              <a:lnSpc>
                <a:spcPct val="90000"/>
              </a:lnSpc>
              <a:defRPr/>
            </a:pPr>
            <a:r>
              <a:rPr lang="en-US" sz="2800" dirty="0"/>
              <a:t>Serve as basis for testing.</a:t>
            </a:r>
          </a:p>
          <a:p>
            <a:pPr>
              <a:lnSpc>
                <a:spcPct val="90000"/>
              </a:lnSpc>
              <a:defRPr/>
            </a:pPr>
            <a:r>
              <a:rPr lang="en-US" sz="2800" dirty="0"/>
              <a:t>Use case diagrams contain </a:t>
            </a:r>
            <a:r>
              <a:rPr lang="en-US" sz="2800" b="1" dirty="0"/>
              <a:t>use cases</a:t>
            </a:r>
            <a:r>
              <a:rPr lang="en-US" sz="2800" dirty="0"/>
              <a:t>, </a:t>
            </a:r>
            <a:r>
              <a:rPr lang="en-US" sz="2800" b="1" dirty="0"/>
              <a:t>actors</a:t>
            </a:r>
            <a:r>
              <a:rPr lang="en-US" sz="2800" dirty="0"/>
              <a:t>, and </a:t>
            </a:r>
            <a:r>
              <a:rPr lang="en-US" sz="2800" b="1" dirty="0"/>
              <a:t>their relationships</a:t>
            </a:r>
            <a:r>
              <a:rPr lang="en-US" sz="2800" dirty="0"/>
              <a:t>.</a:t>
            </a:r>
          </a:p>
          <a:p>
            <a:pPr>
              <a:lnSpc>
                <a:spcPct val="90000"/>
              </a:lnSpc>
              <a:defRPr/>
            </a:pPr>
            <a:endParaRPr lang="en-US" sz="2800" dirty="0"/>
          </a:p>
          <a:p>
            <a:pPr>
              <a:lnSpc>
                <a:spcPct val="90000"/>
              </a:lnSpc>
              <a:defRPr/>
            </a:pP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xfrm rot="16200580">
            <a:off x="-723900" y="51816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r>
              <a:rPr lang="he-IL" altLang="en-US" b="0"/>
              <a:t> ניתוח מערכות מידע</a:t>
            </a:r>
            <a:endParaRPr lang="en-US" altLang="en-US" b="0"/>
          </a:p>
        </p:txBody>
      </p:sp>
      <p:sp>
        <p:nvSpPr>
          <p:cNvPr id="15" name="Slide Number Placeholder 5"/>
          <p:cNvSpPr>
            <a:spLocks noGrp="1"/>
          </p:cNvSpPr>
          <p:nvPr>
            <p:ph type="sldNum" sz="quarter" idx="12"/>
          </p:nvPr>
        </p:nvSpPr>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fld id="{97CC4DE3-C000-42C9-BCB0-90700639B88B}" type="slidenum">
              <a:rPr lang="he-IL" altLang="en-US" b="0">
                <a:latin typeface="Times New Roman" panose="02020603050405020304" pitchFamily="18" charset="0"/>
              </a:rPr>
              <a:pPr/>
              <a:t>10</a:t>
            </a:fld>
            <a:endParaRPr lang="en-US" altLang="en-US" b="0">
              <a:latin typeface="Times New Roman" panose="02020603050405020304" pitchFamily="18" charset="0"/>
            </a:endParaRPr>
          </a:p>
        </p:txBody>
      </p:sp>
      <p:sp>
        <p:nvSpPr>
          <p:cNvPr id="2" name="Rectangle 2"/>
          <p:cNvSpPr>
            <a:spLocks noGrp="1" noChangeArrowheads="1"/>
          </p:cNvSpPr>
          <p:nvPr>
            <p:ph type="title"/>
          </p:nvPr>
        </p:nvSpPr>
        <p:spPr/>
        <p:txBody>
          <a:bodyPr/>
          <a:lstStyle/>
          <a:p>
            <a:pPr>
              <a:defRPr/>
            </a:pPr>
            <a:r>
              <a:rPr lang="en-US"/>
              <a:t>2. Include</a:t>
            </a:r>
          </a:p>
        </p:txBody>
      </p:sp>
      <p:sp>
        <p:nvSpPr>
          <p:cNvPr id="12291" name="Rectangle 3"/>
          <p:cNvSpPr>
            <a:spLocks noGrp="1" noChangeArrowheads="1"/>
          </p:cNvSpPr>
          <p:nvPr>
            <p:ph type="body" idx="1"/>
          </p:nvPr>
        </p:nvSpPr>
        <p:spPr>
          <a:xfrm>
            <a:off x="1219200" y="2590800"/>
            <a:ext cx="7772400" cy="4114800"/>
          </a:xfrm>
        </p:spPr>
        <p:txBody>
          <a:bodyPr/>
          <a:lstStyle/>
          <a:p>
            <a:pPr>
              <a:defRPr/>
            </a:pPr>
            <a:endParaRPr lang="en-US" dirty="0"/>
          </a:p>
          <a:p>
            <a:pPr>
              <a:defRPr/>
            </a:pPr>
            <a:r>
              <a:rPr lang="en-US" dirty="0"/>
              <a:t>The base use case explicitly incorporates the behavior of another use case at a location specified in the base.</a:t>
            </a:r>
          </a:p>
          <a:p>
            <a:pPr>
              <a:defRPr/>
            </a:pPr>
            <a:r>
              <a:rPr lang="en-US" dirty="0"/>
              <a:t>The </a:t>
            </a:r>
            <a:r>
              <a:rPr lang="en-US" b="1" dirty="0"/>
              <a:t>included use case never stands alone. </a:t>
            </a:r>
            <a:r>
              <a:rPr lang="en-US" dirty="0"/>
              <a:t>It only occurs as a part of some larger base that includes it.</a:t>
            </a:r>
          </a:p>
        </p:txBody>
      </p:sp>
      <p:grpSp>
        <p:nvGrpSpPr>
          <p:cNvPr id="12294" name="Group 14"/>
          <p:cNvGrpSpPr>
            <a:grpSpLocks/>
          </p:cNvGrpSpPr>
          <p:nvPr/>
        </p:nvGrpSpPr>
        <p:grpSpPr bwMode="auto">
          <a:xfrm>
            <a:off x="2250831" y="2055055"/>
            <a:ext cx="5140569" cy="840545"/>
            <a:chOff x="1440" y="1152"/>
            <a:chExt cx="2640" cy="432"/>
          </a:xfrm>
        </p:grpSpPr>
        <p:grpSp>
          <p:nvGrpSpPr>
            <p:cNvPr id="12295" name="Group 4"/>
            <p:cNvGrpSpPr>
              <a:grpSpLocks/>
            </p:cNvGrpSpPr>
            <p:nvPr/>
          </p:nvGrpSpPr>
          <p:grpSpPr bwMode="auto">
            <a:xfrm>
              <a:off x="1440" y="1152"/>
              <a:ext cx="576" cy="432"/>
              <a:chOff x="4176" y="720"/>
              <a:chExt cx="576" cy="432"/>
            </a:xfrm>
          </p:grpSpPr>
          <p:sp>
            <p:nvSpPr>
              <p:cNvPr id="12301" name="Oval 5"/>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2302" name="Text Box 6"/>
              <p:cNvSpPr txBox="1">
                <a:spLocks noChangeArrowheads="1"/>
              </p:cNvSpPr>
              <p:nvPr/>
            </p:nvSpPr>
            <p:spPr bwMode="auto">
              <a:xfrm>
                <a:off x="4224" y="816"/>
                <a:ext cx="528"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sz="2000" b="0" dirty="0">
                    <a:latin typeface="Times New Roman" panose="02020603050405020304" pitchFamily="18" charset="0"/>
                  </a:rPr>
                  <a:t>base</a:t>
                </a:r>
                <a:endParaRPr lang="en-US" altLang="en-US" sz="2400" b="0" dirty="0">
                  <a:latin typeface="Times New Roman" panose="02020603050405020304" pitchFamily="18" charset="0"/>
                </a:endParaRPr>
              </a:p>
            </p:txBody>
          </p:sp>
        </p:grpSp>
        <p:grpSp>
          <p:nvGrpSpPr>
            <p:cNvPr id="12296" name="Group 7"/>
            <p:cNvGrpSpPr>
              <a:grpSpLocks/>
            </p:cNvGrpSpPr>
            <p:nvPr/>
          </p:nvGrpSpPr>
          <p:grpSpPr bwMode="auto">
            <a:xfrm>
              <a:off x="3264" y="1152"/>
              <a:ext cx="816" cy="432"/>
              <a:chOff x="4176" y="720"/>
              <a:chExt cx="576" cy="432"/>
            </a:xfrm>
          </p:grpSpPr>
          <p:sp>
            <p:nvSpPr>
              <p:cNvPr id="12299" name="Oval 8"/>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2300" name="Text Box 9"/>
              <p:cNvSpPr txBox="1">
                <a:spLocks noChangeArrowheads="1"/>
              </p:cNvSpPr>
              <p:nvPr/>
            </p:nvSpPr>
            <p:spPr bwMode="auto">
              <a:xfrm>
                <a:off x="4224" y="816"/>
                <a:ext cx="528"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sz="2000" b="0" dirty="0">
                    <a:latin typeface="Times New Roman" panose="02020603050405020304" pitchFamily="18" charset="0"/>
                  </a:rPr>
                  <a:t>included</a:t>
                </a:r>
                <a:endParaRPr lang="en-US" altLang="en-US" sz="2400" b="0" dirty="0">
                  <a:latin typeface="Times New Roman" panose="02020603050405020304" pitchFamily="18" charset="0"/>
                </a:endParaRPr>
              </a:p>
            </p:txBody>
          </p:sp>
        </p:grpSp>
        <p:sp>
          <p:nvSpPr>
            <p:cNvPr id="12297" name="Line 12"/>
            <p:cNvSpPr>
              <a:spLocks noChangeShapeType="1"/>
            </p:cNvSpPr>
            <p:nvPr/>
          </p:nvSpPr>
          <p:spPr bwMode="auto">
            <a:xfrm>
              <a:off x="2016" y="1392"/>
              <a:ext cx="1248" cy="0"/>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8" name="Text Box 13"/>
            <p:cNvSpPr txBox="1">
              <a:spLocks noChangeArrowheads="1"/>
            </p:cNvSpPr>
            <p:nvPr/>
          </p:nvSpPr>
          <p:spPr bwMode="auto">
            <a:xfrm>
              <a:off x="2273" y="1200"/>
              <a:ext cx="711"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b="0" dirty="0">
                  <a:latin typeface="Times New Roman" panose="02020603050405020304" pitchFamily="18" charset="0"/>
                </a:rPr>
                <a:t>&lt;&lt;include&gt;&gt;</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xfrm rot="16200580">
            <a:off x="-723900" y="51816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r>
              <a:rPr lang="he-IL" altLang="en-US" b="0"/>
              <a:t> ניתוח מערכות מידע</a:t>
            </a:r>
            <a:endParaRPr lang="en-US" altLang="en-US" b="0"/>
          </a:p>
        </p:txBody>
      </p:sp>
      <p:sp>
        <p:nvSpPr>
          <p:cNvPr id="17" name="Slide Number Placeholder 5"/>
          <p:cNvSpPr>
            <a:spLocks noGrp="1"/>
          </p:cNvSpPr>
          <p:nvPr>
            <p:ph type="sldNum" sz="quarter" idx="12"/>
          </p:nvPr>
        </p:nvSpPr>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fld id="{A89D69D8-798C-4964-933B-05D6832D6742}" type="slidenum">
              <a:rPr lang="he-IL" altLang="en-US" b="0">
                <a:latin typeface="Times New Roman" panose="02020603050405020304" pitchFamily="18" charset="0"/>
              </a:rPr>
              <a:pPr/>
              <a:t>11</a:t>
            </a:fld>
            <a:endParaRPr lang="en-US" altLang="en-US" b="0">
              <a:latin typeface="Times New Roman" panose="02020603050405020304" pitchFamily="18" charset="0"/>
            </a:endParaRPr>
          </a:p>
        </p:txBody>
      </p:sp>
      <p:sp>
        <p:nvSpPr>
          <p:cNvPr id="16386" name="Rectangle 2"/>
          <p:cNvSpPr>
            <a:spLocks noGrp="1" noChangeArrowheads="1"/>
          </p:cNvSpPr>
          <p:nvPr>
            <p:ph type="title"/>
          </p:nvPr>
        </p:nvSpPr>
        <p:spPr/>
        <p:txBody>
          <a:bodyPr/>
          <a:lstStyle/>
          <a:p>
            <a:pPr>
              <a:defRPr/>
            </a:pPr>
            <a:r>
              <a:rPr lang="en-US"/>
              <a:t>More about Include</a:t>
            </a:r>
          </a:p>
        </p:txBody>
      </p:sp>
      <p:sp>
        <p:nvSpPr>
          <p:cNvPr id="16387" name="Rectangle 3"/>
          <p:cNvSpPr>
            <a:spLocks noGrp="1" noChangeArrowheads="1"/>
          </p:cNvSpPr>
          <p:nvPr>
            <p:ph type="body" idx="1"/>
          </p:nvPr>
        </p:nvSpPr>
        <p:spPr/>
        <p:txBody>
          <a:bodyPr/>
          <a:lstStyle/>
          <a:p>
            <a:pPr>
              <a:defRPr/>
            </a:pPr>
            <a:r>
              <a:rPr lang="en-US" dirty="0"/>
              <a:t>Enables to avoid describing the same flow of events several times by putting the common behavior in a use case of its own.</a:t>
            </a:r>
          </a:p>
        </p:txBody>
      </p:sp>
      <p:grpSp>
        <p:nvGrpSpPr>
          <p:cNvPr id="13318" name="Group 17"/>
          <p:cNvGrpSpPr>
            <a:grpSpLocks/>
          </p:cNvGrpSpPr>
          <p:nvPr/>
        </p:nvGrpSpPr>
        <p:grpSpPr bwMode="auto">
          <a:xfrm>
            <a:off x="2133600" y="4094162"/>
            <a:ext cx="5562600" cy="2001838"/>
            <a:chOff x="1344" y="2400"/>
            <a:chExt cx="2976" cy="1261"/>
          </a:xfrm>
        </p:grpSpPr>
        <p:sp>
          <p:nvSpPr>
            <p:cNvPr id="13319" name="Oval 5"/>
            <p:cNvSpPr>
              <a:spLocks noChangeArrowheads="1"/>
            </p:cNvSpPr>
            <p:nvPr/>
          </p:nvSpPr>
          <p:spPr bwMode="auto">
            <a:xfrm>
              <a:off x="1392" y="2400"/>
              <a:ext cx="768"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3320" name="Text Box 6"/>
            <p:cNvSpPr txBox="1">
              <a:spLocks noChangeArrowheads="1"/>
            </p:cNvSpPr>
            <p:nvPr/>
          </p:nvSpPr>
          <p:spPr bwMode="auto">
            <a:xfrm>
              <a:off x="1440" y="2400"/>
              <a:ext cx="7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b="0">
                  <a:latin typeface="Times New Roman" panose="02020603050405020304" pitchFamily="18" charset="0"/>
                </a:rPr>
                <a:t>updating</a:t>
              </a:r>
            </a:p>
            <a:p>
              <a:pPr algn="ctr" rtl="0"/>
              <a:r>
                <a:rPr lang="en-US" altLang="en-US" b="0">
                  <a:latin typeface="Times New Roman" panose="02020603050405020304" pitchFamily="18" charset="0"/>
                </a:rPr>
                <a:t>grades</a:t>
              </a:r>
              <a:endParaRPr lang="en-US" altLang="en-US" sz="1600" b="0">
                <a:latin typeface="Times New Roman" panose="02020603050405020304" pitchFamily="18" charset="0"/>
              </a:endParaRPr>
            </a:p>
          </p:txBody>
        </p:sp>
        <p:sp>
          <p:nvSpPr>
            <p:cNvPr id="13321" name="Oval 8"/>
            <p:cNvSpPr>
              <a:spLocks noChangeArrowheads="1"/>
            </p:cNvSpPr>
            <p:nvPr/>
          </p:nvSpPr>
          <p:spPr bwMode="auto">
            <a:xfrm>
              <a:off x="1344" y="3168"/>
              <a:ext cx="912" cy="49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3322" name="Text Box 9"/>
            <p:cNvSpPr txBox="1">
              <a:spLocks noChangeArrowheads="1"/>
            </p:cNvSpPr>
            <p:nvPr/>
          </p:nvSpPr>
          <p:spPr bwMode="auto">
            <a:xfrm>
              <a:off x="1344" y="3196"/>
              <a:ext cx="8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b="0">
                  <a:latin typeface="Times New Roman" panose="02020603050405020304" pitchFamily="18" charset="0"/>
                </a:rPr>
                <a:t>output</a:t>
              </a:r>
              <a:endParaRPr lang="en-US" altLang="en-US" sz="2000" b="0">
                <a:latin typeface="Times New Roman" panose="02020603050405020304" pitchFamily="18" charset="0"/>
              </a:endParaRPr>
            </a:p>
            <a:p>
              <a:pPr algn="ctr" rtl="0"/>
              <a:r>
                <a:rPr lang="en-US" altLang="en-US" b="0">
                  <a:latin typeface="Times New Roman" panose="02020603050405020304" pitchFamily="18" charset="0"/>
                </a:rPr>
                <a:t>generating</a:t>
              </a:r>
              <a:endParaRPr lang="en-US" altLang="en-US" sz="1600" b="0">
                <a:latin typeface="Times New Roman" panose="02020603050405020304" pitchFamily="18" charset="0"/>
              </a:endParaRPr>
            </a:p>
          </p:txBody>
        </p:sp>
        <p:sp>
          <p:nvSpPr>
            <p:cNvPr id="13323" name="Oval 11"/>
            <p:cNvSpPr>
              <a:spLocks noChangeArrowheads="1"/>
            </p:cNvSpPr>
            <p:nvPr/>
          </p:nvSpPr>
          <p:spPr bwMode="auto">
            <a:xfrm>
              <a:off x="3408" y="2688"/>
              <a:ext cx="912" cy="53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3324" name="Text Box 12"/>
            <p:cNvSpPr txBox="1">
              <a:spLocks noChangeArrowheads="1"/>
            </p:cNvSpPr>
            <p:nvPr/>
          </p:nvSpPr>
          <p:spPr bwMode="auto">
            <a:xfrm>
              <a:off x="3408" y="2764"/>
              <a:ext cx="8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b="0">
                  <a:latin typeface="Times New Roman" panose="02020603050405020304" pitchFamily="18" charset="0"/>
                </a:rPr>
                <a:t>verifying</a:t>
              </a:r>
            </a:p>
            <a:p>
              <a:pPr algn="ctr" rtl="0"/>
              <a:r>
                <a:rPr lang="en-US" altLang="en-US" b="0">
                  <a:latin typeface="Times New Roman" panose="02020603050405020304" pitchFamily="18" charset="0"/>
                </a:rPr>
                <a:t>student id</a:t>
              </a:r>
            </a:p>
          </p:txBody>
        </p:sp>
        <p:sp>
          <p:nvSpPr>
            <p:cNvPr id="13325" name="Line 13"/>
            <p:cNvSpPr>
              <a:spLocks noChangeShapeType="1"/>
            </p:cNvSpPr>
            <p:nvPr/>
          </p:nvSpPr>
          <p:spPr bwMode="auto">
            <a:xfrm>
              <a:off x="2160" y="2688"/>
              <a:ext cx="1248" cy="240"/>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6" name="Line 14"/>
            <p:cNvSpPr>
              <a:spLocks noChangeShapeType="1"/>
            </p:cNvSpPr>
            <p:nvPr/>
          </p:nvSpPr>
          <p:spPr bwMode="auto">
            <a:xfrm flipV="1">
              <a:off x="2256" y="3120"/>
              <a:ext cx="1248" cy="240"/>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7" name="Text Box 15"/>
            <p:cNvSpPr txBox="1">
              <a:spLocks noChangeArrowheads="1"/>
            </p:cNvSpPr>
            <p:nvPr/>
          </p:nvSpPr>
          <p:spPr bwMode="auto">
            <a:xfrm>
              <a:off x="2496" y="2601"/>
              <a:ext cx="9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b="0" dirty="0">
                  <a:latin typeface="Times New Roman" panose="02020603050405020304" pitchFamily="18" charset="0"/>
                </a:rPr>
                <a:t>&lt;&lt;include&gt;&gt;</a:t>
              </a:r>
              <a:endParaRPr lang="en-US" altLang="en-US" sz="1600" b="0" dirty="0">
                <a:latin typeface="Times New Roman" panose="02020603050405020304" pitchFamily="18" charset="0"/>
              </a:endParaRPr>
            </a:p>
          </p:txBody>
        </p:sp>
        <p:sp>
          <p:nvSpPr>
            <p:cNvPr id="13328" name="Text Box 16"/>
            <p:cNvSpPr txBox="1">
              <a:spLocks noChangeArrowheads="1"/>
            </p:cNvSpPr>
            <p:nvPr/>
          </p:nvSpPr>
          <p:spPr bwMode="auto">
            <a:xfrm>
              <a:off x="2469" y="3244"/>
              <a:ext cx="9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b="0" dirty="0">
                  <a:latin typeface="Times New Roman" panose="02020603050405020304" pitchFamily="18" charset="0"/>
                </a:rPr>
                <a:t>&lt;&lt;include&gt;&gt;</a:t>
              </a:r>
              <a:endParaRPr lang="en-US" altLang="en-US" sz="1600" b="0" dirty="0">
                <a:latin typeface="Times New Roman" panose="02020603050405020304" pitchFamily="18"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xfrm rot="16200580">
            <a:off x="-723900" y="51816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r>
              <a:rPr lang="he-IL" altLang="en-US" b="0"/>
              <a:t> ניתוח מערכות מידע</a:t>
            </a:r>
            <a:endParaRPr lang="en-US" altLang="en-US" b="0"/>
          </a:p>
        </p:txBody>
      </p:sp>
      <p:sp>
        <p:nvSpPr>
          <p:cNvPr id="15" name="Slide Number Placeholder 5"/>
          <p:cNvSpPr>
            <a:spLocks noGrp="1"/>
          </p:cNvSpPr>
          <p:nvPr>
            <p:ph type="sldNum" sz="quarter" idx="12"/>
          </p:nvPr>
        </p:nvSpPr>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fld id="{6056C006-522F-489D-99C2-DF78D358EA4D}" type="slidenum">
              <a:rPr lang="he-IL" altLang="en-US" b="0">
                <a:latin typeface="Times New Roman" panose="02020603050405020304" pitchFamily="18" charset="0"/>
              </a:rPr>
              <a:pPr/>
              <a:t>12</a:t>
            </a:fld>
            <a:endParaRPr lang="en-US" altLang="en-US" b="0">
              <a:latin typeface="Times New Roman" panose="02020603050405020304" pitchFamily="18" charset="0"/>
            </a:endParaRPr>
          </a:p>
        </p:txBody>
      </p:sp>
      <p:sp>
        <p:nvSpPr>
          <p:cNvPr id="17410" name="Rectangle 2"/>
          <p:cNvSpPr>
            <a:spLocks noGrp="1" noChangeArrowheads="1"/>
          </p:cNvSpPr>
          <p:nvPr>
            <p:ph type="title"/>
          </p:nvPr>
        </p:nvSpPr>
        <p:spPr/>
        <p:txBody>
          <a:bodyPr/>
          <a:lstStyle/>
          <a:p>
            <a:pPr>
              <a:defRPr/>
            </a:pPr>
            <a:r>
              <a:rPr lang="en-US"/>
              <a:t>3. Extend</a:t>
            </a:r>
          </a:p>
        </p:txBody>
      </p:sp>
      <p:sp>
        <p:nvSpPr>
          <p:cNvPr id="17411" name="Rectangle 3"/>
          <p:cNvSpPr>
            <a:spLocks noGrp="1" noChangeArrowheads="1"/>
          </p:cNvSpPr>
          <p:nvPr>
            <p:ph type="body" idx="1"/>
          </p:nvPr>
        </p:nvSpPr>
        <p:spPr>
          <a:xfrm>
            <a:off x="1219200" y="2590800"/>
            <a:ext cx="7772400" cy="4114800"/>
          </a:xfrm>
        </p:spPr>
        <p:txBody>
          <a:bodyPr/>
          <a:lstStyle/>
          <a:p>
            <a:pPr>
              <a:lnSpc>
                <a:spcPct val="90000"/>
              </a:lnSpc>
              <a:defRPr/>
            </a:pPr>
            <a:endParaRPr lang="en-US" dirty="0"/>
          </a:p>
          <a:p>
            <a:pPr>
              <a:lnSpc>
                <a:spcPct val="90000"/>
              </a:lnSpc>
              <a:defRPr/>
            </a:pPr>
            <a:r>
              <a:rPr lang="en-US" dirty="0"/>
              <a:t>The base use case implicitly incorporates the behavior of another use case at certain points called extension points.</a:t>
            </a:r>
          </a:p>
          <a:p>
            <a:pPr>
              <a:lnSpc>
                <a:spcPct val="90000"/>
              </a:lnSpc>
              <a:defRPr/>
            </a:pPr>
            <a:r>
              <a:rPr lang="en-US" b="1" dirty="0"/>
              <a:t>The base use case may stand alone</a:t>
            </a:r>
            <a:r>
              <a:rPr lang="en-US" dirty="0"/>
              <a:t>, but under certain conditions its behavior may be extended by the behavior of another use case.</a:t>
            </a:r>
          </a:p>
        </p:txBody>
      </p:sp>
      <p:grpSp>
        <p:nvGrpSpPr>
          <p:cNvPr id="14342" name="Group 12"/>
          <p:cNvGrpSpPr>
            <a:grpSpLocks/>
          </p:cNvGrpSpPr>
          <p:nvPr/>
        </p:nvGrpSpPr>
        <p:grpSpPr bwMode="auto">
          <a:xfrm>
            <a:off x="2286000" y="2209800"/>
            <a:ext cx="5334000" cy="685800"/>
            <a:chOff x="1440" y="1152"/>
            <a:chExt cx="2640" cy="432"/>
          </a:xfrm>
        </p:grpSpPr>
        <p:grpSp>
          <p:nvGrpSpPr>
            <p:cNvPr id="14343" name="Group 4"/>
            <p:cNvGrpSpPr>
              <a:grpSpLocks/>
            </p:cNvGrpSpPr>
            <p:nvPr/>
          </p:nvGrpSpPr>
          <p:grpSpPr bwMode="auto">
            <a:xfrm>
              <a:off x="1440" y="1152"/>
              <a:ext cx="576" cy="432"/>
              <a:chOff x="4176" y="720"/>
              <a:chExt cx="576" cy="432"/>
            </a:xfrm>
          </p:grpSpPr>
          <p:sp>
            <p:nvSpPr>
              <p:cNvPr id="14349" name="Oval 5"/>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4350" name="Text Box 6"/>
              <p:cNvSpPr txBox="1">
                <a:spLocks noChangeArrowheads="1"/>
              </p:cNvSpPr>
              <p:nvPr/>
            </p:nvSpPr>
            <p:spPr bwMode="auto">
              <a:xfrm>
                <a:off x="4224" y="81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sz="2000" b="0" dirty="0">
                    <a:latin typeface="Times New Roman" panose="02020603050405020304" pitchFamily="18" charset="0"/>
                  </a:rPr>
                  <a:t>base</a:t>
                </a:r>
                <a:endParaRPr lang="en-US" altLang="en-US" sz="2400" b="0" dirty="0">
                  <a:latin typeface="Times New Roman" panose="02020603050405020304" pitchFamily="18" charset="0"/>
                </a:endParaRPr>
              </a:p>
            </p:txBody>
          </p:sp>
        </p:grpSp>
        <p:grpSp>
          <p:nvGrpSpPr>
            <p:cNvPr id="14344" name="Group 7"/>
            <p:cNvGrpSpPr>
              <a:grpSpLocks/>
            </p:cNvGrpSpPr>
            <p:nvPr/>
          </p:nvGrpSpPr>
          <p:grpSpPr bwMode="auto">
            <a:xfrm>
              <a:off x="3264" y="1152"/>
              <a:ext cx="816" cy="432"/>
              <a:chOff x="4176" y="720"/>
              <a:chExt cx="576" cy="432"/>
            </a:xfrm>
          </p:grpSpPr>
          <p:sp>
            <p:nvSpPr>
              <p:cNvPr id="14347" name="Oval 8"/>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4348" name="Text Box 9"/>
              <p:cNvSpPr txBox="1">
                <a:spLocks noChangeArrowheads="1"/>
              </p:cNvSpPr>
              <p:nvPr/>
            </p:nvSpPr>
            <p:spPr bwMode="auto">
              <a:xfrm>
                <a:off x="4224" y="81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sz="2000" b="0" dirty="0">
                    <a:latin typeface="Times New Roman" panose="02020603050405020304" pitchFamily="18" charset="0"/>
                  </a:rPr>
                  <a:t>extending</a:t>
                </a:r>
                <a:endParaRPr lang="en-US" altLang="en-US" sz="2400" b="0" dirty="0">
                  <a:latin typeface="Times New Roman" panose="02020603050405020304" pitchFamily="18" charset="0"/>
                </a:endParaRPr>
              </a:p>
            </p:txBody>
          </p:sp>
        </p:grpSp>
        <p:sp>
          <p:nvSpPr>
            <p:cNvPr id="14345" name="Line 10"/>
            <p:cNvSpPr>
              <a:spLocks noChangeShapeType="1"/>
            </p:cNvSpPr>
            <p:nvPr/>
          </p:nvSpPr>
          <p:spPr bwMode="auto">
            <a:xfrm>
              <a:off x="2016" y="1392"/>
              <a:ext cx="1248" cy="0"/>
            </a:xfrm>
            <a:prstGeom prst="line">
              <a:avLst/>
            </a:prstGeom>
            <a:noFill/>
            <a:ln w="9525">
              <a:solidFill>
                <a:schemeClr val="tx1"/>
              </a:solidFill>
              <a:prstDash val="dash"/>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6" name="Text Box 11"/>
            <p:cNvSpPr txBox="1">
              <a:spLocks noChangeArrowheads="1"/>
            </p:cNvSpPr>
            <p:nvPr/>
          </p:nvSpPr>
          <p:spPr bwMode="auto">
            <a:xfrm>
              <a:off x="2281" y="1200"/>
              <a:ext cx="65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b="0" dirty="0">
                  <a:latin typeface="Times New Roman" panose="02020603050405020304" pitchFamily="18" charset="0"/>
                </a:rPr>
                <a:t>&lt;&lt;extend&gt;&gt;</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xfrm rot="16200580">
            <a:off x="-723900" y="51816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r>
              <a:rPr lang="he-IL" altLang="en-US" b="0"/>
              <a:t> ניתוח מערכות מידע</a:t>
            </a:r>
            <a:endParaRPr lang="en-US" altLang="en-US" b="0"/>
          </a:p>
        </p:txBody>
      </p:sp>
      <p:sp>
        <p:nvSpPr>
          <p:cNvPr id="13" name="Slide Number Placeholder 5"/>
          <p:cNvSpPr>
            <a:spLocks noGrp="1"/>
          </p:cNvSpPr>
          <p:nvPr>
            <p:ph type="sldNum" sz="quarter" idx="12"/>
          </p:nvPr>
        </p:nvSpPr>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fld id="{1D8D10C7-9C12-4C42-99DF-54D953B97C10}" type="slidenum">
              <a:rPr lang="he-IL" altLang="en-US" b="0">
                <a:latin typeface="Times New Roman" panose="02020603050405020304" pitchFamily="18" charset="0"/>
              </a:rPr>
              <a:pPr/>
              <a:t>13</a:t>
            </a:fld>
            <a:endParaRPr lang="en-US" altLang="en-US" b="0">
              <a:latin typeface="Times New Roman" panose="02020603050405020304" pitchFamily="18" charset="0"/>
            </a:endParaRPr>
          </a:p>
        </p:txBody>
      </p:sp>
      <p:sp>
        <p:nvSpPr>
          <p:cNvPr id="18434" name="Rectangle 2"/>
          <p:cNvSpPr>
            <a:spLocks noGrp="1" noChangeArrowheads="1"/>
          </p:cNvSpPr>
          <p:nvPr>
            <p:ph type="title"/>
          </p:nvPr>
        </p:nvSpPr>
        <p:spPr/>
        <p:txBody>
          <a:bodyPr/>
          <a:lstStyle/>
          <a:p>
            <a:pPr>
              <a:defRPr/>
            </a:pPr>
            <a:r>
              <a:rPr lang="en-US"/>
              <a:t>More about Extend</a:t>
            </a:r>
          </a:p>
        </p:txBody>
      </p:sp>
      <p:sp>
        <p:nvSpPr>
          <p:cNvPr id="18435" name="Rectangle 3"/>
          <p:cNvSpPr>
            <a:spLocks noGrp="1" noChangeArrowheads="1"/>
          </p:cNvSpPr>
          <p:nvPr>
            <p:ph type="body" idx="1"/>
          </p:nvPr>
        </p:nvSpPr>
        <p:spPr/>
        <p:txBody>
          <a:bodyPr/>
          <a:lstStyle/>
          <a:p>
            <a:pPr>
              <a:defRPr/>
            </a:pPr>
            <a:r>
              <a:rPr lang="en-US" dirty="0"/>
              <a:t>Enables to model optional behavior or branching under conditions.</a:t>
            </a:r>
          </a:p>
        </p:txBody>
      </p:sp>
      <p:grpSp>
        <p:nvGrpSpPr>
          <p:cNvPr id="15366" name="Group 13"/>
          <p:cNvGrpSpPr>
            <a:grpSpLocks/>
          </p:cNvGrpSpPr>
          <p:nvPr/>
        </p:nvGrpSpPr>
        <p:grpSpPr bwMode="auto">
          <a:xfrm>
            <a:off x="1371600" y="3962400"/>
            <a:ext cx="7277345" cy="1371600"/>
            <a:chOff x="1104" y="2496"/>
            <a:chExt cx="3312" cy="864"/>
          </a:xfrm>
        </p:grpSpPr>
        <p:sp>
          <p:nvSpPr>
            <p:cNvPr id="15367" name="Oval 5"/>
            <p:cNvSpPr>
              <a:spLocks noChangeArrowheads="1"/>
            </p:cNvSpPr>
            <p:nvPr/>
          </p:nvSpPr>
          <p:spPr bwMode="auto">
            <a:xfrm>
              <a:off x="1104" y="2496"/>
              <a:ext cx="1152" cy="86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5368" name="Text Box 6"/>
            <p:cNvSpPr txBox="1">
              <a:spLocks noChangeArrowheads="1"/>
            </p:cNvSpPr>
            <p:nvPr/>
          </p:nvSpPr>
          <p:spPr bwMode="auto">
            <a:xfrm>
              <a:off x="1248" y="2736"/>
              <a:ext cx="8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b="0" dirty="0">
                  <a:latin typeface="Times New Roman" panose="02020603050405020304" pitchFamily="18" charset="0"/>
                </a:rPr>
                <a:t>Exam copy request</a:t>
              </a:r>
              <a:endParaRPr lang="en-US" altLang="en-US" sz="1600" b="0" dirty="0">
                <a:latin typeface="Times New Roman" panose="02020603050405020304" pitchFamily="18" charset="0"/>
              </a:endParaRPr>
            </a:p>
          </p:txBody>
        </p:sp>
        <p:sp>
          <p:nvSpPr>
            <p:cNvPr id="15369" name="Oval 8"/>
            <p:cNvSpPr>
              <a:spLocks noChangeArrowheads="1"/>
            </p:cNvSpPr>
            <p:nvPr/>
          </p:nvSpPr>
          <p:spPr bwMode="auto">
            <a:xfrm>
              <a:off x="3264" y="2496"/>
              <a:ext cx="1152" cy="86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5370" name="Text Box 9"/>
            <p:cNvSpPr txBox="1">
              <a:spLocks noChangeArrowheads="1"/>
            </p:cNvSpPr>
            <p:nvPr/>
          </p:nvSpPr>
          <p:spPr bwMode="auto">
            <a:xfrm>
              <a:off x="3360" y="2688"/>
              <a:ext cx="8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b="0" dirty="0">
                  <a:latin typeface="Times New Roman" panose="02020603050405020304" pitchFamily="18" charset="0"/>
                </a:rPr>
                <a:t>Exam-grade appeal </a:t>
              </a:r>
              <a:endParaRPr lang="en-US" altLang="en-US" sz="2400" b="0" dirty="0">
                <a:latin typeface="Times New Roman" panose="02020603050405020304" pitchFamily="18" charset="0"/>
              </a:endParaRPr>
            </a:p>
          </p:txBody>
        </p:sp>
        <p:sp>
          <p:nvSpPr>
            <p:cNvPr id="15371" name="Line 10"/>
            <p:cNvSpPr>
              <a:spLocks noChangeShapeType="1"/>
            </p:cNvSpPr>
            <p:nvPr/>
          </p:nvSpPr>
          <p:spPr bwMode="auto">
            <a:xfrm>
              <a:off x="2256" y="2928"/>
              <a:ext cx="1008" cy="0"/>
            </a:xfrm>
            <a:prstGeom prst="line">
              <a:avLst/>
            </a:prstGeom>
            <a:noFill/>
            <a:ln w="9525">
              <a:solidFill>
                <a:schemeClr val="tx1"/>
              </a:solidFill>
              <a:prstDash val="dash"/>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2" name="Text Box 11"/>
            <p:cNvSpPr txBox="1">
              <a:spLocks noChangeArrowheads="1"/>
            </p:cNvSpPr>
            <p:nvPr/>
          </p:nvSpPr>
          <p:spPr bwMode="auto">
            <a:xfrm>
              <a:off x="2464" y="2640"/>
              <a:ext cx="60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b="0" dirty="0">
                  <a:latin typeface="Times New Roman" panose="02020603050405020304" pitchFamily="18" charset="0"/>
                </a:rPr>
                <a:t>&lt;&lt;extend&gt;&gt;</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a:t>Review</a:t>
            </a:r>
          </a:p>
        </p:txBody>
      </p:sp>
      <p:sp>
        <p:nvSpPr>
          <p:cNvPr id="10243" name="Content Placeholder 2"/>
          <p:cNvSpPr>
            <a:spLocks noGrp="1"/>
          </p:cNvSpPr>
          <p:nvPr>
            <p:ph idx="1"/>
          </p:nvPr>
        </p:nvSpPr>
        <p:spPr/>
        <p:txBody>
          <a:bodyPr/>
          <a:lstStyle/>
          <a:p>
            <a:endParaRPr lang="en-US" altLang="en-US"/>
          </a:p>
          <a:p>
            <a:endParaRPr lang="en-US" altLang="en-US"/>
          </a:p>
          <a:p>
            <a:pPr algn="ctr">
              <a:buFont typeface="Arial" panose="020B0604020202020204" pitchFamily="34" charset="0"/>
              <a:buNone/>
            </a:pPr>
            <a:endParaRPr lang="en-US" altLang="en-US"/>
          </a:p>
          <a:p>
            <a:pPr algn="ctr">
              <a:buFont typeface="Arial" panose="020B0604020202020204" pitchFamily="34" charset="0"/>
              <a:buNone/>
            </a:pPr>
            <a:r>
              <a:rPr lang="en-US" altLang="en-US" b="1"/>
              <a:t>Discuss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xfrm rot="16200580">
            <a:off x="-723900" y="51816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r>
              <a:rPr lang="he-IL" altLang="en-US" b="0"/>
              <a:t> ניתוח מערכות מידע</a:t>
            </a:r>
            <a:endParaRPr lang="en-US" altLang="en-US" b="0"/>
          </a:p>
        </p:txBody>
      </p:sp>
      <p:sp>
        <p:nvSpPr>
          <p:cNvPr id="33" name="Slide Number Placeholder 5"/>
          <p:cNvSpPr>
            <a:spLocks noGrp="1"/>
          </p:cNvSpPr>
          <p:nvPr>
            <p:ph type="sldNum" sz="quarter" idx="12"/>
          </p:nvPr>
        </p:nvSpPr>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fld id="{F461C11C-144B-4FB7-A14D-DF3DBD9402E1}" type="slidenum">
              <a:rPr lang="he-IL" altLang="en-US" b="0">
                <a:latin typeface="Times New Roman" panose="02020603050405020304" pitchFamily="18" charset="0"/>
              </a:rPr>
              <a:pPr/>
              <a:t>15</a:t>
            </a:fld>
            <a:endParaRPr lang="en-US" altLang="en-US" b="0">
              <a:latin typeface="Times New Roman" panose="02020603050405020304" pitchFamily="18" charset="0"/>
            </a:endParaRPr>
          </a:p>
        </p:txBody>
      </p:sp>
      <p:sp>
        <p:nvSpPr>
          <p:cNvPr id="19458" name="Rectangle 2"/>
          <p:cNvSpPr>
            <a:spLocks noGrp="1" noChangeArrowheads="1"/>
          </p:cNvSpPr>
          <p:nvPr>
            <p:ph type="title"/>
          </p:nvPr>
        </p:nvSpPr>
        <p:spPr/>
        <p:txBody>
          <a:bodyPr/>
          <a:lstStyle/>
          <a:p>
            <a:pPr>
              <a:defRPr/>
            </a:pPr>
            <a:r>
              <a:rPr lang="en-US"/>
              <a:t>Relationships between Actors</a:t>
            </a:r>
          </a:p>
        </p:txBody>
      </p:sp>
      <p:sp>
        <p:nvSpPr>
          <p:cNvPr id="19459" name="Rectangle 3"/>
          <p:cNvSpPr>
            <a:spLocks noGrp="1" noChangeArrowheads="1"/>
          </p:cNvSpPr>
          <p:nvPr>
            <p:ph type="body" idx="1"/>
          </p:nvPr>
        </p:nvSpPr>
        <p:spPr/>
        <p:txBody>
          <a:bodyPr/>
          <a:lstStyle/>
          <a:p>
            <a:pPr>
              <a:defRPr/>
            </a:pPr>
            <a:r>
              <a:rPr lang="en-US" dirty="0"/>
              <a:t>Generalization.</a:t>
            </a:r>
          </a:p>
        </p:txBody>
      </p:sp>
      <p:grpSp>
        <p:nvGrpSpPr>
          <p:cNvPr id="16390" name="Group 33"/>
          <p:cNvGrpSpPr>
            <a:grpSpLocks/>
          </p:cNvGrpSpPr>
          <p:nvPr/>
        </p:nvGrpSpPr>
        <p:grpSpPr bwMode="auto">
          <a:xfrm>
            <a:off x="3581400" y="2514600"/>
            <a:ext cx="4876800" cy="3733799"/>
            <a:chOff x="2256" y="1316"/>
            <a:chExt cx="3072" cy="2352"/>
          </a:xfrm>
        </p:grpSpPr>
        <p:sp>
          <p:nvSpPr>
            <p:cNvPr id="16391" name="Oval 5"/>
            <p:cNvSpPr>
              <a:spLocks noChangeArrowheads="1"/>
            </p:cNvSpPr>
            <p:nvPr/>
          </p:nvSpPr>
          <p:spPr bwMode="auto">
            <a:xfrm>
              <a:off x="3552" y="1316"/>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6392" name="Line 6"/>
            <p:cNvSpPr>
              <a:spLocks noChangeShapeType="1"/>
            </p:cNvSpPr>
            <p:nvPr/>
          </p:nvSpPr>
          <p:spPr bwMode="auto">
            <a:xfrm>
              <a:off x="3648" y="150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3" name="Line 7"/>
            <p:cNvSpPr>
              <a:spLocks noChangeShapeType="1"/>
            </p:cNvSpPr>
            <p:nvPr/>
          </p:nvSpPr>
          <p:spPr bwMode="auto">
            <a:xfrm>
              <a:off x="3648" y="1604"/>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4" name="Line 8"/>
            <p:cNvSpPr>
              <a:spLocks noChangeShapeType="1"/>
            </p:cNvSpPr>
            <p:nvPr/>
          </p:nvSpPr>
          <p:spPr bwMode="auto">
            <a:xfrm flipH="1">
              <a:off x="3504" y="1604"/>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5" name="Line 9"/>
            <p:cNvSpPr>
              <a:spLocks noChangeShapeType="1"/>
            </p:cNvSpPr>
            <p:nvPr/>
          </p:nvSpPr>
          <p:spPr bwMode="auto">
            <a:xfrm>
              <a:off x="3648" y="184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6" name="Line 10"/>
            <p:cNvSpPr>
              <a:spLocks noChangeShapeType="1"/>
            </p:cNvSpPr>
            <p:nvPr/>
          </p:nvSpPr>
          <p:spPr bwMode="auto">
            <a:xfrm flipH="1">
              <a:off x="3552" y="184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397" name="Text Box 11"/>
            <p:cNvSpPr txBox="1">
              <a:spLocks noChangeArrowheads="1"/>
            </p:cNvSpPr>
            <p:nvPr/>
          </p:nvSpPr>
          <p:spPr bwMode="auto">
            <a:xfrm>
              <a:off x="3408" y="1901"/>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b="0" dirty="0">
                  <a:latin typeface="Times New Roman" panose="02020603050405020304" pitchFamily="18" charset="0"/>
                </a:rPr>
                <a:t>student</a:t>
              </a:r>
              <a:endParaRPr lang="en-US" altLang="en-US" sz="2400" b="0" dirty="0">
                <a:latin typeface="Times New Roman" panose="02020603050405020304" pitchFamily="18" charset="0"/>
              </a:endParaRPr>
            </a:p>
          </p:txBody>
        </p:sp>
        <p:sp>
          <p:nvSpPr>
            <p:cNvPr id="16398" name="Oval 13"/>
            <p:cNvSpPr>
              <a:spLocks noChangeArrowheads="1"/>
            </p:cNvSpPr>
            <p:nvPr/>
          </p:nvSpPr>
          <p:spPr bwMode="auto">
            <a:xfrm>
              <a:off x="4752" y="2688"/>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6399" name="Line 14"/>
            <p:cNvSpPr>
              <a:spLocks noChangeShapeType="1"/>
            </p:cNvSpPr>
            <p:nvPr/>
          </p:nvSpPr>
          <p:spPr bwMode="auto">
            <a:xfrm>
              <a:off x="4848" y="288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0" name="Line 15"/>
            <p:cNvSpPr>
              <a:spLocks noChangeShapeType="1"/>
            </p:cNvSpPr>
            <p:nvPr/>
          </p:nvSpPr>
          <p:spPr bwMode="auto">
            <a:xfrm>
              <a:off x="4848" y="2976"/>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1" name="Line 16"/>
            <p:cNvSpPr>
              <a:spLocks noChangeShapeType="1"/>
            </p:cNvSpPr>
            <p:nvPr/>
          </p:nvSpPr>
          <p:spPr bwMode="auto">
            <a:xfrm flipH="1">
              <a:off x="4704" y="2976"/>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2" name="Line 17"/>
            <p:cNvSpPr>
              <a:spLocks noChangeShapeType="1"/>
            </p:cNvSpPr>
            <p:nvPr/>
          </p:nvSpPr>
          <p:spPr bwMode="auto">
            <a:xfrm>
              <a:off x="4848" y="321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3" name="Line 18"/>
            <p:cNvSpPr>
              <a:spLocks noChangeShapeType="1"/>
            </p:cNvSpPr>
            <p:nvPr/>
          </p:nvSpPr>
          <p:spPr bwMode="auto">
            <a:xfrm flipH="1">
              <a:off x="4752" y="321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4" name="Text Box 19"/>
            <p:cNvSpPr txBox="1">
              <a:spLocks noChangeArrowheads="1"/>
            </p:cNvSpPr>
            <p:nvPr/>
          </p:nvSpPr>
          <p:spPr bwMode="auto">
            <a:xfrm>
              <a:off x="4368" y="3264"/>
              <a:ext cx="9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b="0">
                  <a:latin typeface="Times New Roman" panose="02020603050405020304" pitchFamily="18" charset="0"/>
                </a:rPr>
                <a:t>non-graduate</a:t>
              </a:r>
            </a:p>
            <a:p>
              <a:pPr algn="ctr" rtl="0"/>
              <a:r>
                <a:rPr lang="en-US" altLang="en-US" b="0">
                  <a:latin typeface="Times New Roman" panose="02020603050405020304" pitchFamily="18" charset="0"/>
                </a:rPr>
                <a:t>student</a:t>
              </a:r>
              <a:endParaRPr lang="en-US" altLang="en-US" sz="2400" b="0">
                <a:latin typeface="Times New Roman" panose="02020603050405020304" pitchFamily="18" charset="0"/>
              </a:endParaRPr>
            </a:p>
          </p:txBody>
        </p:sp>
        <p:sp>
          <p:nvSpPr>
            <p:cNvPr id="16405" name="Oval 21"/>
            <p:cNvSpPr>
              <a:spLocks noChangeArrowheads="1"/>
            </p:cNvSpPr>
            <p:nvPr/>
          </p:nvSpPr>
          <p:spPr bwMode="auto">
            <a:xfrm>
              <a:off x="2544" y="2688"/>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6406" name="Line 22"/>
            <p:cNvSpPr>
              <a:spLocks noChangeShapeType="1"/>
            </p:cNvSpPr>
            <p:nvPr/>
          </p:nvSpPr>
          <p:spPr bwMode="auto">
            <a:xfrm>
              <a:off x="2640" y="288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7" name="Line 23"/>
            <p:cNvSpPr>
              <a:spLocks noChangeShapeType="1"/>
            </p:cNvSpPr>
            <p:nvPr/>
          </p:nvSpPr>
          <p:spPr bwMode="auto">
            <a:xfrm>
              <a:off x="2640" y="2976"/>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8" name="Line 24"/>
            <p:cNvSpPr>
              <a:spLocks noChangeShapeType="1"/>
            </p:cNvSpPr>
            <p:nvPr/>
          </p:nvSpPr>
          <p:spPr bwMode="auto">
            <a:xfrm flipH="1">
              <a:off x="2496" y="2976"/>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9" name="Line 25"/>
            <p:cNvSpPr>
              <a:spLocks noChangeShapeType="1"/>
            </p:cNvSpPr>
            <p:nvPr/>
          </p:nvSpPr>
          <p:spPr bwMode="auto">
            <a:xfrm>
              <a:off x="2640" y="321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0" name="Line 26"/>
            <p:cNvSpPr>
              <a:spLocks noChangeShapeType="1"/>
            </p:cNvSpPr>
            <p:nvPr/>
          </p:nvSpPr>
          <p:spPr bwMode="auto">
            <a:xfrm flipH="1">
              <a:off x="2544" y="321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1" name="Text Box 27"/>
            <p:cNvSpPr txBox="1">
              <a:spLocks noChangeArrowheads="1"/>
            </p:cNvSpPr>
            <p:nvPr/>
          </p:nvSpPr>
          <p:spPr bwMode="auto">
            <a:xfrm>
              <a:off x="2256" y="3264"/>
              <a:ext cx="7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b="0" dirty="0">
                  <a:latin typeface="Times New Roman" panose="02020603050405020304" pitchFamily="18" charset="0"/>
                </a:rPr>
                <a:t>graduate</a:t>
              </a:r>
            </a:p>
            <a:p>
              <a:pPr algn="ctr" rtl="0"/>
              <a:r>
                <a:rPr lang="en-US" altLang="en-US" b="0" dirty="0">
                  <a:latin typeface="Times New Roman" panose="02020603050405020304" pitchFamily="18" charset="0"/>
                </a:rPr>
                <a:t>student</a:t>
              </a:r>
              <a:endParaRPr lang="en-US" altLang="en-US" sz="2400" b="0" dirty="0">
                <a:latin typeface="Times New Roman" panose="02020603050405020304" pitchFamily="18" charset="0"/>
              </a:endParaRPr>
            </a:p>
          </p:txBody>
        </p:sp>
        <p:sp>
          <p:nvSpPr>
            <p:cNvPr id="16412" name="Line 28"/>
            <p:cNvSpPr>
              <a:spLocks noChangeShapeType="1"/>
            </p:cNvSpPr>
            <p:nvPr/>
          </p:nvSpPr>
          <p:spPr bwMode="auto">
            <a:xfrm flipV="1">
              <a:off x="2640" y="24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3" name="Line 29"/>
            <p:cNvSpPr>
              <a:spLocks noChangeShapeType="1"/>
            </p:cNvSpPr>
            <p:nvPr/>
          </p:nvSpPr>
          <p:spPr bwMode="auto">
            <a:xfrm flipV="1">
              <a:off x="4848" y="24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4" name="Line 30"/>
            <p:cNvSpPr>
              <a:spLocks noChangeShapeType="1"/>
            </p:cNvSpPr>
            <p:nvPr/>
          </p:nvSpPr>
          <p:spPr bwMode="auto">
            <a:xfrm>
              <a:off x="2640" y="2496"/>
              <a:ext cx="22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5" name="AutoShape 31"/>
            <p:cNvSpPr>
              <a:spLocks noChangeArrowheads="1"/>
            </p:cNvSpPr>
            <p:nvPr/>
          </p:nvSpPr>
          <p:spPr bwMode="auto">
            <a:xfrm>
              <a:off x="3552" y="2160"/>
              <a:ext cx="192" cy="144"/>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6416" name="Line 32"/>
            <p:cNvSpPr>
              <a:spLocks noChangeShapeType="1"/>
            </p:cNvSpPr>
            <p:nvPr/>
          </p:nvSpPr>
          <p:spPr bwMode="auto">
            <a:xfrm>
              <a:off x="3648" y="230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xfrm rot="16200580">
            <a:off x="-723900" y="51816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r>
              <a:rPr lang="he-IL" altLang="en-US" b="0"/>
              <a:t> ניתוח מערכות מידע</a:t>
            </a:r>
            <a:endParaRPr lang="en-US" altLang="en-US" b="0"/>
          </a:p>
        </p:txBody>
      </p:sp>
      <p:sp>
        <p:nvSpPr>
          <p:cNvPr id="17" name="Slide Number Placeholder 5"/>
          <p:cNvSpPr>
            <a:spLocks noGrp="1"/>
          </p:cNvSpPr>
          <p:nvPr>
            <p:ph type="sldNum" sz="quarter" idx="12"/>
          </p:nvPr>
        </p:nvSpPr>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fld id="{39F5B23D-7AAD-40CE-8ED3-553CD55E70FD}" type="slidenum">
              <a:rPr lang="he-IL" altLang="en-US" b="0">
                <a:latin typeface="Times New Roman" panose="02020603050405020304" pitchFamily="18" charset="0"/>
              </a:rPr>
              <a:pPr/>
              <a:t>16</a:t>
            </a:fld>
            <a:endParaRPr lang="en-US" altLang="en-US" b="0">
              <a:latin typeface="Times New Roman" panose="02020603050405020304" pitchFamily="18" charset="0"/>
            </a:endParaRPr>
          </a:p>
        </p:txBody>
      </p:sp>
      <p:sp>
        <p:nvSpPr>
          <p:cNvPr id="20482" name="Rectangle 2"/>
          <p:cNvSpPr>
            <a:spLocks noGrp="1" noChangeArrowheads="1"/>
          </p:cNvSpPr>
          <p:nvPr>
            <p:ph type="title"/>
          </p:nvPr>
        </p:nvSpPr>
        <p:spPr>
          <a:xfrm>
            <a:off x="1066800" y="209550"/>
            <a:ext cx="8153400" cy="1085850"/>
          </a:xfrm>
        </p:spPr>
        <p:txBody>
          <a:bodyPr/>
          <a:lstStyle/>
          <a:p>
            <a:pPr>
              <a:defRPr/>
            </a:pPr>
            <a:r>
              <a:rPr lang="en-US" sz="3600" dirty="0"/>
              <a:t>Relationships between Use Cases &amp; Actors</a:t>
            </a:r>
          </a:p>
        </p:txBody>
      </p:sp>
      <p:sp>
        <p:nvSpPr>
          <p:cNvPr id="20483" name="Rectangle 3"/>
          <p:cNvSpPr>
            <a:spLocks noGrp="1" noChangeArrowheads="1"/>
          </p:cNvSpPr>
          <p:nvPr>
            <p:ph type="body" idx="1"/>
          </p:nvPr>
        </p:nvSpPr>
        <p:spPr/>
        <p:txBody>
          <a:bodyPr/>
          <a:lstStyle/>
          <a:p>
            <a:pPr>
              <a:defRPr/>
            </a:pPr>
            <a:r>
              <a:rPr lang="en-US"/>
              <a:t>Actors may be connected to use cases by associations, indicating that the actor and the use case communicate with one another using messages.</a:t>
            </a:r>
          </a:p>
        </p:txBody>
      </p:sp>
      <p:grpSp>
        <p:nvGrpSpPr>
          <p:cNvPr id="17414" name="Group 16"/>
          <p:cNvGrpSpPr>
            <a:grpSpLocks/>
          </p:cNvGrpSpPr>
          <p:nvPr/>
        </p:nvGrpSpPr>
        <p:grpSpPr bwMode="auto">
          <a:xfrm>
            <a:off x="2438400" y="4464052"/>
            <a:ext cx="3962400" cy="1349376"/>
            <a:chOff x="1536" y="2812"/>
            <a:chExt cx="2496" cy="850"/>
          </a:xfrm>
        </p:grpSpPr>
        <p:sp>
          <p:nvSpPr>
            <p:cNvPr id="17415" name="Oval 5"/>
            <p:cNvSpPr>
              <a:spLocks noChangeArrowheads="1"/>
            </p:cNvSpPr>
            <p:nvPr/>
          </p:nvSpPr>
          <p:spPr bwMode="auto">
            <a:xfrm>
              <a:off x="1536" y="3004"/>
              <a:ext cx="720"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7416" name="Text Box 6"/>
            <p:cNvSpPr txBox="1">
              <a:spLocks noChangeArrowheads="1"/>
            </p:cNvSpPr>
            <p:nvPr/>
          </p:nvSpPr>
          <p:spPr bwMode="auto">
            <a:xfrm>
              <a:off x="1536" y="3024"/>
              <a:ext cx="7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b="0" dirty="0">
                  <a:latin typeface="Times New Roman" panose="02020603050405020304" pitchFamily="18" charset="0"/>
                </a:rPr>
                <a:t>updating</a:t>
              </a:r>
            </a:p>
            <a:p>
              <a:pPr algn="ctr" rtl="0"/>
              <a:r>
                <a:rPr lang="en-US" altLang="en-US" b="0" dirty="0">
                  <a:latin typeface="Times New Roman" panose="02020603050405020304" pitchFamily="18" charset="0"/>
                </a:rPr>
                <a:t>grades</a:t>
              </a:r>
              <a:endParaRPr lang="en-US" altLang="en-US" sz="1600" b="0" dirty="0">
                <a:latin typeface="Times New Roman" panose="02020603050405020304" pitchFamily="18" charset="0"/>
              </a:endParaRPr>
            </a:p>
          </p:txBody>
        </p:sp>
        <p:sp>
          <p:nvSpPr>
            <p:cNvPr id="17417" name="Oval 8"/>
            <p:cNvSpPr>
              <a:spLocks noChangeArrowheads="1"/>
            </p:cNvSpPr>
            <p:nvPr/>
          </p:nvSpPr>
          <p:spPr bwMode="auto">
            <a:xfrm>
              <a:off x="3648" y="2812"/>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7418" name="Line 9"/>
            <p:cNvSpPr>
              <a:spLocks noChangeShapeType="1"/>
            </p:cNvSpPr>
            <p:nvPr/>
          </p:nvSpPr>
          <p:spPr bwMode="auto">
            <a:xfrm>
              <a:off x="3744" y="300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9" name="Line 10"/>
            <p:cNvSpPr>
              <a:spLocks noChangeShapeType="1"/>
            </p:cNvSpPr>
            <p:nvPr/>
          </p:nvSpPr>
          <p:spPr bwMode="auto">
            <a:xfrm>
              <a:off x="3744" y="310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0" name="Line 11"/>
            <p:cNvSpPr>
              <a:spLocks noChangeShapeType="1"/>
            </p:cNvSpPr>
            <p:nvPr/>
          </p:nvSpPr>
          <p:spPr bwMode="auto">
            <a:xfrm flipH="1">
              <a:off x="3600" y="3100"/>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1" name="Line 12"/>
            <p:cNvSpPr>
              <a:spLocks noChangeShapeType="1"/>
            </p:cNvSpPr>
            <p:nvPr/>
          </p:nvSpPr>
          <p:spPr bwMode="auto">
            <a:xfrm>
              <a:off x="3744" y="334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2" name="Line 13"/>
            <p:cNvSpPr>
              <a:spLocks noChangeShapeType="1"/>
            </p:cNvSpPr>
            <p:nvPr/>
          </p:nvSpPr>
          <p:spPr bwMode="auto">
            <a:xfrm flipH="1">
              <a:off x="3648" y="334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3" name="Text Box 14"/>
            <p:cNvSpPr txBox="1">
              <a:spLocks noChangeArrowheads="1"/>
            </p:cNvSpPr>
            <p:nvPr/>
          </p:nvSpPr>
          <p:spPr bwMode="auto">
            <a:xfrm>
              <a:off x="3504" y="3431"/>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b="0" dirty="0">
                  <a:latin typeface="Times New Roman" panose="02020603050405020304" pitchFamily="18" charset="0"/>
                </a:rPr>
                <a:t>faculty</a:t>
              </a:r>
              <a:endParaRPr lang="en-US" altLang="en-US" sz="1600" b="0" dirty="0">
                <a:latin typeface="Times New Roman" panose="02020603050405020304" pitchFamily="18" charset="0"/>
              </a:endParaRPr>
            </a:p>
          </p:txBody>
        </p:sp>
        <p:sp>
          <p:nvSpPr>
            <p:cNvPr id="17424" name="Line 15"/>
            <p:cNvSpPr>
              <a:spLocks noChangeShapeType="1"/>
            </p:cNvSpPr>
            <p:nvPr/>
          </p:nvSpPr>
          <p:spPr bwMode="auto">
            <a:xfrm flipH="1">
              <a:off x="2352" y="3148"/>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1"/>
          </p:nvPr>
        </p:nvSpPr>
        <p:spPr>
          <a:xfrm rot="16200580">
            <a:off x="-723900" y="51816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r>
              <a:rPr lang="he-IL" altLang="en-US" b="0"/>
              <a:t> ניתוח מערכות מידע</a:t>
            </a:r>
            <a:endParaRPr lang="en-US" altLang="en-US" b="0"/>
          </a:p>
        </p:txBody>
      </p:sp>
      <p:sp>
        <p:nvSpPr>
          <p:cNvPr id="45" name="Slide Number Placeholder 4"/>
          <p:cNvSpPr>
            <a:spLocks noGrp="1"/>
          </p:cNvSpPr>
          <p:nvPr>
            <p:ph type="sldNum" sz="quarter" idx="12"/>
          </p:nvPr>
        </p:nvSpPr>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fld id="{E06C5333-A5E7-46CD-9779-FDF7A4540AA2}" type="slidenum">
              <a:rPr lang="he-IL" altLang="en-US" b="0">
                <a:latin typeface="Times New Roman" panose="02020603050405020304" pitchFamily="18" charset="0"/>
              </a:rPr>
              <a:pPr/>
              <a:t>17</a:t>
            </a:fld>
            <a:endParaRPr lang="en-US" altLang="en-US" b="0">
              <a:latin typeface="Times New Roman" panose="02020603050405020304" pitchFamily="18" charset="0"/>
            </a:endParaRPr>
          </a:p>
        </p:txBody>
      </p:sp>
      <p:sp>
        <p:nvSpPr>
          <p:cNvPr id="21506" name="Rectangle 2"/>
          <p:cNvSpPr>
            <a:spLocks noGrp="1" noChangeArrowheads="1"/>
          </p:cNvSpPr>
          <p:nvPr>
            <p:ph type="title"/>
          </p:nvPr>
        </p:nvSpPr>
        <p:spPr/>
        <p:txBody>
          <a:bodyPr/>
          <a:lstStyle/>
          <a:p>
            <a:pPr>
              <a:defRPr/>
            </a:pPr>
            <a:r>
              <a:rPr lang="en-US"/>
              <a:t>Example</a:t>
            </a:r>
          </a:p>
        </p:txBody>
      </p:sp>
      <p:grpSp>
        <p:nvGrpSpPr>
          <p:cNvPr id="18437" name="Group 58"/>
          <p:cNvGrpSpPr>
            <a:grpSpLocks/>
          </p:cNvGrpSpPr>
          <p:nvPr/>
        </p:nvGrpSpPr>
        <p:grpSpPr bwMode="auto">
          <a:xfrm>
            <a:off x="1219200" y="1981200"/>
            <a:ext cx="7543800" cy="3986213"/>
            <a:chOff x="576" y="1200"/>
            <a:chExt cx="4752" cy="2511"/>
          </a:xfrm>
        </p:grpSpPr>
        <p:grpSp>
          <p:nvGrpSpPr>
            <p:cNvPr id="18438" name="Group 34"/>
            <p:cNvGrpSpPr>
              <a:grpSpLocks/>
            </p:cNvGrpSpPr>
            <p:nvPr/>
          </p:nvGrpSpPr>
          <p:grpSpPr bwMode="auto">
            <a:xfrm>
              <a:off x="2064" y="1344"/>
              <a:ext cx="1008" cy="548"/>
              <a:chOff x="2064" y="1344"/>
              <a:chExt cx="1008" cy="548"/>
            </a:xfrm>
          </p:grpSpPr>
          <p:sp>
            <p:nvSpPr>
              <p:cNvPr id="18475" name="Oval 10"/>
              <p:cNvSpPr>
                <a:spLocks noChangeArrowheads="1"/>
              </p:cNvSpPr>
              <p:nvPr/>
            </p:nvSpPr>
            <p:spPr bwMode="auto">
              <a:xfrm>
                <a:off x="2064" y="1344"/>
                <a:ext cx="1008" cy="5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8476" name="Text Box 11"/>
              <p:cNvSpPr txBox="1">
                <a:spLocks noChangeArrowheads="1"/>
              </p:cNvSpPr>
              <p:nvPr/>
            </p:nvSpPr>
            <p:spPr bwMode="auto">
              <a:xfrm>
                <a:off x="2100" y="1392"/>
                <a:ext cx="92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sz="2000" b="0">
                    <a:latin typeface="Times New Roman" panose="02020603050405020304" pitchFamily="18" charset="0"/>
                  </a:rPr>
                  <a:t>place</a:t>
                </a:r>
              </a:p>
              <a:p>
                <a:pPr algn="ctr" rtl="0"/>
                <a:r>
                  <a:rPr lang="en-US" altLang="en-US" sz="2000" b="0">
                    <a:latin typeface="Times New Roman" panose="02020603050405020304" pitchFamily="18" charset="0"/>
                  </a:rPr>
                  <a:t>phone call</a:t>
                </a:r>
                <a:endParaRPr lang="en-US" altLang="en-US" sz="2400" b="0">
                  <a:latin typeface="Times New Roman" panose="02020603050405020304" pitchFamily="18" charset="0"/>
                </a:endParaRPr>
              </a:p>
            </p:txBody>
          </p:sp>
        </p:grpSp>
        <p:sp>
          <p:nvSpPr>
            <p:cNvPr id="18439" name="Oval 19"/>
            <p:cNvSpPr>
              <a:spLocks noChangeArrowheads="1"/>
            </p:cNvSpPr>
            <p:nvPr/>
          </p:nvSpPr>
          <p:spPr bwMode="auto">
            <a:xfrm>
              <a:off x="816" y="1440"/>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8440" name="Line 20"/>
            <p:cNvSpPr>
              <a:spLocks noChangeShapeType="1"/>
            </p:cNvSpPr>
            <p:nvPr/>
          </p:nvSpPr>
          <p:spPr bwMode="auto">
            <a:xfrm>
              <a:off x="912" y="1632"/>
              <a:ext cx="1"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1" name="Line 21"/>
            <p:cNvSpPr>
              <a:spLocks noChangeShapeType="1"/>
            </p:cNvSpPr>
            <p:nvPr/>
          </p:nvSpPr>
          <p:spPr bwMode="auto">
            <a:xfrm>
              <a:off x="912" y="1728"/>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2" name="Line 22"/>
            <p:cNvSpPr>
              <a:spLocks noChangeShapeType="1"/>
            </p:cNvSpPr>
            <p:nvPr/>
          </p:nvSpPr>
          <p:spPr bwMode="auto">
            <a:xfrm flipH="1">
              <a:off x="768" y="1728"/>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3" name="Line 23"/>
            <p:cNvSpPr>
              <a:spLocks noChangeShapeType="1"/>
            </p:cNvSpPr>
            <p:nvPr/>
          </p:nvSpPr>
          <p:spPr bwMode="auto">
            <a:xfrm>
              <a:off x="912" y="196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4" name="Line 24"/>
            <p:cNvSpPr>
              <a:spLocks noChangeShapeType="1"/>
            </p:cNvSpPr>
            <p:nvPr/>
          </p:nvSpPr>
          <p:spPr bwMode="auto">
            <a:xfrm flipH="1">
              <a:off x="816" y="1968"/>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5" name="Text Box 25"/>
            <p:cNvSpPr txBox="1">
              <a:spLocks noChangeArrowheads="1"/>
            </p:cNvSpPr>
            <p:nvPr/>
          </p:nvSpPr>
          <p:spPr bwMode="auto">
            <a:xfrm>
              <a:off x="576" y="1968"/>
              <a:ext cx="67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sz="2000" b="0">
                  <a:latin typeface="Times New Roman" panose="02020603050405020304" pitchFamily="18" charset="0"/>
                </a:rPr>
                <a:t>cellular</a:t>
              </a:r>
            </a:p>
            <a:p>
              <a:pPr algn="ctr" rtl="0"/>
              <a:r>
                <a:rPr lang="en-US" altLang="en-US" sz="2000" b="0">
                  <a:latin typeface="Times New Roman" panose="02020603050405020304" pitchFamily="18" charset="0"/>
                </a:rPr>
                <a:t>network</a:t>
              </a:r>
            </a:p>
          </p:txBody>
        </p:sp>
        <p:grpSp>
          <p:nvGrpSpPr>
            <p:cNvPr id="18446" name="Group 26"/>
            <p:cNvGrpSpPr>
              <a:grpSpLocks/>
            </p:cNvGrpSpPr>
            <p:nvPr/>
          </p:nvGrpSpPr>
          <p:grpSpPr bwMode="auto">
            <a:xfrm>
              <a:off x="672" y="2640"/>
              <a:ext cx="490" cy="874"/>
              <a:chOff x="4032" y="336"/>
              <a:chExt cx="490" cy="874"/>
            </a:xfrm>
          </p:grpSpPr>
          <p:sp>
            <p:nvSpPr>
              <p:cNvPr id="18468" name="Oval 27"/>
              <p:cNvSpPr>
                <a:spLocks noChangeArrowheads="1"/>
              </p:cNvSpPr>
              <p:nvPr/>
            </p:nvSpPr>
            <p:spPr bwMode="auto">
              <a:xfrm>
                <a:off x="4176" y="336"/>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8469" name="Line 28"/>
              <p:cNvSpPr>
                <a:spLocks noChangeShapeType="1"/>
              </p:cNvSpPr>
              <p:nvPr/>
            </p:nvSpPr>
            <p:spPr bwMode="auto">
              <a:xfrm>
                <a:off x="4272" y="52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0" name="Line 29"/>
              <p:cNvSpPr>
                <a:spLocks noChangeShapeType="1"/>
              </p:cNvSpPr>
              <p:nvPr/>
            </p:nvSpPr>
            <p:spPr bwMode="auto">
              <a:xfrm>
                <a:off x="4272" y="624"/>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1" name="Line 30"/>
              <p:cNvSpPr>
                <a:spLocks noChangeShapeType="1"/>
              </p:cNvSpPr>
              <p:nvPr/>
            </p:nvSpPr>
            <p:spPr bwMode="auto">
              <a:xfrm flipH="1">
                <a:off x="4128" y="624"/>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2" name="Line 31"/>
              <p:cNvSpPr>
                <a:spLocks noChangeShapeType="1"/>
              </p:cNvSpPr>
              <p:nvPr/>
            </p:nvSpPr>
            <p:spPr bwMode="auto">
              <a:xfrm>
                <a:off x="4272" y="86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3" name="Line 32"/>
              <p:cNvSpPr>
                <a:spLocks noChangeShapeType="1"/>
              </p:cNvSpPr>
              <p:nvPr/>
            </p:nvSpPr>
            <p:spPr bwMode="auto">
              <a:xfrm flipH="1">
                <a:off x="4176" y="86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74" name="Text Box 33"/>
              <p:cNvSpPr txBox="1">
                <a:spLocks noChangeArrowheads="1"/>
              </p:cNvSpPr>
              <p:nvPr/>
            </p:nvSpPr>
            <p:spPr bwMode="auto">
              <a:xfrm>
                <a:off x="4032" y="960"/>
                <a:ext cx="4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sz="2000" b="0">
                    <a:latin typeface="Times New Roman" panose="02020603050405020304" pitchFamily="18" charset="0"/>
                  </a:rPr>
                  <a:t>user</a:t>
                </a:r>
                <a:endParaRPr lang="en-US" altLang="en-US" sz="2400" b="0">
                  <a:latin typeface="Times New Roman" panose="02020603050405020304" pitchFamily="18" charset="0"/>
                </a:endParaRPr>
              </a:p>
            </p:txBody>
          </p:sp>
        </p:grpSp>
        <p:grpSp>
          <p:nvGrpSpPr>
            <p:cNvPr id="18447" name="Group 35"/>
            <p:cNvGrpSpPr>
              <a:grpSpLocks/>
            </p:cNvGrpSpPr>
            <p:nvPr/>
          </p:nvGrpSpPr>
          <p:grpSpPr bwMode="auto">
            <a:xfrm>
              <a:off x="2064" y="2160"/>
              <a:ext cx="1008" cy="548"/>
              <a:chOff x="2064" y="1344"/>
              <a:chExt cx="1008" cy="548"/>
            </a:xfrm>
          </p:grpSpPr>
          <p:sp>
            <p:nvSpPr>
              <p:cNvPr id="18466" name="Oval 36"/>
              <p:cNvSpPr>
                <a:spLocks noChangeArrowheads="1"/>
              </p:cNvSpPr>
              <p:nvPr/>
            </p:nvSpPr>
            <p:spPr bwMode="auto">
              <a:xfrm>
                <a:off x="2064" y="1344"/>
                <a:ext cx="1008" cy="5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8467" name="Text Box 37"/>
              <p:cNvSpPr txBox="1">
                <a:spLocks noChangeArrowheads="1"/>
              </p:cNvSpPr>
              <p:nvPr/>
            </p:nvSpPr>
            <p:spPr bwMode="auto">
              <a:xfrm>
                <a:off x="2100" y="1392"/>
                <a:ext cx="92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sz="2000" b="0">
                    <a:latin typeface="Times New Roman" panose="02020603050405020304" pitchFamily="18" charset="0"/>
                  </a:rPr>
                  <a:t>receive</a:t>
                </a:r>
              </a:p>
              <a:p>
                <a:pPr algn="ctr" rtl="0"/>
                <a:r>
                  <a:rPr lang="en-US" altLang="en-US" sz="2000" b="0">
                    <a:latin typeface="Times New Roman" panose="02020603050405020304" pitchFamily="18" charset="0"/>
                  </a:rPr>
                  <a:t>phone call</a:t>
                </a:r>
                <a:endParaRPr lang="en-US" altLang="en-US" sz="2400" b="0">
                  <a:latin typeface="Times New Roman" panose="02020603050405020304" pitchFamily="18" charset="0"/>
                </a:endParaRPr>
              </a:p>
            </p:txBody>
          </p:sp>
        </p:grpSp>
        <p:sp>
          <p:nvSpPr>
            <p:cNvPr id="18448" name="Oval 39"/>
            <p:cNvSpPr>
              <a:spLocks noChangeArrowheads="1"/>
            </p:cNvSpPr>
            <p:nvPr/>
          </p:nvSpPr>
          <p:spPr bwMode="auto">
            <a:xfrm>
              <a:off x="4080" y="1344"/>
              <a:ext cx="1008" cy="5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8449" name="Text Box 40"/>
            <p:cNvSpPr txBox="1">
              <a:spLocks noChangeArrowheads="1"/>
            </p:cNvSpPr>
            <p:nvPr/>
          </p:nvSpPr>
          <p:spPr bwMode="auto">
            <a:xfrm>
              <a:off x="4116" y="1296"/>
              <a:ext cx="92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sz="2000" b="0">
                  <a:latin typeface="Times New Roman" panose="02020603050405020304" pitchFamily="18" charset="0"/>
                </a:rPr>
                <a:t>place</a:t>
              </a:r>
            </a:p>
            <a:p>
              <a:pPr algn="ctr" rtl="0"/>
              <a:r>
                <a:rPr lang="en-US" altLang="en-US" sz="2000" b="0">
                  <a:latin typeface="Times New Roman" panose="02020603050405020304" pitchFamily="18" charset="0"/>
                </a:rPr>
                <a:t>conference call</a:t>
              </a:r>
              <a:endParaRPr lang="en-US" altLang="en-US" sz="2400" b="0">
                <a:latin typeface="Times New Roman" panose="02020603050405020304" pitchFamily="18" charset="0"/>
              </a:endParaRPr>
            </a:p>
          </p:txBody>
        </p:sp>
        <p:sp>
          <p:nvSpPr>
            <p:cNvPr id="18450" name="Oval 42"/>
            <p:cNvSpPr>
              <a:spLocks noChangeArrowheads="1"/>
            </p:cNvSpPr>
            <p:nvPr/>
          </p:nvSpPr>
          <p:spPr bwMode="auto">
            <a:xfrm>
              <a:off x="4080" y="2160"/>
              <a:ext cx="1008" cy="5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8451" name="Text Box 43"/>
            <p:cNvSpPr txBox="1">
              <a:spLocks noChangeArrowheads="1"/>
            </p:cNvSpPr>
            <p:nvPr/>
          </p:nvSpPr>
          <p:spPr bwMode="auto">
            <a:xfrm>
              <a:off x="4116" y="2112"/>
              <a:ext cx="92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sz="2000" b="0">
                  <a:latin typeface="Times New Roman" panose="02020603050405020304" pitchFamily="18" charset="0"/>
                </a:rPr>
                <a:t>receive</a:t>
              </a:r>
            </a:p>
            <a:p>
              <a:pPr algn="ctr" rtl="0"/>
              <a:r>
                <a:rPr lang="en-US" altLang="en-US" sz="2000" b="0">
                  <a:latin typeface="Times New Roman" panose="02020603050405020304" pitchFamily="18" charset="0"/>
                </a:rPr>
                <a:t>additional call</a:t>
              </a:r>
              <a:endParaRPr lang="en-US" altLang="en-US" sz="2400" b="0">
                <a:latin typeface="Times New Roman" panose="02020603050405020304" pitchFamily="18" charset="0"/>
              </a:endParaRPr>
            </a:p>
          </p:txBody>
        </p:sp>
        <p:grpSp>
          <p:nvGrpSpPr>
            <p:cNvPr id="18452" name="Group 44"/>
            <p:cNvGrpSpPr>
              <a:grpSpLocks/>
            </p:cNvGrpSpPr>
            <p:nvPr/>
          </p:nvGrpSpPr>
          <p:grpSpPr bwMode="auto">
            <a:xfrm>
              <a:off x="2064" y="2976"/>
              <a:ext cx="1008" cy="548"/>
              <a:chOff x="2064" y="1344"/>
              <a:chExt cx="1008" cy="548"/>
            </a:xfrm>
          </p:grpSpPr>
          <p:sp>
            <p:nvSpPr>
              <p:cNvPr id="18464" name="Oval 45"/>
              <p:cNvSpPr>
                <a:spLocks noChangeArrowheads="1"/>
              </p:cNvSpPr>
              <p:nvPr/>
            </p:nvSpPr>
            <p:spPr bwMode="auto">
              <a:xfrm>
                <a:off x="2064" y="1344"/>
                <a:ext cx="1008" cy="5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8465" name="Text Box 46"/>
              <p:cNvSpPr txBox="1">
                <a:spLocks noChangeArrowheads="1"/>
              </p:cNvSpPr>
              <p:nvPr/>
            </p:nvSpPr>
            <p:spPr bwMode="auto">
              <a:xfrm>
                <a:off x="2100" y="1392"/>
                <a:ext cx="92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sz="2000" b="0">
                    <a:latin typeface="Times New Roman" panose="02020603050405020304" pitchFamily="18" charset="0"/>
                  </a:rPr>
                  <a:t>use</a:t>
                </a:r>
              </a:p>
              <a:p>
                <a:pPr algn="ctr" rtl="0"/>
                <a:r>
                  <a:rPr lang="en-US" altLang="en-US" sz="2000" b="0">
                    <a:latin typeface="Times New Roman" panose="02020603050405020304" pitchFamily="18" charset="0"/>
                  </a:rPr>
                  <a:t>scheduler</a:t>
                </a:r>
                <a:endParaRPr lang="en-US" altLang="en-US" sz="2400" b="0">
                  <a:latin typeface="Times New Roman" panose="02020603050405020304" pitchFamily="18" charset="0"/>
                </a:endParaRPr>
              </a:p>
            </p:txBody>
          </p:sp>
        </p:grpSp>
        <p:sp>
          <p:nvSpPr>
            <p:cNvPr id="18453" name="Line 47"/>
            <p:cNvSpPr>
              <a:spLocks noChangeShapeType="1"/>
            </p:cNvSpPr>
            <p:nvPr/>
          </p:nvSpPr>
          <p:spPr bwMode="auto">
            <a:xfrm flipH="1">
              <a:off x="1104" y="1632"/>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Line 48"/>
            <p:cNvSpPr>
              <a:spLocks noChangeShapeType="1"/>
            </p:cNvSpPr>
            <p:nvPr/>
          </p:nvSpPr>
          <p:spPr bwMode="auto">
            <a:xfrm flipH="1" flipV="1">
              <a:off x="1104" y="1632"/>
              <a:ext cx="1008"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5" name="Line 49"/>
            <p:cNvSpPr>
              <a:spLocks noChangeShapeType="1"/>
            </p:cNvSpPr>
            <p:nvPr/>
          </p:nvSpPr>
          <p:spPr bwMode="auto">
            <a:xfrm flipV="1">
              <a:off x="1104" y="1824"/>
              <a:ext cx="1104"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6" name="Line 50"/>
            <p:cNvSpPr>
              <a:spLocks noChangeShapeType="1"/>
            </p:cNvSpPr>
            <p:nvPr/>
          </p:nvSpPr>
          <p:spPr bwMode="auto">
            <a:xfrm flipV="1">
              <a:off x="1104" y="2544"/>
              <a:ext cx="96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7" name="Line 51"/>
            <p:cNvSpPr>
              <a:spLocks noChangeShapeType="1"/>
            </p:cNvSpPr>
            <p:nvPr/>
          </p:nvSpPr>
          <p:spPr bwMode="auto">
            <a:xfrm>
              <a:off x="1104" y="2832"/>
              <a:ext cx="96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8" name="Line 52"/>
            <p:cNvSpPr>
              <a:spLocks noChangeShapeType="1"/>
            </p:cNvSpPr>
            <p:nvPr/>
          </p:nvSpPr>
          <p:spPr bwMode="auto">
            <a:xfrm flipH="1">
              <a:off x="3072" y="1632"/>
              <a:ext cx="1008" cy="0"/>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59" name="Text Box 53"/>
            <p:cNvSpPr txBox="1">
              <a:spLocks noChangeArrowheads="1"/>
            </p:cNvSpPr>
            <p:nvPr/>
          </p:nvSpPr>
          <p:spPr bwMode="auto">
            <a:xfrm>
              <a:off x="3158" y="1416"/>
              <a:ext cx="8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b="0">
                  <a:latin typeface="Times New Roman" panose="02020603050405020304" pitchFamily="18" charset="0"/>
                </a:rPr>
                <a:t>&lt;&lt;extend&gt;&gt;</a:t>
              </a:r>
            </a:p>
          </p:txBody>
        </p:sp>
        <p:sp>
          <p:nvSpPr>
            <p:cNvPr id="18460" name="Line 54"/>
            <p:cNvSpPr>
              <a:spLocks noChangeShapeType="1"/>
            </p:cNvSpPr>
            <p:nvPr/>
          </p:nvSpPr>
          <p:spPr bwMode="auto">
            <a:xfrm flipH="1">
              <a:off x="3072" y="2433"/>
              <a:ext cx="1008" cy="0"/>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61" name="Text Box 55"/>
            <p:cNvSpPr txBox="1">
              <a:spLocks noChangeArrowheads="1"/>
            </p:cNvSpPr>
            <p:nvPr/>
          </p:nvSpPr>
          <p:spPr bwMode="auto">
            <a:xfrm>
              <a:off x="3158" y="2217"/>
              <a:ext cx="8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b="0">
                  <a:latin typeface="Times New Roman" panose="02020603050405020304" pitchFamily="18" charset="0"/>
                </a:rPr>
                <a:t>&lt;&lt;extend&gt;&gt;</a:t>
              </a:r>
            </a:p>
          </p:txBody>
        </p:sp>
        <p:sp>
          <p:nvSpPr>
            <p:cNvPr id="18462" name="Rectangle 56"/>
            <p:cNvSpPr>
              <a:spLocks noChangeArrowheads="1"/>
            </p:cNvSpPr>
            <p:nvPr/>
          </p:nvSpPr>
          <p:spPr bwMode="auto">
            <a:xfrm>
              <a:off x="1824" y="1200"/>
              <a:ext cx="3504" cy="24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8463" name="Text Box 57"/>
            <p:cNvSpPr txBox="1">
              <a:spLocks noChangeArrowheads="1"/>
            </p:cNvSpPr>
            <p:nvPr/>
          </p:nvSpPr>
          <p:spPr bwMode="auto">
            <a:xfrm>
              <a:off x="4070" y="3480"/>
              <a:ext cx="12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b="0">
                  <a:latin typeface="Times New Roman" panose="02020603050405020304" pitchFamily="18" charset="0"/>
                </a:rPr>
                <a:t>Cellular Telephone</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xfrm rot="16200580">
            <a:off x="-723900" y="51816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r>
              <a:rPr lang="he-IL" altLang="en-US" b="0"/>
              <a:t> ניתוח מערכות מידע</a:t>
            </a:r>
            <a:endParaRPr lang="en-US" altLang="en-US" b="0"/>
          </a:p>
        </p:txBody>
      </p:sp>
      <p:sp>
        <p:nvSpPr>
          <p:cNvPr id="7" name="Slide Number Placeholder 5"/>
          <p:cNvSpPr>
            <a:spLocks noGrp="1"/>
          </p:cNvSpPr>
          <p:nvPr>
            <p:ph type="sldNum" sz="quarter" idx="12"/>
          </p:nvPr>
        </p:nvSpPr>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fld id="{24077179-7FD6-425F-9644-5A2B47EE201D}" type="slidenum">
              <a:rPr lang="he-IL" altLang="en-US" b="0">
                <a:latin typeface="Times New Roman" panose="02020603050405020304" pitchFamily="18" charset="0"/>
              </a:rPr>
              <a:pPr/>
              <a:t>18</a:t>
            </a:fld>
            <a:endParaRPr lang="en-US" altLang="en-US" b="0">
              <a:latin typeface="Times New Roman" panose="02020603050405020304" pitchFamily="18" charset="0"/>
            </a:endParaRPr>
          </a:p>
        </p:txBody>
      </p:sp>
      <p:pic>
        <p:nvPicPr>
          <p:cNvPr id="1946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01800"/>
            <a:ext cx="6934200" cy="553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 Box 4"/>
          <p:cNvSpPr txBox="1">
            <a:spLocks noChangeArrowheads="1"/>
          </p:cNvSpPr>
          <p:nvPr/>
        </p:nvSpPr>
        <p:spPr bwMode="auto">
          <a:xfrm>
            <a:off x="1784350" y="4000500"/>
            <a:ext cx="300038" cy="142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endParaRPr lang="en-US" altLang="en-US" sz="1200" b="0">
              <a:latin typeface="Times New Roman" panose="02020603050405020304" pitchFamily="18" charset="0"/>
            </a:endParaRPr>
          </a:p>
        </p:txBody>
      </p:sp>
      <p:sp>
        <p:nvSpPr>
          <p:cNvPr id="31749" name="Rectangle 5"/>
          <p:cNvSpPr>
            <a:spLocks noGrp="1" noChangeArrowheads="1"/>
          </p:cNvSpPr>
          <p:nvPr>
            <p:ph type="title"/>
          </p:nvPr>
        </p:nvSpPr>
        <p:spPr>
          <a:xfrm>
            <a:off x="1066800" y="381000"/>
            <a:ext cx="7772400" cy="1085850"/>
          </a:xfrm>
        </p:spPr>
        <p:txBody>
          <a:bodyPr anchor="ctr"/>
          <a:lstStyle/>
          <a:p>
            <a:pPr algn="ctr">
              <a:defRPr/>
            </a:pPr>
            <a:r>
              <a:rPr lang="en-US" altLang="en-US" sz="3800" dirty="0"/>
              <a:t>A More Complicate Example</a:t>
            </a:r>
            <a:endParaRPr lang="en-US" sz="3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5"/>
          <p:cNvSpPr>
            <a:spLocks noGrp="1"/>
          </p:cNvSpPr>
          <p:nvPr>
            <p:ph type="ftr" sz="quarter" idx="11"/>
          </p:nvPr>
        </p:nvSpPr>
        <p:spPr>
          <a:xfrm rot="16200580">
            <a:off x="-723900" y="51816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r>
              <a:rPr lang="he-IL" altLang="en-US" b="0"/>
              <a:t> ניתוח מערכות מידע</a:t>
            </a:r>
            <a:endParaRPr lang="en-US" altLang="en-US" b="0"/>
          </a:p>
        </p:txBody>
      </p:sp>
      <p:sp>
        <p:nvSpPr>
          <p:cNvPr id="7" name="Slide Number Placeholder 6"/>
          <p:cNvSpPr>
            <a:spLocks noGrp="1"/>
          </p:cNvSpPr>
          <p:nvPr>
            <p:ph type="sldNum" sz="quarter" idx="12"/>
          </p:nvPr>
        </p:nvSpPr>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fld id="{42C87F06-2AC3-496C-90A5-A5FB46FF821A}" type="slidenum">
              <a:rPr lang="he-IL" altLang="en-US" b="0">
                <a:latin typeface="Times New Roman" panose="02020603050405020304" pitchFamily="18" charset="0"/>
              </a:rPr>
              <a:pPr/>
              <a:t>19</a:t>
            </a:fld>
            <a:endParaRPr lang="en-US" altLang="en-US" b="0">
              <a:latin typeface="Times New Roman" panose="02020603050405020304" pitchFamily="18" charset="0"/>
            </a:endParaRPr>
          </a:p>
        </p:txBody>
      </p:sp>
      <p:sp>
        <p:nvSpPr>
          <p:cNvPr id="32770" name="Rectangle 2"/>
          <p:cNvSpPr>
            <a:spLocks noGrp="1" noChangeArrowheads="1"/>
          </p:cNvSpPr>
          <p:nvPr>
            <p:ph type="body" sz="half" idx="2"/>
          </p:nvPr>
        </p:nvSpPr>
        <p:spPr>
          <a:xfrm>
            <a:off x="1143000" y="1752600"/>
            <a:ext cx="7391400" cy="4724400"/>
          </a:xfrm>
        </p:spPr>
        <p:txBody>
          <a:bodyPr/>
          <a:lstStyle/>
          <a:p>
            <a:pPr algn="r" rtl="1">
              <a:lnSpc>
                <a:spcPct val="115000"/>
              </a:lnSpc>
              <a:buFont typeface="Monotype Sorts" pitchFamily="2" charset="2"/>
              <a:buNone/>
              <a:defRPr/>
            </a:pPr>
            <a:r>
              <a:rPr lang="en-US" sz="2400" b="1">
                <a:solidFill>
                  <a:srgbClr val="008000"/>
                </a:solidFill>
              </a:rPr>
              <a:t>	</a:t>
            </a:r>
            <a:r>
              <a:rPr lang="en-US" sz="2400"/>
              <a:t>Each use case may include all or part of the following:</a:t>
            </a:r>
          </a:p>
          <a:p>
            <a:pPr lvl="1">
              <a:lnSpc>
                <a:spcPct val="90000"/>
              </a:lnSpc>
              <a:buClr>
                <a:schemeClr val="tx2"/>
              </a:buClr>
              <a:buFont typeface="Wingdings" pitchFamily="2" charset="2"/>
              <a:buChar char="§"/>
              <a:defRPr/>
            </a:pPr>
            <a:r>
              <a:rPr lang="en-US" sz="1800"/>
              <a:t>Title or Reference Name	- meaningful name of the UC</a:t>
            </a:r>
          </a:p>
          <a:p>
            <a:pPr lvl="1">
              <a:lnSpc>
                <a:spcPct val="90000"/>
              </a:lnSpc>
              <a:buClr>
                <a:schemeClr val="tx2"/>
              </a:buClr>
              <a:buFont typeface="Wingdings" pitchFamily="2" charset="2"/>
              <a:buChar char="§"/>
              <a:defRPr/>
            </a:pPr>
            <a:r>
              <a:rPr lang="en-US" sz="1800"/>
              <a:t>Author/Date		- the author and creation date</a:t>
            </a:r>
          </a:p>
          <a:p>
            <a:pPr lvl="1">
              <a:lnSpc>
                <a:spcPct val="90000"/>
              </a:lnSpc>
              <a:buClr>
                <a:schemeClr val="tx2"/>
              </a:buClr>
              <a:buFont typeface="Wingdings" pitchFamily="2" charset="2"/>
              <a:buChar char="§"/>
              <a:defRPr/>
            </a:pPr>
            <a:r>
              <a:rPr lang="en-US" sz="1800"/>
              <a:t>Modification/Date		- last modification and its date</a:t>
            </a:r>
          </a:p>
          <a:p>
            <a:pPr lvl="1">
              <a:lnSpc>
                <a:spcPct val="90000"/>
              </a:lnSpc>
              <a:buClr>
                <a:schemeClr val="tx2"/>
              </a:buClr>
              <a:buFont typeface="Wingdings" pitchFamily="2" charset="2"/>
              <a:buChar char="§"/>
              <a:defRPr/>
            </a:pPr>
            <a:r>
              <a:rPr lang="en-US" sz="1800"/>
              <a:t>Purpose			- specifies the goal to be achieved</a:t>
            </a:r>
          </a:p>
          <a:p>
            <a:pPr lvl="1">
              <a:lnSpc>
                <a:spcPct val="90000"/>
              </a:lnSpc>
              <a:buClr>
                <a:schemeClr val="tx2"/>
              </a:buClr>
              <a:buFont typeface="Wingdings" pitchFamily="2" charset="2"/>
              <a:buChar char="§"/>
              <a:defRPr/>
            </a:pPr>
            <a:r>
              <a:rPr lang="en-US" sz="1800"/>
              <a:t>Overview			- short description of the processes</a:t>
            </a:r>
          </a:p>
          <a:p>
            <a:pPr lvl="1">
              <a:lnSpc>
                <a:spcPct val="90000"/>
              </a:lnSpc>
              <a:buClr>
                <a:schemeClr val="tx2"/>
              </a:buClr>
              <a:buFont typeface="Wingdings" pitchFamily="2" charset="2"/>
              <a:buChar char="§"/>
              <a:defRPr/>
            </a:pPr>
            <a:r>
              <a:rPr lang="en-US" sz="1800"/>
              <a:t>Cross References		- requirements references</a:t>
            </a:r>
          </a:p>
          <a:p>
            <a:pPr lvl="1">
              <a:lnSpc>
                <a:spcPct val="90000"/>
              </a:lnSpc>
              <a:buClr>
                <a:schemeClr val="tx2"/>
              </a:buClr>
              <a:buFont typeface="Wingdings" pitchFamily="2" charset="2"/>
              <a:buChar char="§"/>
              <a:defRPr/>
            </a:pPr>
            <a:r>
              <a:rPr lang="en-US" sz="1800"/>
              <a:t>Actors			- agents participating</a:t>
            </a:r>
          </a:p>
          <a:p>
            <a:pPr lvl="1">
              <a:lnSpc>
                <a:spcPct val="90000"/>
              </a:lnSpc>
              <a:buClr>
                <a:schemeClr val="tx2"/>
              </a:buClr>
              <a:buFont typeface="Wingdings" pitchFamily="2" charset="2"/>
              <a:buChar char="§"/>
              <a:defRPr/>
            </a:pPr>
            <a:r>
              <a:rPr lang="en-US" sz="1800"/>
              <a:t>Pre Conditions		- must be true to allow execution</a:t>
            </a:r>
          </a:p>
          <a:p>
            <a:pPr lvl="1">
              <a:lnSpc>
                <a:spcPct val="90000"/>
              </a:lnSpc>
              <a:buClr>
                <a:schemeClr val="tx2"/>
              </a:buClr>
              <a:buFont typeface="Wingdings" pitchFamily="2" charset="2"/>
              <a:buChar char="§"/>
              <a:defRPr/>
            </a:pPr>
            <a:r>
              <a:rPr lang="en-US" sz="1800"/>
              <a:t>Post Conditions		- will be set when completes normally</a:t>
            </a:r>
          </a:p>
          <a:p>
            <a:pPr lvl="1">
              <a:lnSpc>
                <a:spcPct val="90000"/>
              </a:lnSpc>
              <a:buClr>
                <a:schemeClr val="tx2"/>
              </a:buClr>
              <a:buFont typeface="Wingdings" pitchFamily="2" charset="2"/>
              <a:buChar char="§"/>
              <a:defRPr/>
            </a:pPr>
            <a:r>
              <a:rPr lang="en-US" sz="1800"/>
              <a:t>Normal flow of events	- regular flow of activities</a:t>
            </a:r>
          </a:p>
          <a:p>
            <a:pPr lvl="1">
              <a:lnSpc>
                <a:spcPct val="90000"/>
              </a:lnSpc>
              <a:buClr>
                <a:schemeClr val="tx2"/>
              </a:buClr>
              <a:buFont typeface="Wingdings" pitchFamily="2" charset="2"/>
              <a:buChar char="§"/>
              <a:defRPr/>
            </a:pPr>
            <a:r>
              <a:rPr lang="en-US" sz="1800"/>
              <a:t>Alternative flow of events 	- other flow of activities</a:t>
            </a:r>
          </a:p>
          <a:p>
            <a:pPr lvl="1">
              <a:lnSpc>
                <a:spcPct val="90000"/>
              </a:lnSpc>
              <a:buClr>
                <a:schemeClr val="tx2"/>
              </a:buClr>
              <a:buFont typeface="Wingdings" pitchFamily="2" charset="2"/>
              <a:buChar char="§"/>
              <a:defRPr/>
            </a:pPr>
            <a:r>
              <a:rPr lang="en-US" sz="1800"/>
              <a:t>Exceptional flow of events 	- unusual situations</a:t>
            </a:r>
          </a:p>
          <a:p>
            <a:pPr lvl="1">
              <a:lnSpc>
                <a:spcPct val="90000"/>
              </a:lnSpc>
              <a:buClr>
                <a:schemeClr val="tx2"/>
              </a:buClr>
              <a:buFont typeface="Wingdings" pitchFamily="2" charset="2"/>
              <a:buChar char="§"/>
              <a:defRPr/>
            </a:pPr>
            <a:r>
              <a:rPr lang="en-US" sz="1800"/>
              <a:t>Implementation issues	- foreseen implementation problems</a:t>
            </a:r>
            <a:endParaRPr lang="en-US" sz="1800">
              <a:solidFill>
                <a:schemeClr val="accent2"/>
              </a:solidFill>
            </a:endParaRPr>
          </a:p>
        </p:txBody>
      </p:sp>
      <p:sp>
        <p:nvSpPr>
          <p:cNvPr id="32771" name="Rectangle 3"/>
          <p:cNvSpPr>
            <a:spLocks noGrp="1" noChangeArrowheads="1"/>
          </p:cNvSpPr>
          <p:nvPr>
            <p:ph type="title"/>
          </p:nvPr>
        </p:nvSpPr>
        <p:spPr>
          <a:xfrm>
            <a:off x="1371600" y="381000"/>
            <a:ext cx="7772400" cy="1085850"/>
          </a:xfrm>
        </p:spPr>
        <p:txBody>
          <a:bodyPr anchor="ctr"/>
          <a:lstStyle/>
          <a:p>
            <a:pPr>
              <a:defRPr/>
            </a:pPr>
            <a:r>
              <a:rPr lang="en-US" altLang="en-US" sz="4200"/>
              <a:t>Use Case Description</a:t>
            </a:r>
            <a:endParaRPr lang="en-US" sz="4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xfrm rot="16200580">
            <a:off x="-723900" y="51816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r>
              <a:rPr lang="he-IL" altLang="en-US" b="0"/>
              <a:t> ניתוח מערכות מידע</a:t>
            </a:r>
            <a:endParaRPr lang="en-US" altLang="en-US" b="0"/>
          </a:p>
        </p:txBody>
      </p:sp>
      <p:sp>
        <p:nvSpPr>
          <p:cNvPr id="9" name="Slide Number Placeholder 5"/>
          <p:cNvSpPr>
            <a:spLocks noGrp="1"/>
          </p:cNvSpPr>
          <p:nvPr>
            <p:ph type="sldNum" sz="quarter" idx="12"/>
          </p:nvPr>
        </p:nvSpPr>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fld id="{04B306EE-1CBC-4A71-BC3A-E6F876C62DC4}" type="slidenum">
              <a:rPr lang="he-IL" altLang="en-US" b="0">
                <a:latin typeface="Times New Roman" panose="02020603050405020304" pitchFamily="18" charset="0"/>
              </a:rPr>
              <a:pPr/>
              <a:t>2</a:t>
            </a:fld>
            <a:endParaRPr lang="en-US" altLang="en-US" b="0">
              <a:latin typeface="Times New Roman" panose="02020603050405020304" pitchFamily="18" charset="0"/>
            </a:endParaRPr>
          </a:p>
        </p:txBody>
      </p:sp>
      <p:sp>
        <p:nvSpPr>
          <p:cNvPr id="3074" name="Rectangle 2"/>
          <p:cNvSpPr>
            <a:spLocks noGrp="1" noChangeArrowheads="1"/>
          </p:cNvSpPr>
          <p:nvPr>
            <p:ph type="title"/>
          </p:nvPr>
        </p:nvSpPr>
        <p:spPr>
          <a:xfrm>
            <a:off x="1371600" y="533400"/>
            <a:ext cx="7772400" cy="762000"/>
          </a:xfrm>
        </p:spPr>
        <p:txBody>
          <a:bodyPr/>
          <a:lstStyle/>
          <a:p>
            <a:pPr>
              <a:defRPr/>
            </a:pPr>
            <a:r>
              <a:rPr lang="en-US"/>
              <a:t>Use Case</a:t>
            </a:r>
          </a:p>
        </p:txBody>
      </p:sp>
      <p:sp>
        <p:nvSpPr>
          <p:cNvPr id="3075" name="Rectangle 3"/>
          <p:cNvSpPr>
            <a:spLocks noGrp="1" noChangeArrowheads="1"/>
          </p:cNvSpPr>
          <p:nvPr>
            <p:ph type="body" idx="1"/>
          </p:nvPr>
        </p:nvSpPr>
        <p:spPr/>
        <p:txBody>
          <a:bodyPr/>
          <a:lstStyle/>
          <a:p>
            <a:pPr>
              <a:defRPr/>
            </a:pPr>
            <a:r>
              <a:rPr lang="en-US" dirty="0"/>
              <a:t>Use cases specify desired behavior. </a:t>
            </a:r>
          </a:p>
          <a:p>
            <a:pPr>
              <a:defRPr/>
            </a:pPr>
            <a:r>
              <a:rPr lang="en-US" dirty="0"/>
              <a:t>A use case is a description of a set of sequences of actions, including variants, a system performs to yield an observable result of value to an actor.</a:t>
            </a:r>
          </a:p>
          <a:p>
            <a:pPr>
              <a:defRPr/>
            </a:pPr>
            <a:r>
              <a:rPr lang="en-US" dirty="0"/>
              <a:t>Each sequence represent an interaction of actors with the system.</a:t>
            </a:r>
          </a:p>
        </p:txBody>
      </p:sp>
      <p:grpSp>
        <p:nvGrpSpPr>
          <p:cNvPr id="4102" name="Group 6"/>
          <p:cNvGrpSpPr>
            <a:grpSpLocks/>
          </p:cNvGrpSpPr>
          <p:nvPr/>
        </p:nvGrpSpPr>
        <p:grpSpPr bwMode="auto">
          <a:xfrm>
            <a:off x="6019800" y="609600"/>
            <a:ext cx="1295400" cy="685800"/>
            <a:chOff x="4176" y="720"/>
            <a:chExt cx="576" cy="432"/>
          </a:xfrm>
        </p:grpSpPr>
        <p:sp>
          <p:nvSpPr>
            <p:cNvPr id="4103" name="Oval 4"/>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4104" name="Text Box 5"/>
            <p:cNvSpPr txBox="1">
              <a:spLocks noChangeArrowheads="1"/>
            </p:cNvSpPr>
            <p:nvPr/>
          </p:nvSpPr>
          <p:spPr bwMode="auto">
            <a:xfrm>
              <a:off x="4200" y="81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sz="2000" b="0" dirty="0">
                  <a:latin typeface="Times New Roman" panose="02020603050405020304" pitchFamily="18" charset="0"/>
                </a:rPr>
                <a:t>name</a:t>
              </a:r>
              <a:endParaRPr lang="en-US" altLang="en-US" sz="2400" b="0" dirty="0">
                <a:latin typeface="Times New Roman" panose="02020603050405020304" pitchFamily="18"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xfrm rot="16200580">
            <a:off x="-723900" y="51816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r>
              <a:rPr lang="he-IL" altLang="en-US" b="0"/>
              <a:t> ניתוח מערכות מידע</a:t>
            </a:r>
            <a:endParaRPr lang="en-US" altLang="en-US" b="0"/>
          </a:p>
        </p:txBody>
      </p:sp>
      <p:sp>
        <p:nvSpPr>
          <p:cNvPr id="6" name="Slide Number Placeholder 5"/>
          <p:cNvSpPr>
            <a:spLocks noGrp="1"/>
          </p:cNvSpPr>
          <p:nvPr>
            <p:ph type="sldNum" sz="quarter" idx="12"/>
          </p:nvPr>
        </p:nvSpPr>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fld id="{2E20A72A-A3FE-4269-86A2-D27D702FE5C7}" type="slidenum">
              <a:rPr lang="he-IL" altLang="en-US" b="0">
                <a:latin typeface="Times New Roman" panose="02020603050405020304" pitchFamily="18" charset="0"/>
              </a:rPr>
              <a:pPr/>
              <a:t>20</a:t>
            </a:fld>
            <a:endParaRPr lang="en-US" altLang="en-US" b="0">
              <a:latin typeface="Times New Roman" panose="02020603050405020304" pitchFamily="18" charset="0"/>
            </a:endParaRPr>
          </a:p>
        </p:txBody>
      </p:sp>
      <p:sp>
        <p:nvSpPr>
          <p:cNvPr id="33794" name="Rectangle 2"/>
          <p:cNvSpPr>
            <a:spLocks noGrp="1" noChangeArrowheads="1"/>
          </p:cNvSpPr>
          <p:nvPr>
            <p:ph type="title"/>
          </p:nvPr>
        </p:nvSpPr>
        <p:spPr/>
        <p:txBody>
          <a:bodyPr/>
          <a:lstStyle/>
          <a:p>
            <a:pPr>
              <a:defRPr/>
            </a:pPr>
            <a:r>
              <a:rPr lang="en-US"/>
              <a:t>Example- Money Withdraw</a:t>
            </a:r>
          </a:p>
        </p:txBody>
      </p:sp>
      <p:sp>
        <p:nvSpPr>
          <p:cNvPr id="33795" name="Rectangle 3"/>
          <p:cNvSpPr>
            <a:spLocks noGrp="1" noChangeArrowheads="1"/>
          </p:cNvSpPr>
          <p:nvPr>
            <p:ph type="body" idx="1"/>
          </p:nvPr>
        </p:nvSpPr>
        <p:spPr/>
        <p:txBody>
          <a:bodyPr/>
          <a:lstStyle/>
          <a:p>
            <a:pPr>
              <a:lnSpc>
                <a:spcPct val="80000"/>
              </a:lnSpc>
              <a:defRPr/>
            </a:pPr>
            <a:r>
              <a:rPr lang="en-US" sz="2000"/>
              <a:t>Use Case: Withdraw Money</a:t>
            </a:r>
          </a:p>
          <a:p>
            <a:pPr>
              <a:lnSpc>
                <a:spcPct val="80000"/>
              </a:lnSpc>
              <a:defRPr/>
            </a:pPr>
            <a:r>
              <a:rPr lang="en-US" sz="2000"/>
              <a:t>Author: ZB</a:t>
            </a:r>
          </a:p>
          <a:p>
            <a:pPr>
              <a:lnSpc>
                <a:spcPct val="80000"/>
              </a:lnSpc>
              <a:defRPr/>
            </a:pPr>
            <a:r>
              <a:rPr lang="en-US" sz="2000"/>
              <a:t>Date: 1-OCT-2004</a:t>
            </a:r>
          </a:p>
          <a:p>
            <a:pPr>
              <a:lnSpc>
                <a:spcPct val="80000"/>
              </a:lnSpc>
              <a:defRPr/>
            </a:pPr>
            <a:r>
              <a:rPr lang="en-US" sz="2000"/>
              <a:t>Purpose: To withdraw some cash from user’s bank account</a:t>
            </a:r>
          </a:p>
          <a:p>
            <a:pPr>
              <a:lnSpc>
                <a:spcPct val="80000"/>
              </a:lnSpc>
              <a:defRPr/>
            </a:pPr>
            <a:r>
              <a:rPr lang="en-US" sz="2000"/>
              <a:t>Overview: The use case starts when the customer inserts his credit card into the system. The system requests the user PIN. The system validates the PIN. If the validation succeeded, the customer can choose the withdraw operation else alternative 1 – validation failure is executed. The customer enters the amount of cash to withdraw. The system checks the amount of cash in the user account, its credit limit. If the withdraw amount in the range between the current amount + credit limit the system dispense the cash and prints a withdraw receipt, else alternative 2 – amount exceeded is executed.</a:t>
            </a:r>
          </a:p>
          <a:p>
            <a:pPr>
              <a:lnSpc>
                <a:spcPct val="80000"/>
              </a:lnSpc>
              <a:defRPr/>
            </a:pPr>
            <a:r>
              <a:rPr lang="en-US" sz="2000"/>
              <a:t>Cross References: R1.1, R1.2, R7</a:t>
            </a:r>
          </a:p>
          <a:p>
            <a:pPr>
              <a:lnSpc>
                <a:spcPct val="80000"/>
              </a:lnSpc>
              <a:defRPr/>
            </a:pPr>
            <a:endParaRPr lang="en-US" sz="2000"/>
          </a:p>
          <a:p>
            <a:pPr>
              <a:lnSpc>
                <a:spcPct val="80000"/>
              </a:lnSpc>
              <a:defRPr/>
            </a:pPr>
            <a:endParaRPr 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xfrm rot="16200580">
            <a:off x="-723900" y="51816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r>
              <a:rPr lang="he-IL" altLang="en-US" b="0"/>
              <a:t> ניתוח מערכות מידע</a:t>
            </a:r>
            <a:endParaRPr lang="en-US" altLang="en-US" b="0"/>
          </a:p>
        </p:txBody>
      </p:sp>
      <p:sp>
        <p:nvSpPr>
          <p:cNvPr id="6" name="Slide Number Placeholder 5"/>
          <p:cNvSpPr>
            <a:spLocks noGrp="1"/>
          </p:cNvSpPr>
          <p:nvPr>
            <p:ph type="sldNum" sz="quarter" idx="12"/>
          </p:nvPr>
        </p:nvSpPr>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fld id="{C0DFECFB-89C7-43A2-A586-4AC95396A7DA}" type="slidenum">
              <a:rPr lang="he-IL" altLang="en-US" b="0">
                <a:latin typeface="Times New Roman" panose="02020603050405020304" pitchFamily="18" charset="0"/>
              </a:rPr>
              <a:pPr/>
              <a:t>21</a:t>
            </a:fld>
            <a:endParaRPr lang="en-US" altLang="en-US" b="0">
              <a:latin typeface="Times New Roman" panose="02020603050405020304" pitchFamily="18" charset="0"/>
            </a:endParaRPr>
          </a:p>
        </p:txBody>
      </p:sp>
      <p:sp>
        <p:nvSpPr>
          <p:cNvPr id="34818" name="Rectangle 2"/>
          <p:cNvSpPr>
            <a:spLocks noGrp="1" noChangeArrowheads="1"/>
          </p:cNvSpPr>
          <p:nvPr>
            <p:ph type="title"/>
          </p:nvPr>
        </p:nvSpPr>
        <p:spPr/>
        <p:txBody>
          <a:bodyPr/>
          <a:lstStyle/>
          <a:p>
            <a:pPr>
              <a:defRPr/>
            </a:pPr>
            <a:r>
              <a:rPr lang="en-US" sz="4000"/>
              <a:t>Example- Money Withdraw (cont.)</a:t>
            </a:r>
          </a:p>
        </p:txBody>
      </p:sp>
      <p:sp>
        <p:nvSpPr>
          <p:cNvPr id="34819" name="Rectangle 3"/>
          <p:cNvSpPr>
            <a:spLocks noGrp="1" noChangeArrowheads="1"/>
          </p:cNvSpPr>
          <p:nvPr>
            <p:ph type="body" idx="1"/>
          </p:nvPr>
        </p:nvSpPr>
        <p:spPr/>
        <p:txBody>
          <a:bodyPr/>
          <a:lstStyle/>
          <a:p>
            <a:pPr>
              <a:lnSpc>
                <a:spcPct val="90000"/>
              </a:lnSpc>
              <a:defRPr/>
            </a:pPr>
            <a:r>
              <a:rPr lang="en-US" sz="2400"/>
              <a:t>Actors: Customer</a:t>
            </a:r>
          </a:p>
          <a:p>
            <a:pPr>
              <a:lnSpc>
                <a:spcPct val="90000"/>
              </a:lnSpc>
              <a:defRPr/>
            </a:pPr>
            <a:r>
              <a:rPr lang="en-US" sz="2400"/>
              <a:t>Pre Condition:</a:t>
            </a:r>
          </a:p>
          <a:p>
            <a:pPr lvl="1">
              <a:lnSpc>
                <a:spcPct val="90000"/>
              </a:lnSpc>
              <a:defRPr/>
            </a:pPr>
            <a:r>
              <a:rPr lang="en-US" sz="2000"/>
              <a:t>The ATM must be in a state ready to accept transactions</a:t>
            </a:r>
          </a:p>
          <a:p>
            <a:pPr lvl="1">
              <a:lnSpc>
                <a:spcPct val="90000"/>
              </a:lnSpc>
              <a:defRPr/>
            </a:pPr>
            <a:r>
              <a:rPr lang="en-US" sz="2000"/>
              <a:t>The ATM must have at least some cash on hand that it can dispense</a:t>
            </a:r>
          </a:p>
          <a:p>
            <a:pPr lvl="1">
              <a:lnSpc>
                <a:spcPct val="90000"/>
              </a:lnSpc>
              <a:defRPr/>
            </a:pPr>
            <a:r>
              <a:rPr lang="en-US" sz="2000"/>
              <a:t>The ATM must have enough paper to print a receipt for at least one transaction</a:t>
            </a:r>
          </a:p>
          <a:p>
            <a:pPr>
              <a:lnSpc>
                <a:spcPct val="90000"/>
              </a:lnSpc>
              <a:defRPr/>
            </a:pPr>
            <a:r>
              <a:rPr lang="en-US" sz="2400"/>
              <a:t>Post Condition:</a:t>
            </a:r>
          </a:p>
          <a:p>
            <a:pPr lvl="1">
              <a:lnSpc>
                <a:spcPct val="90000"/>
              </a:lnSpc>
              <a:defRPr/>
            </a:pPr>
            <a:r>
              <a:rPr lang="en-US" sz="2000"/>
              <a:t>The current amount of cash in the user account is the amount before the withdraw minus the withdraw amount</a:t>
            </a:r>
          </a:p>
          <a:p>
            <a:pPr lvl="1">
              <a:lnSpc>
                <a:spcPct val="90000"/>
              </a:lnSpc>
              <a:defRPr/>
            </a:pPr>
            <a:r>
              <a:rPr lang="en-US" sz="2000"/>
              <a:t>A receipt was printed on the withdraw amount</a:t>
            </a:r>
          </a:p>
          <a:p>
            <a:pPr lvl="1">
              <a:lnSpc>
                <a:spcPct val="90000"/>
              </a:lnSpc>
              <a:defRPr/>
            </a:pPr>
            <a:r>
              <a:rPr lang="en-US" sz="2000"/>
              <a:t>The withdraw transaction was audit in the System log file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5"/>
          <p:cNvSpPr>
            <a:spLocks noGrp="1"/>
          </p:cNvSpPr>
          <p:nvPr>
            <p:ph type="ftr" sz="quarter" idx="11"/>
          </p:nvPr>
        </p:nvSpPr>
        <p:spPr>
          <a:xfrm rot="16200580">
            <a:off x="-723900" y="51816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r>
              <a:rPr lang="he-IL" altLang="en-US" b="0"/>
              <a:t> ניתוח מערכות מידע</a:t>
            </a:r>
            <a:endParaRPr lang="en-US" altLang="en-US" b="0"/>
          </a:p>
        </p:txBody>
      </p:sp>
      <p:sp>
        <p:nvSpPr>
          <p:cNvPr id="41" name="Slide Number Placeholder 6"/>
          <p:cNvSpPr>
            <a:spLocks noGrp="1"/>
          </p:cNvSpPr>
          <p:nvPr>
            <p:ph type="sldNum" sz="quarter" idx="12"/>
          </p:nvPr>
        </p:nvSpPr>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fld id="{45B1590A-FBE1-4007-A068-F909D759D2FB}" type="slidenum">
              <a:rPr lang="he-IL" altLang="en-US" b="0">
                <a:latin typeface="Times New Roman" panose="02020603050405020304" pitchFamily="18" charset="0"/>
              </a:rPr>
              <a:pPr/>
              <a:t>22</a:t>
            </a:fld>
            <a:endParaRPr lang="en-US" altLang="en-US" b="0">
              <a:latin typeface="Times New Roman" panose="02020603050405020304" pitchFamily="18" charset="0"/>
            </a:endParaRPr>
          </a:p>
        </p:txBody>
      </p:sp>
      <p:sp>
        <p:nvSpPr>
          <p:cNvPr id="35842" name="Rectangle 2"/>
          <p:cNvSpPr>
            <a:spLocks noGrp="1" noChangeArrowheads="1"/>
          </p:cNvSpPr>
          <p:nvPr>
            <p:ph type="title"/>
          </p:nvPr>
        </p:nvSpPr>
        <p:spPr/>
        <p:txBody>
          <a:bodyPr/>
          <a:lstStyle/>
          <a:p>
            <a:pPr>
              <a:defRPr/>
            </a:pPr>
            <a:r>
              <a:rPr lang="en-US" sz="4000"/>
              <a:t>Example- Money Withdraw (cont.)</a:t>
            </a:r>
          </a:p>
        </p:txBody>
      </p:sp>
      <p:sp>
        <p:nvSpPr>
          <p:cNvPr id="35843" name="Rectangle 3"/>
          <p:cNvSpPr>
            <a:spLocks noGrp="1" noChangeArrowheads="1"/>
          </p:cNvSpPr>
          <p:nvPr>
            <p:ph type="body" sz="half" idx="1"/>
          </p:nvPr>
        </p:nvSpPr>
        <p:spPr>
          <a:xfrm>
            <a:off x="1524000" y="1676400"/>
            <a:ext cx="7086600" cy="609600"/>
          </a:xfrm>
        </p:spPr>
        <p:txBody>
          <a:bodyPr/>
          <a:lstStyle/>
          <a:p>
            <a:pPr>
              <a:spcBef>
                <a:spcPct val="0"/>
              </a:spcBef>
              <a:buClr>
                <a:schemeClr val="hlink"/>
              </a:buClr>
              <a:buSzTx/>
              <a:buFont typeface="Wingdings" pitchFamily="2" charset="2"/>
              <a:buChar char="§"/>
              <a:defRPr/>
            </a:pPr>
            <a:r>
              <a:rPr lang="en-US" sz="2800"/>
              <a:t> </a:t>
            </a:r>
            <a:r>
              <a:rPr lang="en-US" sz="1800" b="1">
                <a:effectLst/>
              </a:rPr>
              <a:t>Typical Course of events:</a:t>
            </a:r>
          </a:p>
          <a:p>
            <a:pPr>
              <a:defRPr/>
            </a:pPr>
            <a:endParaRPr lang="en-US" sz="1800"/>
          </a:p>
        </p:txBody>
      </p:sp>
      <p:graphicFrame>
        <p:nvGraphicFramePr>
          <p:cNvPr id="35898" name="Group 58"/>
          <p:cNvGraphicFramePr>
            <a:graphicFrameLocks noGrp="1"/>
          </p:cNvGraphicFramePr>
          <p:nvPr>
            <p:ph sz="half" idx="2"/>
          </p:nvPr>
        </p:nvGraphicFramePr>
        <p:xfrm>
          <a:off x="1143000" y="2209800"/>
          <a:ext cx="7848600" cy="3935438"/>
        </p:xfrm>
        <a:graphic>
          <a:graphicData uri="http://schemas.openxmlformats.org/drawingml/2006/table">
            <a:tbl>
              <a:tblPr/>
              <a:tblGrid>
                <a:gridCol w="38100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39621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Actor Actions</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20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System Actions</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082">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1. Begins when a Customer arrives at ATM</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a:ln>
                          <a:noFill/>
                        </a:ln>
                        <a:solidFill>
                          <a:schemeClr val="tx1"/>
                        </a:solidFill>
                        <a:effectLst>
                          <a:outerShdw blurRad="38100" dist="38100" dir="2700000" algn="tl">
                            <a:srgbClr val="C0C0C0"/>
                          </a:outerShdw>
                        </a:effectLst>
                        <a:latin typeface="Times New Roman" pitchFamily="18"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669">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2. Customer inserts a Credit card into ATM</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3. System verifies the customer ID and status</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9181">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5. Customer chooses  “Withdraw” operation</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4. System asks for an operation type</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7596">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7. Customer enters the cash amount</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6. System asks for the withdraw amount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8386">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a:ln>
                          <a:noFill/>
                        </a:ln>
                        <a:solidFill>
                          <a:schemeClr val="tx1"/>
                        </a:solidFill>
                        <a:effectLst>
                          <a:outerShdw blurRad="38100" dist="38100" dir="2700000" algn="tl">
                            <a:srgbClr val="C0C0C0"/>
                          </a:outerShdw>
                        </a:effectLst>
                        <a:latin typeface="Times New Roman" pitchFamily="18"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8. System checks if withdraw amount is legal</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6008">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a:ln>
                          <a:noFill/>
                        </a:ln>
                        <a:solidFill>
                          <a:schemeClr val="tx1"/>
                        </a:solidFill>
                        <a:effectLst>
                          <a:outerShdw blurRad="38100" dist="38100" dir="2700000" algn="tl">
                            <a:srgbClr val="C0C0C0"/>
                          </a:outerShdw>
                        </a:effectLst>
                        <a:latin typeface="Times New Roman" pitchFamily="18"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9. System dispenses the cash</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9087">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a:ln>
                          <a:noFill/>
                        </a:ln>
                        <a:solidFill>
                          <a:schemeClr val="tx1"/>
                        </a:solidFill>
                        <a:effectLst>
                          <a:outerShdw blurRad="38100" dist="38100" dir="2700000" algn="tl">
                            <a:srgbClr val="C0C0C0"/>
                          </a:outerShdw>
                        </a:effectLst>
                        <a:latin typeface="Times New Roman" pitchFamily="18"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10. System deduces the withdraw amount from account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7596">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200" b="0" i="0" u="none" strike="noStrike" cap="none" normalizeH="0" baseline="0">
                        <a:ln>
                          <a:noFill/>
                        </a:ln>
                        <a:solidFill>
                          <a:schemeClr val="tx1"/>
                        </a:solidFill>
                        <a:effectLst>
                          <a:outerShdw blurRad="38100" dist="38100" dir="2700000" algn="tl">
                            <a:srgbClr val="C0C0C0"/>
                          </a:outerShdw>
                        </a:effectLst>
                        <a:latin typeface="Times New Roman" pitchFamily="18"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11. System prints a receipt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7596">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13. Customer takes the cash and the receipt</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6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12. System ejects the cash card</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xfrm rot="16200580">
            <a:off x="-723900" y="51816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r>
              <a:rPr lang="he-IL" altLang="en-US" b="0"/>
              <a:t> ניתוח מערכות מידע</a:t>
            </a:r>
            <a:endParaRPr lang="en-US" altLang="en-US" b="0"/>
          </a:p>
        </p:txBody>
      </p:sp>
      <p:sp>
        <p:nvSpPr>
          <p:cNvPr id="6" name="Slide Number Placeholder 5"/>
          <p:cNvSpPr>
            <a:spLocks noGrp="1"/>
          </p:cNvSpPr>
          <p:nvPr>
            <p:ph type="sldNum" sz="quarter" idx="12"/>
          </p:nvPr>
        </p:nvSpPr>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fld id="{7B99EDA1-A220-4A7D-ADA1-73564D0B568D}" type="slidenum">
              <a:rPr lang="he-IL" altLang="en-US" b="0">
                <a:latin typeface="Times New Roman" panose="02020603050405020304" pitchFamily="18" charset="0"/>
              </a:rPr>
              <a:pPr/>
              <a:t>23</a:t>
            </a:fld>
            <a:endParaRPr lang="en-US" altLang="en-US" b="0">
              <a:latin typeface="Times New Roman" panose="02020603050405020304" pitchFamily="18" charset="0"/>
            </a:endParaRPr>
          </a:p>
        </p:txBody>
      </p:sp>
      <p:sp>
        <p:nvSpPr>
          <p:cNvPr id="36866" name="Rectangle 2"/>
          <p:cNvSpPr>
            <a:spLocks noGrp="1" noChangeArrowheads="1"/>
          </p:cNvSpPr>
          <p:nvPr>
            <p:ph type="title"/>
          </p:nvPr>
        </p:nvSpPr>
        <p:spPr/>
        <p:txBody>
          <a:bodyPr/>
          <a:lstStyle/>
          <a:p>
            <a:pPr>
              <a:defRPr/>
            </a:pPr>
            <a:r>
              <a:rPr lang="en-US" sz="4000"/>
              <a:t>Example- Money Withdraw (cont.)</a:t>
            </a:r>
          </a:p>
        </p:txBody>
      </p:sp>
      <p:sp>
        <p:nvSpPr>
          <p:cNvPr id="36867" name="Rectangle 3"/>
          <p:cNvSpPr>
            <a:spLocks noGrp="1" noChangeArrowheads="1"/>
          </p:cNvSpPr>
          <p:nvPr>
            <p:ph type="body" idx="1"/>
          </p:nvPr>
        </p:nvSpPr>
        <p:spPr/>
        <p:txBody>
          <a:bodyPr/>
          <a:lstStyle/>
          <a:p>
            <a:pPr>
              <a:lnSpc>
                <a:spcPct val="90000"/>
              </a:lnSpc>
              <a:defRPr/>
            </a:pPr>
            <a:r>
              <a:rPr lang="en-US" sz="2800"/>
              <a:t>Alternative flow of events:</a:t>
            </a:r>
          </a:p>
          <a:p>
            <a:pPr lvl="1">
              <a:lnSpc>
                <a:spcPct val="90000"/>
              </a:lnSpc>
              <a:defRPr/>
            </a:pPr>
            <a:r>
              <a:rPr lang="en-US" sz="2400"/>
              <a:t>Step 3: Customer authorization failed. Display an error message, cancel the transaction and eject the card.</a:t>
            </a:r>
          </a:p>
          <a:p>
            <a:pPr lvl="1">
              <a:lnSpc>
                <a:spcPct val="90000"/>
              </a:lnSpc>
              <a:defRPr/>
            </a:pPr>
            <a:r>
              <a:rPr lang="en-US" sz="2400"/>
              <a:t>Step 8: Customer has insufficient funds in its account. Display an error message, and go to step 6.</a:t>
            </a:r>
          </a:p>
          <a:p>
            <a:pPr lvl="1">
              <a:lnSpc>
                <a:spcPct val="90000"/>
              </a:lnSpc>
              <a:defRPr/>
            </a:pPr>
            <a:r>
              <a:rPr lang="en-US" sz="2400"/>
              <a:t>Step 8: Customer exceeds its legal amount. Display an error message, and go to step 6.</a:t>
            </a:r>
          </a:p>
          <a:p>
            <a:pPr>
              <a:lnSpc>
                <a:spcPct val="90000"/>
              </a:lnSpc>
              <a:defRPr/>
            </a:pPr>
            <a:r>
              <a:rPr lang="en-US" sz="2800"/>
              <a:t>Exceptional flow of events:</a:t>
            </a:r>
          </a:p>
          <a:p>
            <a:pPr lvl="1">
              <a:lnSpc>
                <a:spcPct val="90000"/>
              </a:lnSpc>
              <a:defRPr/>
            </a:pPr>
            <a:r>
              <a:rPr lang="en-US" sz="2400"/>
              <a:t>Power failure in the process of the transaction before step 9, cancel the transaction and eject the card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xfrm rot="16200580">
            <a:off x="-723900" y="51816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r>
              <a:rPr lang="he-IL" altLang="en-US" b="0"/>
              <a:t> ניתוח מערכות מידע</a:t>
            </a:r>
            <a:endParaRPr lang="en-US" altLang="en-US" b="0"/>
          </a:p>
        </p:txBody>
      </p:sp>
      <p:sp>
        <p:nvSpPr>
          <p:cNvPr id="6" name="Slide Number Placeholder 5"/>
          <p:cNvSpPr>
            <a:spLocks noGrp="1"/>
          </p:cNvSpPr>
          <p:nvPr>
            <p:ph type="sldNum" sz="quarter" idx="12"/>
          </p:nvPr>
        </p:nvSpPr>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fld id="{023C996B-86C5-47E2-B59E-31CF88097D20}" type="slidenum">
              <a:rPr lang="he-IL" altLang="en-US" b="0">
                <a:latin typeface="Times New Roman" panose="02020603050405020304" pitchFamily="18" charset="0"/>
              </a:rPr>
              <a:pPr/>
              <a:t>24</a:t>
            </a:fld>
            <a:endParaRPr lang="en-US" altLang="en-US" b="0">
              <a:latin typeface="Times New Roman" panose="02020603050405020304" pitchFamily="18" charset="0"/>
            </a:endParaRPr>
          </a:p>
        </p:txBody>
      </p:sp>
      <p:sp>
        <p:nvSpPr>
          <p:cNvPr id="38914" name="Rectangle 2"/>
          <p:cNvSpPr>
            <a:spLocks noGrp="1" noChangeArrowheads="1"/>
          </p:cNvSpPr>
          <p:nvPr>
            <p:ph type="title"/>
          </p:nvPr>
        </p:nvSpPr>
        <p:spPr/>
        <p:txBody>
          <a:bodyPr/>
          <a:lstStyle/>
          <a:p>
            <a:pPr>
              <a:defRPr/>
            </a:pPr>
            <a:r>
              <a:rPr lang="en-US" sz="4000"/>
              <a:t>Example- Money Withdraw (cont.)</a:t>
            </a:r>
          </a:p>
        </p:txBody>
      </p:sp>
      <p:sp>
        <p:nvSpPr>
          <p:cNvPr id="38915" name="Rectangle 3"/>
          <p:cNvSpPr>
            <a:spLocks noGrp="1" noChangeArrowheads="1"/>
          </p:cNvSpPr>
          <p:nvPr>
            <p:ph type="body" idx="1"/>
          </p:nvPr>
        </p:nvSpPr>
        <p:spPr/>
        <p:txBody>
          <a:bodyPr/>
          <a:lstStyle/>
          <a:p>
            <a:pPr>
              <a:lnSpc>
                <a:spcPct val="80000"/>
              </a:lnSpc>
              <a:buClr>
                <a:schemeClr val="tx2"/>
              </a:buClr>
              <a:buSzTx/>
              <a:buFont typeface="Wingdings" pitchFamily="2" charset="2"/>
              <a:buChar char="§"/>
              <a:defRPr/>
            </a:pPr>
            <a:r>
              <a:rPr lang="en-US" sz="2000"/>
              <a:t>One method to identify use cases is actor-based:</a:t>
            </a:r>
          </a:p>
          <a:p>
            <a:pPr lvl="1">
              <a:lnSpc>
                <a:spcPct val="80000"/>
              </a:lnSpc>
              <a:buClr>
                <a:schemeClr val="tx2"/>
              </a:buClr>
              <a:buFont typeface="Wingdings" pitchFamily="2" charset="2"/>
              <a:buNone/>
              <a:defRPr/>
            </a:pPr>
            <a:r>
              <a:rPr lang="en-US" sz="1800"/>
              <a:t>- </a:t>
            </a:r>
            <a:r>
              <a:rPr lang="en-US" sz="1600"/>
              <a:t>Identify the actors related to a system or organization.</a:t>
            </a:r>
          </a:p>
          <a:p>
            <a:pPr lvl="1">
              <a:lnSpc>
                <a:spcPct val="80000"/>
              </a:lnSpc>
              <a:buClr>
                <a:schemeClr val="tx2"/>
              </a:buClr>
              <a:buFont typeface="Wingdings" pitchFamily="2" charset="2"/>
              <a:buNone/>
              <a:defRPr/>
            </a:pPr>
            <a:r>
              <a:rPr lang="en-US" sz="1600"/>
              <a:t>- For each actor, identify the processes they initiate or participate in.</a:t>
            </a:r>
          </a:p>
          <a:p>
            <a:pPr>
              <a:lnSpc>
                <a:spcPct val="80000"/>
              </a:lnSpc>
              <a:buClr>
                <a:schemeClr val="tx2"/>
              </a:buClr>
              <a:buSzTx/>
              <a:buFont typeface="Wingdings" pitchFamily="2" charset="2"/>
              <a:buChar char="§"/>
              <a:defRPr/>
            </a:pPr>
            <a:r>
              <a:rPr lang="en-US" sz="2000"/>
              <a:t>A second method to identify use cases is event-based:</a:t>
            </a:r>
          </a:p>
          <a:p>
            <a:pPr>
              <a:lnSpc>
                <a:spcPct val="80000"/>
              </a:lnSpc>
              <a:buClr>
                <a:schemeClr val="tx2"/>
              </a:buClr>
              <a:buSzTx/>
              <a:buFont typeface="Wingdings" pitchFamily="2" charset="2"/>
              <a:buNone/>
              <a:defRPr/>
            </a:pPr>
            <a:r>
              <a:rPr lang="en-US" sz="2000"/>
              <a:t>       </a:t>
            </a:r>
            <a:r>
              <a:rPr lang="en-US" sz="1600"/>
              <a:t>- Identify the external events that a system must respond to.</a:t>
            </a:r>
          </a:p>
          <a:p>
            <a:pPr>
              <a:lnSpc>
                <a:spcPct val="80000"/>
              </a:lnSpc>
              <a:buClr>
                <a:schemeClr val="tx2"/>
              </a:buClr>
              <a:buSzTx/>
              <a:buFont typeface="Wingdings" pitchFamily="2" charset="2"/>
              <a:buNone/>
              <a:defRPr/>
            </a:pPr>
            <a:r>
              <a:rPr lang="en-US" sz="1600"/>
              <a:t>         - Relate the events to actors and use cases.</a:t>
            </a:r>
          </a:p>
          <a:p>
            <a:pPr>
              <a:lnSpc>
                <a:spcPct val="80000"/>
              </a:lnSpc>
              <a:buClr>
                <a:schemeClr val="tx2"/>
              </a:buClr>
              <a:buSzTx/>
              <a:buFont typeface="Wingdings" pitchFamily="2" charset="2"/>
              <a:buChar char="§"/>
              <a:defRPr/>
            </a:pPr>
            <a:r>
              <a:rPr lang="en-US" sz="2000"/>
              <a:t>The following questions may be used to help identify the use cases for a system:</a:t>
            </a:r>
          </a:p>
          <a:p>
            <a:pPr lvl="1">
              <a:lnSpc>
                <a:spcPct val="80000"/>
              </a:lnSpc>
              <a:buFontTx/>
              <a:buChar char="-"/>
              <a:defRPr/>
            </a:pPr>
            <a:r>
              <a:rPr lang="en-US" sz="1600"/>
              <a:t>What are tasks of each actor ?</a:t>
            </a:r>
          </a:p>
          <a:p>
            <a:pPr lvl="1">
              <a:lnSpc>
                <a:spcPct val="80000"/>
              </a:lnSpc>
              <a:buFontTx/>
              <a:buChar char="-"/>
              <a:defRPr/>
            </a:pPr>
            <a:r>
              <a:rPr lang="en-US" sz="1600"/>
              <a:t>Will any actor create, store, change, remove, or read information in the system ?</a:t>
            </a:r>
          </a:p>
          <a:p>
            <a:pPr lvl="1">
              <a:lnSpc>
                <a:spcPct val="80000"/>
              </a:lnSpc>
              <a:buFontTx/>
              <a:buChar char="-"/>
              <a:defRPr/>
            </a:pPr>
            <a:r>
              <a:rPr lang="en-US" sz="1600"/>
              <a:t>What use cases will create, store, change, remove, or read this information ?</a:t>
            </a:r>
          </a:p>
          <a:p>
            <a:pPr lvl="1">
              <a:lnSpc>
                <a:spcPct val="80000"/>
              </a:lnSpc>
              <a:buFontTx/>
              <a:buChar char="-"/>
              <a:defRPr/>
            </a:pPr>
            <a:r>
              <a:rPr lang="en-US" sz="1600"/>
              <a:t>Will any actor need to inform the system about sudden, external changes ? </a:t>
            </a:r>
          </a:p>
          <a:p>
            <a:pPr lvl="1">
              <a:lnSpc>
                <a:spcPct val="80000"/>
              </a:lnSpc>
              <a:buFontTx/>
              <a:buChar char="-"/>
              <a:defRPr/>
            </a:pPr>
            <a:r>
              <a:rPr lang="en-US" sz="1600"/>
              <a:t>Does any actor need to be informed about certain occurrences in the system ?</a:t>
            </a:r>
          </a:p>
          <a:p>
            <a:pPr lvl="1">
              <a:lnSpc>
                <a:spcPct val="80000"/>
              </a:lnSpc>
              <a:buFontTx/>
              <a:buChar char="-"/>
              <a:defRPr/>
            </a:pPr>
            <a:r>
              <a:rPr lang="en-US" sz="1600"/>
              <a:t>Can all functional requirements be performed by the use cases ?</a:t>
            </a:r>
          </a:p>
          <a:p>
            <a:pPr>
              <a:lnSpc>
                <a:spcPct val="80000"/>
              </a:lnSpc>
              <a:buClr>
                <a:schemeClr val="tx2"/>
              </a:buClr>
              <a:buSzTx/>
              <a:buFont typeface="Wingdings" pitchFamily="2" charset="2"/>
              <a:buChar char="§"/>
              <a:defRPr/>
            </a:pPr>
            <a:endParaRPr lang="en-US"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xfrm rot="16200580">
            <a:off x="-723900" y="51816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r>
              <a:rPr lang="he-IL" altLang="en-US" b="0"/>
              <a:t> ניתוח מערכות מידע</a:t>
            </a:r>
            <a:endParaRPr lang="en-US" altLang="en-US" b="0"/>
          </a:p>
        </p:txBody>
      </p:sp>
      <p:sp>
        <p:nvSpPr>
          <p:cNvPr id="6" name="Slide Number Placeholder 5"/>
          <p:cNvSpPr>
            <a:spLocks noGrp="1"/>
          </p:cNvSpPr>
          <p:nvPr>
            <p:ph type="sldNum" sz="quarter" idx="12"/>
          </p:nvPr>
        </p:nvSpPr>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fld id="{268E5F46-4BAC-423B-8E2D-9C82A8564E4C}" type="slidenum">
              <a:rPr lang="he-IL" altLang="en-US" b="0">
                <a:latin typeface="Times New Roman" panose="02020603050405020304" pitchFamily="18" charset="0"/>
              </a:rPr>
              <a:pPr/>
              <a:t>25</a:t>
            </a:fld>
            <a:endParaRPr lang="en-US" altLang="en-US" b="0">
              <a:latin typeface="Times New Roman" panose="02020603050405020304" pitchFamily="18" charset="0"/>
            </a:endParaRPr>
          </a:p>
        </p:txBody>
      </p:sp>
      <p:sp>
        <p:nvSpPr>
          <p:cNvPr id="23554" name="Rectangle 2"/>
          <p:cNvSpPr>
            <a:spLocks noGrp="1" noChangeArrowheads="1"/>
          </p:cNvSpPr>
          <p:nvPr>
            <p:ph type="title"/>
          </p:nvPr>
        </p:nvSpPr>
        <p:spPr/>
        <p:txBody>
          <a:bodyPr/>
          <a:lstStyle/>
          <a:p>
            <a:pPr>
              <a:defRPr/>
            </a:pPr>
            <a:r>
              <a:rPr lang="en-US"/>
              <a:t>Moving on</a:t>
            </a:r>
          </a:p>
        </p:txBody>
      </p:sp>
      <p:sp>
        <p:nvSpPr>
          <p:cNvPr id="23555" name="Rectangle 3"/>
          <p:cNvSpPr>
            <a:spLocks noGrp="1" noChangeArrowheads="1"/>
          </p:cNvSpPr>
          <p:nvPr>
            <p:ph type="body" idx="1"/>
          </p:nvPr>
        </p:nvSpPr>
        <p:spPr/>
        <p:txBody>
          <a:bodyPr/>
          <a:lstStyle/>
          <a:p>
            <a:pPr>
              <a:defRPr/>
            </a:pPr>
            <a:r>
              <a:rPr lang="en-US"/>
              <a:t>The “things” that “live” inside the system are responsible for carrying out the behavior the actors on the outside expect the system to provide.</a:t>
            </a:r>
          </a:p>
          <a:p>
            <a:pPr>
              <a:defRPr/>
            </a:pPr>
            <a:r>
              <a:rPr lang="en-US"/>
              <a:t>To implement a use case, we create a society of classes that work together to carry out the behavior of the use case.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xfrm rot="16200580">
            <a:off x="-723900" y="51816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r>
              <a:rPr lang="he-IL" altLang="en-US" b="0"/>
              <a:t> ניתוח מערכות מידע</a:t>
            </a:r>
            <a:endParaRPr lang="en-US" altLang="en-US" b="0"/>
          </a:p>
        </p:txBody>
      </p:sp>
      <p:sp>
        <p:nvSpPr>
          <p:cNvPr id="6" name="Slide Number Placeholder 5"/>
          <p:cNvSpPr>
            <a:spLocks noGrp="1"/>
          </p:cNvSpPr>
          <p:nvPr>
            <p:ph type="sldNum" sz="quarter" idx="12"/>
          </p:nvPr>
        </p:nvSpPr>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fld id="{7D90E63D-A2FA-4796-91A4-C36261FD9ADA}" type="slidenum">
              <a:rPr lang="he-IL" altLang="en-US" b="0">
                <a:latin typeface="Times New Roman" panose="02020603050405020304" pitchFamily="18" charset="0"/>
              </a:rPr>
              <a:pPr/>
              <a:t>3</a:t>
            </a:fld>
            <a:endParaRPr lang="en-US" altLang="en-US" b="0">
              <a:latin typeface="Times New Roman" panose="02020603050405020304" pitchFamily="18" charset="0"/>
            </a:endParaRPr>
          </a:p>
        </p:txBody>
      </p:sp>
      <p:sp>
        <p:nvSpPr>
          <p:cNvPr id="2" name="Rectangle 2"/>
          <p:cNvSpPr>
            <a:spLocks noGrp="1" noChangeArrowheads="1"/>
          </p:cNvSpPr>
          <p:nvPr>
            <p:ph type="title"/>
          </p:nvPr>
        </p:nvSpPr>
        <p:spPr/>
        <p:txBody>
          <a:bodyPr/>
          <a:lstStyle/>
          <a:p>
            <a:pPr>
              <a:defRPr/>
            </a:pPr>
            <a:r>
              <a:rPr lang="en-US" sz="3600" dirty="0"/>
              <a:t>Specifying the Behavior of a Use Case</a:t>
            </a:r>
          </a:p>
        </p:txBody>
      </p:sp>
      <p:sp>
        <p:nvSpPr>
          <p:cNvPr id="5123" name="Rectangle 3"/>
          <p:cNvSpPr>
            <a:spLocks noGrp="1" noChangeArrowheads="1"/>
          </p:cNvSpPr>
          <p:nvPr>
            <p:ph type="body" idx="1"/>
          </p:nvPr>
        </p:nvSpPr>
        <p:spPr/>
        <p:txBody>
          <a:bodyPr/>
          <a:lstStyle/>
          <a:p>
            <a:pPr>
              <a:defRPr/>
            </a:pPr>
            <a:r>
              <a:rPr lang="en-US" sz="2800" dirty="0"/>
              <a:t>Describing the flow of events within the use case.</a:t>
            </a:r>
          </a:p>
          <a:p>
            <a:pPr>
              <a:defRPr/>
            </a:pPr>
            <a:r>
              <a:rPr lang="en-US" sz="2800" dirty="0"/>
              <a:t>Can be done in natural language, formal language or pseudo-code.</a:t>
            </a:r>
          </a:p>
          <a:p>
            <a:pPr>
              <a:defRPr/>
            </a:pPr>
            <a:r>
              <a:rPr lang="en-US" sz="2800" dirty="0"/>
              <a:t>Includes: how and when the use case starts and ends; when the use case interacts with actors and what objects are exchanged; the basic flow and alternative flows of the behavior.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xfrm rot="16200580">
            <a:off x="-723900" y="51816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r>
              <a:rPr lang="he-IL" altLang="en-US" b="0"/>
              <a:t> ניתוח מערכות מידע</a:t>
            </a:r>
            <a:endParaRPr lang="en-US" altLang="en-US" b="0"/>
          </a:p>
        </p:txBody>
      </p:sp>
      <p:sp>
        <p:nvSpPr>
          <p:cNvPr id="14" name="Slide Number Placeholder 5"/>
          <p:cNvSpPr>
            <a:spLocks noGrp="1"/>
          </p:cNvSpPr>
          <p:nvPr>
            <p:ph type="sldNum" sz="quarter" idx="12"/>
          </p:nvPr>
        </p:nvSpPr>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fld id="{ECF96ED1-5112-46A9-8D7E-825DB045733D}" type="slidenum">
              <a:rPr lang="he-IL" altLang="en-US" b="0">
                <a:latin typeface="Times New Roman" panose="02020603050405020304" pitchFamily="18" charset="0"/>
              </a:rPr>
              <a:pPr/>
              <a:t>4</a:t>
            </a:fld>
            <a:endParaRPr lang="en-US" altLang="en-US" b="0">
              <a:latin typeface="Times New Roman" panose="02020603050405020304" pitchFamily="18" charset="0"/>
            </a:endParaRPr>
          </a:p>
        </p:txBody>
      </p:sp>
      <p:sp>
        <p:nvSpPr>
          <p:cNvPr id="2" name="Rectangle 2"/>
          <p:cNvSpPr>
            <a:spLocks noGrp="1" noChangeArrowheads="1"/>
          </p:cNvSpPr>
          <p:nvPr>
            <p:ph type="title"/>
          </p:nvPr>
        </p:nvSpPr>
        <p:spPr>
          <a:xfrm>
            <a:off x="1371600" y="228600"/>
            <a:ext cx="7772400" cy="1085850"/>
          </a:xfrm>
        </p:spPr>
        <p:txBody>
          <a:bodyPr/>
          <a:lstStyle/>
          <a:p>
            <a:pPr>
              <a:defRPr/>
            </a:pPr>
            <a:r>
              <a:rPr lang="en-US"/>
              <a:t>Actors</a:t>
            </a:r>
          </a:p>
        </p:txBody>
      </p:sp>
      <p:sp>
        <p:nvSpPr>
          <p:cNvPr id="6147" name="Rectangle 3"/>
          <p:cNvSpPr>
            <a:spLocks noGrp="1" noChangeArrowheads="1"/>
          </p:cNvSpPr>
          <p:nvPr>
            <p:ph type="body" idx="1"/>
          </p:nvPr>
        </p:nvSpPr>
        <p:spPr/>
        <p:txBody>
          <a:bodyPr/>
          <a:lstStyle/>
          <a:p>
            <a:pPr>
              <a:lnSpc>
                <a:spcPct val="90000"/>
              </a:lnSpc>
              <a:defRPr/>
            </a:pPr>
            <a:r>
              <a:rPr lang="en-US" dirty="0"/>
              <a:t>An actor represents a set of roles that users of use case play when interacting with these use cases.</a:t>
            </a:r>
          </a:p>
          <a:p>
            <a:pPr>
              <a:lnSpc>
                <a:spcPct val="90000"/>
              </a:lnSpc>
              <a:defRPr/>
            </a:pPr>
            <a:r>
              <a:rPr lang="en-US" dirty="0"/>
              <a:t>Actors can be human or automated systems.</a:t>
            </a:r>
          </a:p>
          <a:p>
            <a:pPr>
              <a:lnSpc>
                <a:spcPct val="90000"/>
              </a:lnSpc>
              <a:defRPr/>
            </a:pPr>
            <a:r>
              <a:rPr lang="en-US" dirty="0"/>
              <a:t>Actors are entities which require help from the system to perform their task or are needed to execute the system’s functions.</a:t>
            </a:r>
          </a:p>
          <a:p>
            <a:pPr>
              <a:lnSpc>
                <a:spcPct val="90000"/>
              </a:lnSpc>
              <a:defRPr/>
            </a:pPr>
            <a:r>
              <a:rPr lang="en-US" b="1" dirty="0"/>
              <a:t>Actors are not part of the system.</a:t>
            </a:r>
          </a:p>
        </p:txBody>
      </p:sp>
      <p:grpSp>
        <p:nvGrpSpPr>
          <p:cNvPr id="6150" name="Group 13"/>
          <p:cNvGrpSpPr>
            <a:grpSpLocks/>
          </p:cNvGrpSpPr>
          <p:nvPr/>
        </p:nvGrpSpPr>
        <p:grpSpPr bwMode="auto">
          <a:xfrm>
            <a:off x="6172200" y="0"/>
            <a:ext cx="777875" cy="1387475"/>
            <a:chOff x="4032" y="336"/>
            <a:chExt cx="490" cy="874"/>
          </a:xfrm>
        </p:grpSpPr>
        <p:sp>
          <p:nvSpPr>
            <p:cNvPr id="6151" name="Oval 4"/>
            <p:cNvSpPr>
              <a:spLocks noChangeArrowheads="1"/>
            </p:cNvSpPr>
            <p:nvPr/>
          </p:nvSpPr>
          <p:spPr bwMode="auto">
            <a:xfrm>
              <a:off x="4176" y="336"/>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6152" name="Line 5"/>
            <p:cNvSpPr>
              <a:spLocks noChangeShapeType="1"/>
            </p:cNvSpPr>
            <p:nvPr/>
          </p:nvSpPr>
          <p:spPr bwMode="auto">
            <a:xfrm>
              <a:off x="4272" y="52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3" name="Line 6"/>
            <p:cNvSpPr>
              <a:spLocks noChangeShapeType="1"/>
            </p:cNvSpPr>
            <p:nvPr/>
          </p:nvSpPr>
          <p:spPr bwMode="auto">
            <a:xfrm>
              <a:off x="4272" y="624"/>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4" name="Line 8"/>
            <p:cNvSpPr>
              <a:spLocks noChangeShapeType="1"/>
            </p:cNvSpPr>
            <p:nvPr/>
          </p:nvSpPr>
          <p:spPr bwMode="auto">
            <a:xfrm flipH="1">
              <a:off x="4128" y="624"/>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5" name="Line 9"/>
            <p:cNvSpPr>
              <a:spLocks noChangeShapeType="1"/>
            </p:cNvSpPr>
            <p:nvPr/>
          </p:nvSpPr>
          <p:spPr bwMode="auto">
            <a:xfrm>
              <a:off x="4272" y="86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6" name="Line 10"/>
            <p:cNvSpPr>
              <a:spLocks noChangeShapeType="1"/>
            </p:cNvSpPr>
            <p:nvPr/>
          </p:nvSpPr>
          <p:spPr bwMode="auto">
            <a:xfrm flipH="1">
              <a:off x="4176" y="86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7" name="Text Box 12"/>
            <p:cNvSpPr txBox="1">
              <a:spLocks noChangeArrowheads="1"/>
            </p:cNvSpPr>
            <p:nvPr/>
          </p:nvSpPr>
          <p:spPr bwMode="auto">
            <a:xfrm>
              <a:off x="4032" y="960"/>
              <a:ext cx="4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sz="2000" b="0">
                  <a:latin typeface="Times New Roman" panose="02020603050405020304" pitchFamily="18" charset="0"/>
                </a:rPr>
                <a:t>name</a:t>
              </a:r>
              <a:endParaRPr lang="en-US" altLang="en-US" sz="2400" b="0">
                <a:latin typeface="Times New Roman" panose="02020603050405020304" pitchFamily="18"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xfrm rot="16200580">
            <a:off x="-723900" y="51816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r>
              <a:rPr lang="he-IL" altLang="en-US" b="0"/>
              <a:t> ניתוח מערכות מידע</a:t>
            </a:r>
            <a:endParaRPr lang="en-US" altLang="en-US" b="0"/>
          </a:p>
        </p:txBody>
      </p:sp>
      <p:sp>
        <p:nvSpPr>
          <p:cNvPr id="6" name="Slide Number Placeholder 5"/>
          <p:cNvSpPr>
            <a:spLocks noGrp="1"/>
          </p:cNvSpPr>
          <p:nvPr>
            <p:ph type="sldNum" sz="quarter" idx="12"/>
          </p:nvPr>
        </p:nvSpPr>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fld id="{803A74B2-E377-42A4-A058-C308E1EA8183}" type="slidenum">
              <a:rPr lang="he-IL" altLang="en-US" b="0">
                <a:latin typeface="Times New Roman" panose="02020603050405020304" pitchFamily="18" charset="0"/>
              </a:rPr>
              <a:pPr/>
              <a:t>5</a:t>
            </a:fld>
            <a:endParaRPr lang="en-US" altLang="en-US" b="0">
              <a:latin typeface="Times New Roman" panose="02020603050405020304" pitchFamily="18" charset="0"/>
            </a:endParaRPr>
          </a:p>
        </p:txBody>
      </p:sp>
      <p:sp>
        <p:nvSpPr>
          <p:cNvPr id="8194" name="Rectangle 2"/>
          <p:cNvSpPr>
            <a:spLocks noGrp="1" noChangeArrowheads="1"/>
          </p:cNvSpPr>
          <p:nvPr>
            <p:ph type="title"/>
          </p:nvPr>
        </p:nvSpPr>
        <p:spPr/>
        <p:txBody>
          <a:bodyPr/>
          <a:lstStyle/>
          <a:p>
            <a:pPr>
              <a:defRPr/>
            </a:pPr>
            <a:r>
              <a:rPr lang="en-US"/>
              <a:t>Use Cases and Actors</a:t>
            </a:r>
          </a:p>
        </p:txBody>
      </p:sp>
      <p:sp>
        <p:nvSpPr>
          <p:cNvPr id="8195" name="Rectangle 3"/>
          <p:cNvSpPr>
            <a:spLocks noGrp="1" noChangeArrowheads="1"/>
          </p:cNvSpPr>
          <p:nvPr>
            <p:ph type="body" idx="1"/>
          </p:nvPr>
        </p:nvSpPr>
        <p:spPr/>
        <p:txBody>
          <a:bodyPr/>
          <a:lstStyle/>
          <a:p>
            <a:pPr>
              <a:defRPr/>
            </a:pPr>
            <a:r>
              <a:rPr lang="en-US" dirty="0"/>
              <a:t>From the perspective of a given actor, a use case does something that is of value to the actor, such as calculate a result or change the state of an object.</a:t>
            </a:r>
          </a:p>
          <a:p>
            <a:pPr>
              <a:defRPr/>
            </a:pPr>
            <a:r>
              <a:rPr lang="en-US" dirty="0"/>
              <a:t>The Actors define the environments in which the system lives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1"/>
          </p:nvPr>
        </p:nvSpPr>
        <p:spPr>
          <a:xfrm rot="16200580">
            <a:off x="-723900" y="51816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r>
              <a:rPr lang="he-IL" altLang="en-US" b="0" dirty="0"/>
              <a:t> ניתוח מערכות מידע</a:t>
            </a:r>
            <a:endParaRPr lang="en-US" altLang="en-US" b="0" dirty="0"/>
          </a:p>
        </p:txBody>
      </p:sp>
      <p:sp>
        <p:nvSpPr>
          <p:cNvPr id="32" name="Slide Number Placeholder 4"/>
          <p:cNvSpPr>
            <a:spLocks noGrp="1"/>
          </p:cNvSpPr>
          <p:nvPr>
            <p:ph type="sldNum" sz="quarter" idx="12"/>
          </p:nvPr>
        </p:nvSpPr>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fld id="{A887C651-3C9E-4B40-A859-24642628C3FF}" type="slidenum">
              <a:rPr lang="he-IL" altLang="en-US" b="0">
                <a:latin typeface="Times New Roman" panose="02020603050405020304" pitchFamily="18" charset="0"/>
              </a:rPr>
              <a:pPr/>
              <a:t>6</a:t>
            </a:fld>
            <a:endParaRPr lang="en-US" altLang="en-US" b="0">
              <a:latin typeface="Times New Roman" panose="02020603050405020304" pitchFamily="18" charset="0"/>
            </a:endParaRPr>
          </a:p>
        </p:txBody>
      </p:sp>
      <p:sp>
        <p:nvSpPr>
          <p:cNvPr id="14338" name="Rectangle 2"/>
          <p:cNvSpPr>
            <a:spLocks noGrp="1" noChangeArrowheads="1"/>
          </p:cNvSpPr>
          <p:nvPr>
            <p:ph type="title"/>
          </p:nvPr>
        </p:nvSpPr>
        <p:spPr/>
        <p:txBody>
          <a:bodyPr/>
          <a:lstStyle/>
          <a:p>
            <a:pPr>
              <a:defRPr/>
            </a:pPr>
            <a:r>
              <a:rPr lang="en-US" dirty="0"/>
              <a:t>Example of Use Case Diagram</a:t>
            </a:r>
          </a:p>
        </p:txBody>
      </p:sp>
      <p:grpSp>
        <p:nvGrpSpPr>
          <p:cNvPr id="8197" name="Group 33"/>
          <p:cNvGrpSpPr>
            <a:grpSpLocks/>
          </p:cNvGrpSpPr>
          <p:nvPr/>
        </p:nvGrpSpPr>
        <p:grpSpPr bwMode="auto">
          <a:xfrm>
            <a:off x="1524000" y="2122488"/>
            <a:ext cx="6172200" cy="3748088"/>
            <a:chOff x="960" y="1145"/>
            <a:chExt cx="3888" cy="2361"/>
          </a:xfrm>
        </p:grpSpPr>
        <p:sp>
          <p:nvSpPr>
            <p:cNvPr id="8198" name="Oval 4"/>
            <p:cNvSpPr>
              <a:spLocks noChangeArrowheads="1"/>
            </p:cNvSpPr>
            <p:nvPr/>
          </p:nvSpPr>
          <p:spPr bwMode="auto">
            <a:xfrm>
              <a:off x="1104" y="1872"/>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8199" name="Line 5"/>
            <p:cNvSpPr>
              <a:spLocks noChangeShapeType="1"/>
            </p:cNvSpPr>
            <p:nvPr/>
          </p:nvSpPr>
          <p:spPr bwMode="auto">
            <a:xfrm>
              <a:off x="1200" y="206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0" name="Line 6"/>
            <p:cNvSpPr>
              <a:spLocks noChangeShapeType="1"/>
            </p:cNvSpPr>
            <p:nvPr/>
          </p:nvSpPr>
          <p:spPr bwMode="auto">
            <a:xfrm>
              <a:off x="1200" y="216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1" name="Line 7"/>
            <p:cNvSpPr>
              <a:spLocks noChangeShapeType="1"/>
            </p:cNvSpPr>
            <p:nvPr/>
          </p:nvSpPr>
          <p:spPr bwMode="auto">
            <a:xfrm flipH="1">
              <a:off x="1056" y="2160"/>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2" name="Line 8"/>
            <p:cNvSpPr>
              <a:spLocks noChangeShapeType="1"/>
            </p:cNvSpPr>
            <p:nvPr/>
          </p:nvSpPr>
          <p:spPr bwMode="auto">
            <a:xfrm>
              <a:off x="1200" y="240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3" name="Line 9"/>
            <p:cNvSpPr>
              <a:spLocks noChangeShapeType="1"/>
            </p:cNvSpPr>
            <p:nvPr/>
          </p:nvSpPr>
          <p:spPr bwMode="auto">
            <a:xfrm flipH="1">
              <a:off x="1104" y="240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04" name="Text Box 10"/>
            <p:cNvSpPr txBox="1">
              <a:spLocks noChangeArrowheads="1"/>
            </p:cNvSpPr>
            <p:nvPr/>
          </p:nvSpPr>
          <p:spPr bwMode="auto">
            <a:xfrm>
              <a:off x="960" y="2496"/>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b="0">
                  <a:latin typeface="Times New Roman" panose="02020603050405020304" pitchFamily="18" charset="0"/>
                </a:rPr>
                <a:t>student</a:t>
              </a:r>
              <a:endParaRPr lang="en-US" altLang="en-US" sz="2400" b="0">
                <a:latin typeface="Times New Roman" panose="02020603050405020304" pitchFamily="18" charset="0"/>
              </a:endParaRPr>
            </a:p>
          </p:txBody>
        </p:sp>
        <p:grpSp>
          <p:nvGrpSpPr>
            <p:cNvPr id="8205" name="Group 11"/>
            <p:cNvGrpSpPr>
              <a:grpSpLocks/>
            </p:cNvGrpSpPr>
            <p:nvPr/>
          </p:nvGrpSpPr>
          <p:grpSpPr bwMode="auto">
            <a:xfrm>
              <a:off x="2304" y="1488"/>
              <a:ext cx="912" cy="432"/>
              <a:chOff x="4176" y="720"/>
              <a:chExt cx="576" cy="432"/>
            </a:xfrm>
          </p:grpSpPr>
          <p:sp>
            <p:nvSpPr>
              <p:cNvPr id="8222" name="Oval 12"/>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8223" name="Text Box 13"/>
              <p:cNvSpPr txBox="1">
                <a:spLocks noChangeArrowheads="1"/>
              </p:cNvSpPr>
              <p:nvPr/>
            </p:nvSpPr>
            <p:spPr bwMode="auto">
              <a:xfrm>
                <a:off x="4224" y="816"/>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b="0" dirty="0">
                    <a:latin typeface="Times New Roman" panose="02020603050405020304" pitchFamily="18" charset="0"/>
                  </a:rPr>
                  <a:t>registration</a:t>
                </a:r>
                <a:endParaRPr lang="en-US" altLang="en-US" sz="2400" b="0" dirty="0">
                  <a:latin typeface="Times New Roman" panose="02020603050405020304" pitchFamily="18" charset="0"/>
                </a:endParaRPr>
              </a:p>
            </p:txBody>
          </p:sp>
        </p:grpSp>
        <p:sp>
          <p:nvSpPr>
            <p:cNvPr id="8206" name="Oval 15"/>
            <p:cNvSpPr>
              <a:spLocks noChangeArrowheads="1"/>
            </p:cNvSpPr>
            <p:nvPr/>
          </p:nvSpPr>
          <p:spPr bwMode="auto">
            <a:xfrm>
              <a:off x="2304" y="2208"/>
              <a:ext cx="81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8207" name="Text Box 16"/>
            <p:cNvSpPr txBox="1">
              <a:spLocks noChangeArrowheads="1"/>
            </p:cNvSpPr>
            <p:nvPr/>
          </p:nvSpPr>
          <p:spPr bwMode="auto">
            <a:xfrm>
              <a:off x="2352" y="2208"/>
              <a:ext cx="7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b="0">
                  <a:latin typeface="Times New Roman" panose="02020603050405020304" pitchFamily="18" charset="0"/>
                </a:rPr>
                <a:t>updating</a:t>
              </a:r>
            </a:p>
            <a:p>
              <a:pPr algn="ctr" rtl="0"/>
              <a:r>
                <a:rPr lang="en-US" altLang="en-US" b="0">
                  <a:latin typeface="Times New Roman" panose="02020603050405020304" pitchFamily="18" charset="0"/>
                </a:rPr>
                <a:t>grades</a:t>
              </a:r>
            </a:p>
          </p:txBody>
        </p:sp>
        <p:sp>
          <p:nvSpPr>
            <p:cNvPr id="8208" name="Oval 18"/>
            <p:cNvSpPr>
              <a:spLocks noChangeArrowheads="1"/>
            </p:cNvSpPr>
            <p:nvPr/>
          </p:nvSpPr>
          <p:spPr bwMode="auto">
            <a:xfrm>
              <a:off x="2352" y="2976"/>
              <a:ext cx="81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8209" name="Text Box 19"/>
            <p:cNvSpPr txBox="1">
              <a:spLocks noChangeArrowheads="1"/>
            </p:cNvSpPr>
            <p:nvPr/>
          </p:nvSpPr>
          <p:spPr bwMode="auto">
            <a:xfrm>
              <a:off x="2317" y="2976"/>
              <a:ext cx="89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b="0" dirty="0">
                  <a:latin typeface="Times New Roman" panose="02020603050405020304" pitchFamily="18" charset="0"/>
                </a:rPr>
                <a:t>output</a:t>
              </a:r>
              <a:endParaRPr lang="en-US" altLang="en-US" sz="2000" b="0" dirty="0">
                <a:latin typeface="Times New Roman" panose="02020603050405020304" pitchFamily="18" charset="0"/>
              </a:endParaRPr>
            </a:p>
            <a:p>
              <a:pPr algn="ctr" rtl="0"/>
              <a:r>
                <a:rPr lang="en-US" altLang="en-US" b="0" dirty="0">
                  <a:latin typeface="Times New Roman" panose="02020603050405020304" pitchFamily="18" charset="0"/>
                </a:rPr>
                <a:t>generating</a:t>
              </a:r>
              <a:endParaRPr lang="en-US" altLang="en-US" sz="1600" b="0" dirty="0">
                <a:latin typeface="Times New Roman" panose="02020603050405020304" pitchFamily="18" charset="0"/>
              </a:endParaRPr>
            </a:p>
          </p:txBody>
        </p:sp>
        <p:sp>
          <p:nvSpPr>
            <p:cNvPr id="8210" name="Oval 21"/>
            <p:cNvSpPr>
              <a:spLocks noChangeArrowheads="1"/>
            </p:cNvSpPr>
            <p:nvPr/>
          </p:nvSpPr>
          <p:spPr bwMode="auto">
            <a:xfrm>
              <a:off x="4416" y="1872"/>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8211" name="Line 22"/>
            <p:cNvSpPr>
              <a:spLocks noChangeShapeType="1"/>
            </p:cNvSpPr>
            <p:nvPr/>
          </p:nvSpPr>
          <p:spPr bwMode="auto">
            <a:xfrm>
              <a:off x="4512" y="206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2" name="Line 23"/>
            <p:cNvSpPr>
              <a:spLocks noChangeShapeType="1"/>
            </p:cNvSpPr>
            <p:nvPr/>
          </p:nvSpPr>
          <p:spPr bwMode="auto">
            <a:xfrm>
              <a:off x="4512" y="216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3" name="Line 24"/>
            <p:cNvSpPr>
              <a:spLocks noChangeShapeType="1"/>
            </p:cNvSpPr>
            <p:nvPr/>
          </p:nvSpPr>
          <p:spPr bwMode="auto">
            <a:xfrm flipH="1">
              <a:off x="4368" y="2160"/>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4" name="Line 25"/>
            <p:cNvSpPr>
              <a:spLocks noChangeShapeType="1"/>
            </p:cNvSpPr>
            <p:nvPr/>
          </p:nvSpPr>
          <p:spPr bwMode="auto">
            <a:xfrm>
              <a:off x="4512" y="240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5" name="Line 26"/>
            <p:cNvSpPr>
              <a:spLocks noChangeShapeType="1"/>
            </p:cNvSpPr>
            <p:nvPr/>
          </p:nvSpPr>
          <p:spPr bwMode="auto">
            <a:xfrm flipH="1">
              <a:off x="4416" y="240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6" name="Text Box 27"/>
            <p:cNvSpPr txBox="1">
              <a:spLocks noChangeArrowheads="1"/>
            </p:cNvSpPr>
            <p:nvPr/>
          </p:nvSpPr>
          <p:spPr bwMode="auto">
            <a:xfrm>
              <a:off x="4272" y="2496"/>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b="0">
                  <a:latin typeface="Times New Roman" panose="02020603050405020304" pitchFamily="18" charset="0"/>
                </a:rPr>
                <a:t>faculty</a:t>
              </a:r>
              <a:endParaRPr lang="en-US" altLang="en-US" sz="1600" b="0">
                <a:latin typeface="Times New Roman" panose="02020603050405020304" pitchFamily="18" charset="0"/>
              </a:endParaRPr>
            </a:p>
          </p:txBody>
        </p:sp>
        <p:sp>
          <p:nvSpPr>
            <p:cNvPr id="8217" name="Line 28"/>
            <p:cNvSpPr>
              <a:spLocks noChangeShapeType="1"/>
            </p:cNvSpPr>
            <p:nvPr/>
          </p:nvSpPr>
          <p:spPr bwMode="auto">
            <a:xfrm flipV="1">
              <a:off x="1440" y="1728"/>
              <a:ext cx="81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8" name="Line 29"/>
            <p:cNvSpPr>
              <a:spLocks noChangeShapeType="1"/>
            </p:cNvSpPr>
            <p:nvPr/>
          </p:nvSpPr>
          <p:spPr bwMode="auto">
            <a:xfrm>
              <a:off x="1440" y="2496"/>
              <a:ext cx="86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19" name="Line 30"/>
            <p:cNvSpPr>
              <a:spLocks noChangeShapeType="1"/>
            </p:cNvSpPr>
            <p:nvPr/>
          </p:nvSpPr>
          <p:spPr bwMode="auto">
            <a:xfrm flipH="1">
              <a:off x="3120" y="235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0" name="Line 31"/>
            <p:cNvSpPr>
              <a:spLocks noChangeShapeType="1"/>
            </p:cNvSpPr>
            <p:nvPr/>
          </p:nvSpPr>
          <p:spPr bwMode="auto">
            <a:xfrm flipH="1">
              <a:off x="3168" y="2496"/>
              <a:ext cx="110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21" name="Rectangle 32"/>
            <p:cNvSpPr>
              <a:spLocks noChangeArrowheads="1"/>
            </p:cNvSpPr>
            <p:nvPr/>
          </p:nvSpPr>
          <p:spPr bwMode="auto">
            <a:xfrm>
              <a:off x="1824" y="1145"/>
              <a:ext cx="1824" cy="236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dirty="0"/>
            </a:p>
          </p:txBody>
        </p:sp>
      </p:grpSp>
      <p:sp>
        <p:nvSpPr>
          <p:cNvPr id="2" name="Text Box 13">
            <a:extLst>
              <a:ext uri="{FF2B5EF4-FFF2-40B4-BE49-F238E27FC236}">
                <a16:creationId xmlns:a16="http://schemas.microsoft.com/office/drawing/2014/main" id="{057CBAB2-2399-40CA-9E0E-1D430535DB3C}"/>
              </a:ext>
            </a:extLst>
          </p:cNvPr>
          <p:cNvSpPr txBox="1">
            <a:spLocks noChangeArrowheads="1"/>
          </p:cNvSpPr>
          <p:nvPr/>
        </p:nvSpPr>
        <p:spPr bwMode="auto">
          <a:xfrm>
            <a:off x="4013933" y="2014836"/>
            <a:ext cx="182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b="0" dirty="0">
                <a:latin typeface="Times New Roman" panose="02020603050405020304" pitchFamily="18" charset="0"/>
              </a:rPr>
              <a:t>System Boundary</a:t>
            </a:r>
            <a:endParaRPr lang="en-US" altLang="en-US" sz="2400" b="0" dirty="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xfrm rot="16200580">
            <a:off x="-723900" y="51816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r>
              <a:rPr lang="he-IL" altLang="en-US" b="0"/>
              <a:t> ניתוח מערכות מידע</a:t>
            </a:r>
            <a:endParaRPr lang="en-US" altLang="en-US" b="0"/>
          </a:p>
        </p:txBody>
      </p:sp>
      <p:sp>
        <p:nvSpPr>
          <p:cNvPr id="6" name="Slide Number Placeholder 5"/>
          <p:cNvSpPr>
            <a:spLocks noGrp="1"/>
          </p:cNvSpPr>
          <p:nvPr>
            <p:ph type="sldNum" sz="quarter" idx="12"/>
          </p:nvPr>
        </p:nvSpPr>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fld id="{7F010824-7725-4D27-BA73-808FB34272C6}" type="slidenum">
              <a:rPr lang="he-IL" altLang="en-US" b="0">
                <a:latin typeface="Times New Roman" panose="02020603050405020304" pitchFamily="18" charset="0"/>
              </a:rPr>
              <a:pPr/>
              <a:t>7</a:t>
            </a:fld>
            <a:endParaRPr lang="en-US" altLang="en-US" b="0">
              <a:latin typeface="Times New Roman" panose="02020603050405020304" pitchFamily="18" charset="0"/>
            </a:endParaRPr>
          </a:p>
        </p:txBody>
      </p:sp>
      <p:sp>
        <p:nvSpPr>
          <p:cNvPr id="10242" name="Rectangle 2"/>
          <p:cNvSpPr>
            <a:spLocks noGrp="1" noChangeArrowheads="1"/>
          </p:cNvSpPr>
          <p:nvPr>
            <p:ph type="title"/>
          </p:nvPr>
        </p:nvSpPr>
        <p:spPr/>
        <p:txBody>
          <a:bodyPr/>
          <a:lstStyle/>
          <a:p>
            <a:pPr>
              <a:defRPr/>
            </a:pPr>
            <a:r>
              <a:rPr lang="en-US"/>
              <a:t>Relationships between Use Cases</a:t>
            </a:r>
          </a:p>
        </p:txBody>
      </p:sp>
      <p:sp>
        <p:nvSpPr>
          <p:cNvPr id="10243" name="Rectangle 3"/>
          <p:cNvSpPr>
            <a:spLocks noGrp="1" noChangeArrowheads="1"/>
          </p:cNvSpPr>
          <p:nvPr>
            <p:ph type="body" idx="1"/>
          </p:nvPr>
        </p:nvSpPr>
        <p:spPr/>
        <p:txBody>
          <a:bodyPr/>
          <a:lstStyle/>
          <a:p>
            <a:pPr>
              <a:lnSpc>
                <a:spcPct val="90000"/>
              </a:lnSpc>
              <a:buFont typeface="Monotype Sorts" pitchFamily="2" charset="2"/>
              <a:buNone/>
              <a:defRPr/>
            </a:pPr>
            <a:r>
              <a:rPr lang="en-US" dirty="0"/>
              <a:t>1. Generalization - use cases that are specialized versions of other use cases.</a:t>
            </a:r>
          </a:p>
          <a:p>
            <a:pPr>
              <a:lnSpc>
                <a:spcPct val="90000"/>
              </a:lnSpc>
              <a:buFont typeface="Monotype Sorts" pitchFamily="2" charset="2"/>
              <a:buNone/>
              <a:defRPr/>
            </a:pPr>
            <a:r>
              <a:rPr lang="en-US" dirty="0"/>
              <a:t>2. Include - use cases that are included as parts of other use cases. Enable to factor common behavior.</a:t>
            </a:r>
          </a:p>
          <a:p>
            <a:pPr>
              <a:lnSpc>
                <a:spcPct val="90000"/>
              </a:lnSpc>
              <a:buFont typeface="Monotype Sorts" pitchFamily="2" charset="2"/>
              <a:buNone/>
              <a:defRPr/>
            </a:pPr>
            <a:r>
              <a:rPr lang="en-US" dirty="0"/>
              <a:t>3. Extend - use cases that extend the behavior of other core use cases. Enable to factor variants.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xfrm rot="16200580">
            <a:off x="-723900" y="51816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r>
              <a:rPr lang="he-IL" altLang="en-US" b="0"/>
              <a:t> ניתוח מערכות מידע</a:t>
            </a:r>
            <a:endParaRPr lang="en-US" altLang="en-US" b="0"/>
          </a:p>
        </p:txBody>
      </p:sp>
      <p:sp>
        <p:nvSpPr>
          <p:cNvPr id="15" name="Slide Number Placeholder 5"/>
          <p:cNvSpPr>
            <a:spLocks noGrp="1"/>
          </p:cNvSpPr>
          <p:nvPr>
            <p:ph type="sldNum" sz="quarter" idx="12"/>
          </p:nvPr>
        </p:nvSpPr>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fld id="{5F9C8A3C-ED6A-4264-AC28-E4B44B14E86D}" type="slidenum">
              <a:rPr lang="he-IL" altLang="en-US" b="0">
                <a:latin typeface="Times New Roman" panose="02020603050405020304" pitchFamily="18" charset="0"/>
              </a:rPr>
              <a:pPr/>
              <a:t>8</a:t>
            </a:fld>
            <a:endParaRPr lang="en-US" altLang="en-US" b="0">
              <a:latin typeface="Times New Roman" panose="02020603050405020304" pitchFamily="18" charset="0"/>
            </a:endParaRPr>
          </a:p>
        </p:txBody>
      </p:sp>
      <p:sp>
        <p:nvSpPr>
          <p:cNvPr id="11266" name="Rectangle 2"/>
          <p:cNvSpPr>
            <a:spLocks noGrp="1" noChangeArrowheads="1"/>
          </p:cNvSpPr>
          <p:nvPr>
            <p:ph type="title"/>
          </p:nvPr>
        </p:nvSpPr>
        <p:spPr/>
        <p:txBody>
          <a:bodyPr/>
          <a:lstStyle/>
          <a:p>
            <a:pPr>
              <a:defRPr/>
            </a:pPr>
            <a:r>
              <a:rPr lang="en-US"/>
              <a:t>1. Generalization</a:t>
            </a:r>
          </a:p>
        </p:txBody>
      </p:sp>
      <p:sp>
        <p:nvSpPr>
          <p:cNvPr id="11267" name="Rectangle 3"/>
          <p:cNvSpPr>
            <a:spLocks noGrp="1" noChangeArrowheads="1"/>
          </p:cNvSpPr>
          <p:nvPr>
            <p:ph type="body" idx="1"/>
          </p:nvPr>
        </p:nvSpPr>
        <p:spPr/>
        <p:txBody>
          <a:bodyPr/>
          <a:lstStyle/>
          <a:p>
            <a:pPr>
              <a:defRPr/>
            </a:pPr>
            <a:r>
              <a:rPr lang="en-US" dirty="0"/>
              <a:t>The child use case inherits the </a:t>
            </a:r>
          </a:p>
          <a:p>
            <a:pPr>
              <a:buFont typeface="Monotype Sorts" pitchFamily="2" charset="2"/>
              <a:buNone/>
              <a:defRPr/>
            </a:pPr>
            <a:r>
              <a:rPr lang="en-US" dirty="0"/>
              <a:t>	behavior and meaning of the</a:t>
            </a:r>
          </a:p>
          <a:p>
            <a:pPr>
              <a:buFont typeface="Monotype Sorts" pitchFamily="2" charset="2"/>
              <a:buNone/>
              <a:defRPr/>
            </a:pPr>
            <a:r>
              <a:rPr lang="en-US" dirty="0"/>
              <a:t>	parent use case.</a:t>
            </a:r>
          </a:p>
          <a:p>
            <a:pPr>
              <a:defRPr/>
            </a:pPr>
            <a:r>
              <a:rPr lang="en-US" dirty="0"/>
              <a:t>The child may add to or </a:t>
            </a:r>
          </a:p>
          <a:p>
            <a:pPr>
              <a:buFont typeface="Monotype Sorts" pitchFamily="2" charset="2"/>
              <a:buNone/>
              <a:defRPr/>
            </a:pPr>
            <a:r>
              <a:rPr lang="en-US" dirty="0"/>
              <a:t>	override the behavior of its parent.</a:t>
            </a:r>
          </a:p>
        </p:txBody>
      </p:sp>
      <p:grpSp>
        <p:nvGrpSpPr>
          <p:cNvPr id="10246" name="Group 16"/>
          <p:cNvGrpSpPr>
            <a:grpSpLocks/>
          </p:cNvGrpSpPr>
          <p:nvPr/>
        </p:nvGrpSpPr>
        <p:grpSpPr bwMode="auto">
          <a:xfrm>
            <a:off x="7315200" y="2133600"/>
            <a:ext cx="914400" cy="2133600"/>
            <a:chOff x="4608" y="1344"/>
            <a:chExt cx="576" cy="1344"/>
          </a:xfrm>
        </p:grpSpPr>
        <p:grpSp>
          <p:nvGrpSpPr>
            <p:cNvPr id="10247" name="Group 4"/>
            <p:cNvGrpSpPr>
              <a:grpSpLocks/>
            </p:cNvGrpSpPr>
            <p:nvPr/>
          </p:nvGrpSpPr>
          <p:grpSpPr bwMode="auto">
            <a:xfrm>
              <a:off x="4608" y="1344"/>
              <a:ext cx="576" cy="432"/>
              <a:chOff x="4176" y="720"/>
              <a:chExt cx="576" cy="432"/>
            </a:xfrm>
          </p:grpSpPr>
          <p:sp>
            <p:nvSpPr>
              <p:cNvPr id="10253" name="Oval 5"/>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0254" name="Text Box 6"/>
              <p:cNvSpPr txBox="1">
                <a:spLocks noChangeArrowheads="1"/>
              </p:cNvSpPr>
              <p:nvPr/>
            </p:nvSpPr>
            <p:spPr bwMode="auto">
              <a:xfrm>
                <a:off x="4224" y="81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sz="2000" b="0">
                    <a:latin typeface="Times New Roman" panose="02020603050405020304" pitchFamily="18" charset="0"/>
                  </a:rPr>
                  <a:t>parent</a:t>
                </a:r>
                <a:endParaRPr lang="en-US" altLang="en-US" sz="2400" b="0">
                  <a:latin typeface="Times New Roman" panose="02020603050405020304" pitchFamily="18" charset="0"/>
                </a:endParaRPr>
              </a:p>
            </p:txBody>
          </p:sp>
        </p:grpSp>
        <p:grpSp>
          <p:nvGrpSpPr>
            <p:cNvPr id="10248" name="Group 7"/>
            <p:cNvGrpSpPr>
              <a:grpSpLocks/>
            </p:cNvGrpSpPr>
            <p:nvPr/>
          </p:nvGrpSpPr>
          <p:grpSpPr bwMode="auto">
            <a:xfrm>
              <a:off x="4608" y="2256"/>
              <a:ext cx="576" cy="432"/>
              <a:chOff x="4176" y="720"/>
              <a:chExt cx="576" cy="432"/>
            </a:xfrm>
          </p:grpSpPr>
          <p:sp>
            <p:nvSpPr>
              <p:cNvPr id="10251" name="Oval 8"/>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0252" name="Text Box 9"/>
              <p:cNvSpPr txBox="1">
                <a:spLocks noChangeArrowheads="1"/>
              </p:cNvSpPr>
              <p:nvPr/>
            </p:nvSpPr>
            <p:spPr bwMode="auto">
              <a:xfrm>
                <a:off x="4224" y="81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sz="2000" b="0">
                    <a:latin typeface="Times New Roman" panose="02020603050405020304" pitchFamily="18" charset="0"/>
                  </a:rPr>
                  <a:t>child</a:t>
                </a:r>
                <a:endParaRPr lang="en-US" altLang="en-US" sz="2400" b="0">
                  <a:latin typeface="Times New Roman" panose="02020603050405020304" pitchFamily="18" charset="0"/>
                </a:endParaRPr>
              </a:p>
            </p:txBody>
          </p:sp>
        </p:grpSp>
        <p:sp>
          <p:nvSpPr>
            <p:cNvPr id="10249" name="Line 12"/>
            <p:cNvSpPr>
              <a:spLocks noChangeShapeType="1"/>
            </p:cNvSpPr>
            <p:nvPr/>
          </p:nvSpPr>
          <p:spPr bwMode="auto">
            <a:xfrm>
              <a:off x="4896" y="196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0" name="AutoShape 15"/>
            <p:cNvSpPr>
              <a:spLocks noChangeArrowheads="1"/>
            </p:cNvSpPr>
            <p:nvPr/>
          </p:nvSpPr>
          <p:spPr bwMode="auto">
            <a:xfrm>
              <a:off x="4752" y="1776"/>
              <a:ext cx="288" cy="192"/>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1"/>
          </p:nvPr>
        </p:nvSpPr>
        <p:spPr>
          <a:xfrm rot="16200580">
            <a:off x="-723900" y="51816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r>
              <a:rPr lang="he-IL" altLang="en-US" b="0"/>
              <a:t> ניתוח מערכות מידע</a:t>
            </a:r>
            <a:endParaRPr lang="en-US" altLang="en-US" b="0"/>
          </a:p>
        </p:txBody>
      </p:sp>
      <p:sp>
        <p:nvSpPr>
          <p:cNvPr id="18" name="Slide Number Placeholder 4"/>
          <p:cNvSpPr>
            <a:spLocks noGrp="1"/>
          </p:cNvSpPr>
          <p:nvPr>
            <p:ph type="sldNum" sz="quarter" idx="12"/>
          </p:nvPr>
        </p:nvSpPr>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fld id="{063149CB-64DF-44C6-809F-B8475385C2DC}" type="slidenum">
              <a:rPr lang="he-IL" altLang="en-US" b="0">
                <a:latin typeface="Times New Roman" panose="02020603050405020304" pitchFamily="18" charset="0"/>
              </a:rPr>
              <a:pPr/>
              <a:t>9</a:t>
            </a:fld>
            <a:endParaRPr lang="en-US" altLang="en-US" b="0">
              <a:latin typeface="Times New Roman" panose="02020603050405020304" pitchFamily="18" charset="0"/>
            </a:endParaRPr>
          </a:p>
        </p:txBody>
      </p:sp>
      <p:grpSp>
        <p:nvGrpSpPr>
          <p:cNvPr id="11268" name="Group 18"/>
          <p:cNvGrpSpPr>
            <a:grpSpLocks/>
          </p:cNvGrpSpPr>
          <p:nvPr/>
        </p:nvGrpSpPr>
        <p:grpSpPr bwMode="auto">
          <a:xfrm>
            <a:off x="2362200" y="2133600"/>
            <a:ext cx="4191000" cy="2900363"/>
            <a:chOff x="1488" y="1344"/>
            <a:chExt cx="2640" cy="1827"/>
          </a:xfrm>
        </p:grpSpPr>
        <p:grpSp>
          <p:nvGrpSpPr>
            <p:cNvPr id="11270" name="Group 3"/>
            <p:cNvGrpSpPr>
              <a:grpSpLocks/>
            </p:cNvGrpSpPr>
            <p:nvPr/>
          </p:nvGrpSpPr>
          <p:grpSpPr bwMode="auto">
            <a:xfrm>
              <a:off x="2352" y="1344"/>
              <a:ext cx="960" cy="432"/>
              <a:chOff x="4176" y="720"/>
              <a:chExt cx="576" cy="432"/>
            </a:xfrm>
          </p:grpSpPr>
          <p:sp>
            <p:nvSpPr>
              <p:cNvPr id="11280" name="Oval 4"/>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1281" name="Text Box 5"/>
              <p:cNvSpPr txBox="1">
                <a:spLocks noChangeArrowheads="1"/>
              </p:cNvSpPr>
              <p:nvPr/>
            </p:nvSpPr>
            <p:spPr bwMode="auto">
              <a:xfrm>
                <a:off x="4224" y="816"/>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sz="2000" b="0">
                    <a:latin typeface="Times New Roman" panose="02020603050405020304" pitchFamily="18" charset="0"/>
                  </a:rPr>
                  <a:t>registration</a:t>
                </a:r>
                <a:endParaRPr lang="en-US" altLang="en-US" sz="2400" b="0">
                  <a:latin typeface="Times New Roman" panose="02020603050405020304" pitchFamily="18" charset="0"/>
                </a:endParaRPr>
              </a:p>
            </p:txBody>
          </p:sp>
        </p:grpSp>
        <p:sp>
          <p:nvSpPr>
            <p:cNvPr id="11271" name="Oval 7"/>
            <p:cNvSpPr>
              <a:spLocks noChangeArrowheads="1"/>
            </p:cNvSpPr>
            <p:nvPr/>
          </p:nvSpPr>
          <p:spPr bwMode="auto">
            <a:xfrm>
              <a:off x="3120" y="2592"/>
              <a:ext cx="1008" cy="5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1272" name="Text Box 8"/>
            <p:cNvSpPr txBox="1">
              <a:spLocks noChangeArrowheads="1"/>
            </p:cNvSpPr>
            <p:nvPr/>
          </p:nvSpPr>
          <p:spPr bwMode="auto">
            <a:xfrm>
              <a:off x="3156" y="2640"/>
              <a:ext cx="92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sz="2000" b="0">
                  <a:latin typeface="Times New Roman" panose="02020603050405020304" pitchFamily="18" charset="0"/>
                </a:rPr>
                <a:t>graduate</a:t>
              </a:r>
            </a:p>
            <a:p>
              <a:pPr algn="ctr" rtl="0"/>
              <a:r>
                <a:rPr lang="en-US" altLang="en-US" sz="2000" b="0">
                  <a:latin typeface="Times New Roman" panose="02020603050405020304" pitchFamily="18" charset="0"/>
                </a:rPr>
                <a:t>registration</a:t>
              </a:r>
              <a:endParaRPr lang="en-US" altLang="en-US" sz="2400" b="0">
                <a:latin typeface="Times New Roman" panose="02020603050405020304" pitchFamily="18" charset="0"/>
              </a:endParaRPr>
            </a:p>
          </p:txBody>
        </p:sp>
        <p:sp>
          <p:nvSpPr>
            <p:cNvPr id="11273" name="AutoShape 9"/>
            <p:cNvSpPr>
              <a:spLocks noChangeArrowheads="1"/>
            </p:cNvSpPr>
            <p:nvPr/>
          </p:nvSpPr>
          <p:spPr bwMode="auto">
            <a:xfrm>
              <a:off x="2736" y="1776"/>
              <a:ext cx="192" cy="192"/>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1274" name="Line 10"/>
            <p:cNvSpPr>
              <a:spLocks noChangeShapeType="1"/>
            </p:cNvSpPr>
            <p:nvPr/>
          </p:nvSpPr>
          <p:spPr bwMode="auto">
            <a:xfrm>
              <a:off x="2112" y="230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5" name="Oval 12"/>
            <p:cNvSpPr>
              <a:spLocks noChangeArrowheads="1"/>
            </p:cNvSpPr>
            <p:nvPr/>
          </p:nvSpPr>
          <p:spPr bwMode="auto">
            <a:xfrm>
              <a:off x="1488" y="2592"/>
              <a:ext cx="1152" cy="57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1276" name="Text Box 13"/>
            <p:cNvSpPr txBox="1">
              <a:spLocks noChangeArrowheads="1"/>
            </p:cNvSpPr>
            <p:nvPr/>
          </p:nvSpPr>
          <p:spPr bwMode="auto">
            <a:xfrm>
              <a:off x="1536" y="2640"/>
              <a:ext cx="105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sz="2000" b="0">
                  <a:latin typeface="Times New Roman" panose="02020603050405020304" pitchFamily="18" charset="0"/>
                </a:rPr>
                <a:t>non-graduate</a:t>
              </a:r>
            </a:p>
            <a:p>
              <a:pPr algn="ctr" rtl="0"/>
              <a:r>
                <a:rPr lang="en-US" altLang="en-US" sz="2000" b="0">
                  <a:latin typeface="Times New Roman" panose="02020603050405020304" pitchFamily="18" charset="0"/>
                </a:rPr>
                <a:t>registration</a:t>
              </a:r>
              <a:endParaRPr lang="en-US" altLang="en-US" sz="2400" b="0">
                <a:latin typeface="Times New Roman" panose="02020603050405020304" pitchFamily="18" charset="0"/>
              </a:endParaRPr>
            </a:p>
          </p:txBody>
        </p:sp>
        <p:sp>
          <p:nvSpPr>
            <p:cNvPr id="11277" name="Line 14"/>
            <p:cNvSpPr>
              <a:spLocks noChangeShapeType="1"/>
            </p:cNvSpPr>
            <p:nvPr/>
          </p:nvSpPr>
          <p:spPr bwMode="auto">
            <a:xfrm>
              <a:off x="3600" y="230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8" name="Line 15"/>
            <p:cNvSpPr>
              <a:spLocks noChangeShapeType="1"/>
            </p:cNvSpPr>
            <p:nvPr/>
          </p:nvSpPr>
          <p:spPr bwMode="auto">
            <a:xfrm>
              <a:off x="2112" y="2304"/>
              <a:ext cx="14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9" name="Line 16"/>
            <p:cNvSpPr>
              <a:spLocks noChangeShapeType="1"/>
            </p:cNvSpPr>
            <p:nvPr/>
          </p:nvSpPr>
          <p:spPr bwMode="auto">
            <a:xfrm>
              <a:off x="2832"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5377" name="Rectangle 17"/>
          <p:cNvSpPr>
            <a:spLocks noGrp="1" noChangeArrowheads="1"/>
          </p:cNvSpPr>
          <p:nvPr>
            <p:ph type="title"/>
          </p:nvPr>
        </p:nvSpPr>
        <p:spPr/>
        <p:txBody>
          <a:bodyPr/>
          <a:lstStyle/>
          <a:p>
            <a:pPr>
              <a:defRPr/>
            </a:pPr>
            <a:r>
              <a:rPr lang="en-US"/>
              <a:t>More about Generalization</a:t>
            </a:r>
          </a:p>
        </p:txBody>
      </p:sp>
    </p:spTree>
  </p:cSld>
  <p:clrMapOvr>
    <a:masterClrMapping/>
  </p:clrMapOvr>
</p:sld>
</file>

<file path=ppt/theme/theme1.xml><?xml version="1.0" encoding="utf-8"?>
<a:theme xmlns:a="http://schemas.openxmlformats.org/drawingml/2006/main" name="L1_analysisIntroduction">
  <a:themeElements>
    <a:clrScheme name="">
      <a:dk1>
        <a:srgbClr val="000000"/>
      </a:dk1>
      <a:lt1>
        <a:srgbClr val="00B0AC"/>
      </a:lt1>
      <a:dk2>
        <a:srgbClr val="FF0000"/>
      </a:dk2>
      <a:lt2>
        <a:srgbClr val="FFFFFF"/>
      </a:lt2>
      <a:accent1>
        <a:srgbClr val="0000FF"/>
      </a:accent1>
      <a:accent2>
        <a:srgbClr val="FF3300"/>
      </a:accent2>
      <a:accent3>
        <a:srgbClr val="AAD4D2"/>
      </a:accent3>
      <a:accent4>
        <a:srgbClr val="000000"/>
      </a:accent4>
      <a:accent5>
        <a:srgbClr val="AAAAFF"/>
      </a:accent5>
      <a:accent6>
        <a:srgbClr val="E72D00"/>
      </a:accent6>
      <a:hlink>
        <a:srgbClr val="FF0000"/>
      </a:hlink>
      <a:folHlink>
        <a:srgbClr val="00FFFF"/>
      </a:folHlink>
    </a:clrScheme>
    <a:fontScheme name="L1_analysisIntroduc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1" eaLnBrk="0" fontAlgn="base" latinLnBrk="0" hangingPunct="0">
          <a:lnSpc>
            <a:spcPct val="100000"/>
          </a:lnSpc>
          <a:spcBef>
            <a:spcPct val="0"/>
          </a:spcBef>
          <a:spcAft>
            <a:spcPct val="0"/>
          </a:spcAft>
          <a:buClrTx/>
          <a:buSzTx/>
          <a:buFontTx/>
          <a:buNone/>
          <a:tabLst/>
          <a:defRPr kumimoji="0" lang="he-IL" alt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1" eaLnBrk="0" fontAlgn="base" latinLnBrk="0" hangingPunct="0">
          <a:lnSpc>
            <a:spcPct val="100000"/>
          </a:lnSpc>
          <a:spcBef>
            <a:spcPct val="0"/>
          </a:spcBef>
          <a:spcAft>
            <a:spcPct val="0"/>
          </a:spcAft>
          <a:buClrTx/>
          <a:buSzTx/>
          <a:buFontTx/>
          <a:buNone/>
          <a:tabLst/>
          <a:defRPr kumimoji="0" lang="he-IL" alt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L1_analysisIntroduction 1">
        <a:dk1>
          <a:srgbClr val="009999"/>
        </a:dk1>
        <a:lt1>
          <a:srgbClr val="FFFFFF"/>
        </a:lt1>
        <a:dk2>
          <a:srgbClr val="00CCCC"/>
        </a:dk2>
        <a:lt2>
          <a:srgbClr val="FFFF00"/>
        </a:lt2>
        <a:accent1>
          <a:srgbClr val="9999FF"/>
        </a:accent1>
        <a:accent2>
          <a:srgbClr val="FF9933"/>
        </a:accent2>
        <a:accent3>
          <a:srgbClr val="AAE2E2"/>
        </a:accent3>
        <a:accent4>
          <a:srgbClr val="DADADA"/>
        </a:accent4>
        <a:accent5>
          <a:srgbClr val="CACAFF"/>
        </a:accent5>
        <a:accent6>
          <a:srgbClr val="E78A2D"/>
        </a:accent6>
        <a:hlink>
          <a:srgbClr val="FFCC00"/>
        </a:hlink>
        <a:folHlink>
          <a:srgbClr val="00FFFF"/>
        </a:folHlink>
      </a:clrScheme>
      <a:clrMap bg1="dk2" tx1="lt1" bg2="dk1" tx2="lt2" accent1="accent1" accent2="accent2" accent3="accent3" accent4="accent4" accent5="accent5" accent6="accent6" hlink="hlink" folHlink="folHlink"/>
    </a:extraClrScheme>
    <a:extraClrScheme>
      <a:clrScheme name="L1_analysisIntroduction 2">
        <a:dk1>
          <a:srgbClr val="000000"/>
        </a:dk1>
        <a:lt1>
          <a:srgbClr val="79D1C4"/>
        </a:lt1>
        <a:dk2>
          <a:srgbClr val="000000"/>
        </a:dk2>
        <a:lt2>
          <a:srgbClr val="FFFFFF"/>
        </a:lt2>
        <a:accent1>
          <a:srgbClr val="33CCFF"/>
        </a:accent1>
        <a:accent2>
          <a:srgbClr val="0099CC"/>
        </a:accent2>
        <a:accent3>
          <a:srgbClr val="BEE5DE"/>
        </a:accent3>
        <a:accent4>
          <a:srgbClr val="000000"/>
        </a:accent4>
        <a:accent5>
          <a:srgbClr val="ADE2FF"/>
        </a:accent5>
        <a:accent6>
          <a:srgbClr val="008AB9"/>
        </a:accent6>
        <a:hlink>
          <a:srgbClr val="FF99CC"/>
        </a:hlink>
        <a:folHlink>
          <a:srgbClr val="00FFCC"/>
        </a:folHlink>
      </a:clrScheme>
      <a:clrMap bg1="lt1" tx1="dk1" bg2="lt2" tx2="dk2" accent1="accent1" accent2="accent2" accent3="accent3" accent4="accent4" accent5="accent5" accent6="accent6" hlink="hlink" folHlink="folHlink"/>
    </a:extraClrScheme>
    <a:extraClrScheme>
      <a:clrScheme name="L1_analysisIntroduction 3">
        <a:dk1>
          <a:srgbClr val="000000"/>
        </a:dk1>
        <a:lt1>
          <a:srgbClr val="FFFFFF"/>
        </a:lt1>
        <a:dk2>
          <a:srgbClr val="000000"/>
        </a:dk2>
        <a:lt2>
          <a:srgbClr val="DDDDDD"/>
        </a:lt2>
        <a:accent1>
          <a:srgbClr val="CBCBCB"/>
        </a:accent1>
        <a:accent2>
          <a:srgbClr val="969696"/>
        </a:accent2>
        <a:accent3>
          <a:srgbClr val="FFFFFF"/>
        </a:accent3>
        <a:accent4>
          <a:srgbClr val="000000"/>
        </a:accent4>
        <a:accent5>
          <a:srgbClr val="E2E2E2"/>
        </a:accent5>
        <a:accent6>
          <a:srgbClr val="878787"/>
        </a:accent6>
        <a:hlink>
          <a:srgbClr val="5F5F5F"/>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C:\Iris\Tirgul\Analysis\Lectures\Summer2002\L1_analysisIntroduction.ppt</Template>
  <TotalTime>2424</TotalTime>
  <Words>1595</Words>
  <Application>Microsoft Office PowerPoint</Application>
  <PresentationFormat>On-screen Show (4:3)</PresentationFormat>
  <Paragraphs>237</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Monotype Sorts</vt:lpstr>
      <vt:lpstr>Times New Roman</vt:lpstr>
      <vt:lpstr>Wingdings</vt:lpstr>
      <vt:lpstr>L1_analysisIntroduction</vt:lpstr>
      <vt:lpstr>Using Use Case Diagrams</vt:lpstr>
      <vt:lpstr>Use Case</vt:lpstr>
      <vt:lpstr>Specifying the Behavior of a Use Case</vt:lpstr>
      <vt:lpstr>Actors</vt:lpstr>
      <vt:lpstr>Use Cases and Actors</vt:lpstr>
      <vt:lpstr>Example of Use Case Diagram</vt:lpstr>
      <vt:lpstr>Relationships between Use Cases</vt:lpstr>
      <vt:lpstr>1. Generalization</vt:lpstr>
      <vt:lpstr>More about Generalization</vt:lpstr>
      <vt:lpstr>2. Include</vt:lpstr>
      <vt:lpstr>More about Include</vt:lpstr>
      <vt:lpstr>3. Extend</vt:lpstr>
      <vt:lpstr>More about Extend</vt:lpstr>
      <vt:lpstr>Review</vt:lpstr>
      <vt:lpstr>Relationships between Actors</vt:lpstr>
      <vt:lpstr>Relationships between Use Cases &amp; Actors</vt:lpstr>
      <vt:lpstr>Example</vt:lpstr>
      <vt:lpstr>A More Complicate Example</vt:lpstr>
      <vt:lpstr>Use Case Description</vt:lpstr>
      <vt:lpstr>Example- Money Withdraw</vt:lpstr>
      <vt:lpstr>Example- Money Withdraw (cont.)</vt:lpstr>
      <vt:lpstr>Example- Money Withdraw (cont.)</vt:lpstr>
      <vt:lpstr>Example- Money Withdraw (cont.)</vt:lpstr>
      <vt:lpstr>Example- Money Withdraw (cont.)</vt:lpstr>
      <vt:lpstr>Moving 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Diagrams</dc:title>
  <dc:creator>Iris Berger</dc:creator>
  <cp:lastModifiedBy>Mahfujur Rahman</cp:lastModifiedBy>
  <cp:revision>60</cp:revision>
  <dcterms:created xsi:type="dcterms:W3CDTF">2000-10-12T23:04:04Z</dcterms:created>
  <dcterms:modified xsi:type="dcterms:W3CDTF">2020-10-21T03:35:54Z</dcterms:modified>
</cp:coreProperties>
</file>