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58" r:id="rId21"/>
    <p:sldId id="259"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78C2FE0E-0A00-4664-9AB5-ABF63286FA28}" type="datetimeFigureOut">
              <a:rPr lang="en-US"/>
              <a:pPr>
                <a:defRPr/>
              </a:pPr>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A7D30A9-736A-4E3F-A6EB-96787A6B069D}" type="slidenum">
              <a:rPr lang="en-US" altLang="en-US"/>
              <a:pPr/>
              <a:t>‹#›</a:t>
            </a:fld>
            <a:endParaRPr lang="en-US" altLang="en-US"/>
          </a:p>
        </p:txBody>
      </p:sp>
    </p:spTree>
    <p:extLst>
      <p:ext uri="{BB962C8B-B14F-4D97-AF65-F5344CB8AC3E}">
        <p14:creationId xmlns:p14="http://schemas.microsoft.com/office/powerpoint/2010/main" val="878750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612731-6BEC-437F-AAD7-A46D2A5B7084}" type="slidenum">
              <a:rPr lang="en-CA" altLang="en-US"/>
              <a:pPr eaLnBrk="1" hangingPunct="1"/>
              <a:t>3</a:t>
            </a:fld>
            <a:endParaRPr lang="en-CA" altLang="en-US"/>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958660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73E2E5-3C09-4C19-BEDD-9EA87F08A2DF}" type="slidenum">
              <a:rPr lang="en-CA" altLang="en-US"/>
              <a:pPr eaLnBrk="1" hangingPunct="1"/>
              <a:t>12</a:t>
            </a:fld>
            <a:endParaRPr lang="en-CA" alt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700752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DC3087-859C-4B5F-851E-12C876B85471}" type="slidenum">
              <a:rPr lang="en-CA" altLang="en-US"/>
              <a:pPr eaLnBrk="1" hangingPunct="1"/>
              <a:t>13</a:t>
            </a:fld>
            <a:endParaRPr lang="en-CA" alt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55203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9A7384-EE5E-487D-9D01-C6C0F2E268DF}" type="slidenum">
              <a:rPr lang="en-CA" altLang="en-US"/>
              <a:pPr eaLnBrk="1" hangingPunct="1"/>
              <a:t>14</a:t>
            </a:fld>
            <a:endParaRPr lang="en-CA" alt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8778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04F3C3-6051-42CA-BAA0-3BEBAA596B59}" type="slidenum">
              <a:rPr lang="en-CA" altLang="en-US"/>
              <a:pPr eaLnBrk="1" hangingPunct="1"/>
              <a:t>15</a:t>
            </a:fld>
            <a:endParaRPr lang="en-CA" alt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4484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995095-C3FD-4521-BAE7-2C2890BCADFF}" type="slidenum">
              <a:rPr lang="en-CA" altLang="en-US"/>
              <a:pPr eaLnBrk="1" hangingPunct="1"/>
              <a:t>16</a:t>
            </a:fld>
            <a:endParaRPr lang="en-CA" alt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8468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FA72F1-0859-4DC2-B43D-25124188F981}" type="slidenum">
              <a:rPr lang="en-CA" altLang="en-US"/>
              <a:pPr eaLnBrk="1" hangingPunct="1"/>
              <a:t>17</a:t>
            </a:fld>
            <a:endParaRPr lang="en-CA" alt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29218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8821D3-8162-43A0-83D0-57FE38CA7AD9}" type="slidenum">
              <a:rPr lang="en-CA" altLang="en-US"/>
              <a:pPr eaLnBrk="1" hangingPunct="1"/>
              <a:t>18</a:t>
            </a:fld>
            <a:endParaRPr lang="en-CA" alt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986435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5027DD-4870-4B7D-B200-92ECB109697C}" type="slidenum">
              <a:rPr lang="en-CA" altLang="en-US"/>
              <a:pPr eaLnBrk="1" hangingPunct="1"/>
              <a:t>19</a:t>
            </a:fld>
            <a:endParaRPr lang="en-CA" alt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86551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709911-12D7-4D37-ABEE-BB87D96763E6}" type="slidenum">
              <a:rPr lang="en-US" altLang="en-US"/>
              <a:pPr eaLnBrk="1" hangingPunct="1"/>
              <a:t>23</a:t>
            </a:fld>
            <a:endParaRPr lang="en-US" alt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a:latin typeface="Arial" panose="020B0604020202020204" pitchFamily="34" charset="0"/>
              </a:rPr>
              <a:t>These two use cases are essentially two scenarios; so lets sketch the scenarios and then show how they are implemented.</a:t>
            </a:r>
            <a:endParaRPr lang="en-US" altLang="en-US" dirty="0">
              <a:latin typeface="Arial" panose="020B0604020202020204" pitchFamily="34" charset="0"/>
            </a:endParaRPr>
          </a:p>
        </p:txBody>
      </p:sp>
    </p:spTree>
    <p:extLst>
      <p:ext uri="{BB962C8B-B14F-4D97-AF65-F5344CB8AC3E}">
        <p14:creationId xmlns:p14="http://schemas.microsoft.com/office/powerpoint/2010/main" val="3647396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23FEC1-4EBA-48BA-BE6E-8F6E656EFFA4}" type="slidenum">
              <a:rPr lang="en-US" altLang="en-US"/>
              <a:pPr eaLnBrk="1" hangingPunct="1"/>
              <a:t>24</a:t>
            </a:fld>
            <a:endParaRPr lang="en-US" alt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extLst>
      <p:ext uri="{BB962C8B-B14F-4D97-AF65-F5344CB8AC3E}">
        <p14:creationId xmlns:p14="http://schemas.microsoft.com/office/powerpoint/2010/main" val="279956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779A60-2D76-4EF4-96AA-2BC9A8F5CB82}" type="slidenum">
              <a:rPr lang="en-CA" altLang="en-US"/>
              <a:pPr eaLnBrk="1" hangingPunct="1"/>
              <a:t>4</a:t>
            </a:fld>
            <a:endParaRPr lang="en-CA" altLang="en-US"/>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8641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61559E-5A99-4837-AB5B-1765C8DBB789}" type="slidenum">
              <a:rPr lang="en-US" altLang="en-US"/>
              <a:pPr eaLnBrk="1" hangingPunct="1"/>
              <a:t>25</a:t>
            </a:fld>
            <a:endParaRPr lang="en-US" alt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extLst>
      <p:ext uri="{BB962C8B-B14F-4D97-AF65-F5344CB8AC3E}">
        <p14:creationId xmlns:p14="http://schemas.microsoft.com/office/powerpoint/2010/main" val="55750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9124F3-BB2A-4175-A4DA-E6A4B6B79DF1}" type="slidenum">
              <a:rPr lang="en-US" altLang="en-US"/>
              <a:pPr eaLnBrk="1" hangingPunct="1"/>
              <a:t>26</a:t>
            </a:fld>
            <a:endParaRPr lang="en-US" alt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a:latin typeface="Arial" panose="020B0604020202020204" pitchFamily="34" charset="0"/>
              </a:rPr>
              <a:t>NB. This example only very superficially explains how the Scenario works. The design would have to be worked out in much greater detail at a later time and then a more complex Class Model would be necessary as the Sequence Diagrams depend on having classes pre-defined.</a:t>
            </a:r>
            <a:endParaRPr lang="en-US" altLang="en-US" dirty="0">
              <a:latin typeface="Arial" panose="020B0604020202020204" pitchFamily="34" charset="0"/>
            </a:endParaRPr>
          </a:p>
        </p:txBody>
      </p:sp>
    </p:spTree>
    <p:extLst>
      <p:ext uri="{BB962C8B-B14F-4D97-AF65-F5344CB8AC3E}">
        <p14:creationId xmlns:p14="http://schemas.microsoft.com/office/powerpoint/2010/main" val="1616557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480E63-F27E-4FF3-AD6A-759A3B2EDBE7}" type="slidenum">
              <a:rPr lang="en-US" altLang="en-US"/>
              <a:pPr eaLnBrk="1" hangingPunct="1"/>
              <a:t>27</a:t>
            </a:fld>
            <a:endParaRPr lang="en-US" alt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extLst>
      <p:ext uri="{BB962C8B-B14F-4D97-AF65-F5344CB8AC3E}">
        <p14:creationId xmlns:p14="http://schemas.microsoft.com/office/powerpoint/2010/main" val="3220943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68A908-1546-4DF4-8660-D83BC20F8398}" type="slidenum">
              <a:rPr lang="en-US" altLang="en-US"/>
              <a:pPr eaLnBrk="1" hangingPunct="1"/>
              <a:t>28</a:t>
            </a:fld>
            <a:endParaRPr lang="en-US" alt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latin typeface="Arial" panose="020B0604020202020204" pitchFamily="34" charset="0"/>
              </a:rPr>
              <a:t>The class Model as so far defined will not allow the description of loggin in Select Stock etc. So it is just a superficial sequence diagram that follows.</a:t>
            </a:r>
            <a:endParaRPr lang="en-US" altLang="en-US">
              <a:latin typeface="Arial" panose="020B0604020202020204" pitchFamily="34" charset="0"/>
            </a:endParaRPr>
          </a:p>
        </p:txBody>
      </p:sp>
    </p:spTree>
    <p:extLst>
      <p:ext uri="{BB962C8B-B14F-4D97-AF65-F5344CB8AC3E}">
        <p14:creationId xmlns:p14="http://schemas.microsoft.com/office/powerpoint/2010/main" val="261256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692181-88BE-4D65-BE62-0715F9BB0D69}" type="slidenum">
              <a:rPr lang="en-US" altLang="en-US"/>
              <a:pPr eaLnBrk="1" hangingPunct="1"/>
              <a:t>29</a:t>
            </a:fld>
            <a:endParaRPr lang="en-US" alt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extLst>
      <p:ext uri="{BB962C8B-B14F-4D97-AF65-F5344CB8AC3E}">
        <p14:creationId xmlns:p14="http://schemas.microsoft.com/office/powerpoint/2010/main" val="814426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53A448-4DC1-4A6B-91F6-5AD350A7F021}" type="slidenum">
              <a:rPr lang="en-US" altLang="en-US"/>
              <a:pPr eaLnBrk="1" hangingPunct="1"/>
              <a:t>30</a:t>
            </a:fld>
            <a:endParaRPr lang="en-US" alt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latin typeface="Arial" panose="020B0604020202020204" pitchFamily="34" charset="0"/>
              </a:rPr>
              <a:t>We are now going to look at the way the set of diagrams develops to explain just enough of the design of the kettle to explain one use case or scenario.</a:t>
            </a:r>
          </a:p>
          <a:p>
            <a:pPr eaLnBrk="1" hangingPunct="1">
              <a:spcBef>
                <a:spcPct val="0"/>
              </a:spcBef>
            </a:pPr>
            <a:r>
              <a:rPr lang="en-GB" altLang="en-US">
                <a:latin typeface="Arial" panose="020B0604020202020204" pitchFamily="34" charset="0"/>
              </a:rPr>
              <a:t>The kettle will, of course, have several other use cases but we ignore them as they are not necessary for our present purpose.</a:t>
            </a:r>
            <a:endParaRPr lang="en-US" altLang="en-US">
              <a:latin typeface="Arial" panose="020B0604020202020204" pitchFamily="34" charset="0"/>
            </a:endParaRPr>
          </a:p>
        </p:txBody>
      </p:sp>
    </p:spTree>
    <p:extLst>
      <p:ext uri="{BB962C8B-B14F-4D97-AF65-F5344CB8AC3E}">
        <p14:creationId xmlns:p14="http://schemas.microsoft.com/office/powerpoint/2010/main" val="1715206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D893DA-1034-4EF2-A048-C3BA4A80573C}" type="slidenum">
              <a:rPr lang="en-US" altLang="en-US"/>
              <a:pPr eaLnBrk="1" hangingPunct="1"/>
              <a:t>31</a:t>
            </a:fld>
            <a:endParaRPr lang="en-US" altLang="en-US"/>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latin typeface="Arial" panose="020B0604020202020204" pitchFamily="34" charset="0"/>
              </a:rPr>
              <a:t>Now we understand this scenario we can list the objects/classes necessary to explain how it happens.</a:t>
            </a:r>
          </a:p>
          <a:p>
            <a:pPr eaLnBrk="1" hangingPunct="1">
              <a:spcBef>
                <a:spcPct val="0"/>
              </a:spcBef>
            </a:pPr>
            <a:endParaRPr lang="en-GB" altLang="en-US">
              <a:latin typeface="Arial" panose="020B0604020202020204" pitchFamily="34" charset="0"/>
            </a:endParaRPr>
          </a:p>
          <a:p>
            <a:pPr eaLnBrk="1" hangingPunct="1">
              <a:spcBef>
                <a:spcPct val="0"/>
              </a:spcBef>
            </a:pPr>
            <a:r>
              <a:rPr lang="en-GB" altLang="en-US">
                <a:latin typeface="Arial" panose="020B0604020202020204" pitchFamily="34" charset="0"/>
              </a:rPr>
              <a:t>We need switch, water, heating element, fuse</a:t>
            </a:r>
            <a:endParaRPr lang="en-US" altLang="en-US">
              <a:latin typeface="Arial" panose="020B0604020202020204" pitchFamily="34" charset="0"/>
            </a:endParaRPr>
          </a:p>
        </p:txBody>
      </p:sp>
    </p:spTree>
    <p:extLst>
      <p:ext uri="{BB962C8B-B14F-4D97-AF65-F5344CB8AC3E}">
        <p14:creationId xmlns:p14="http://schemas.microsoft.com/office/powerpoint/2010/main" val="3669055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4A2167-6940-44BF-AF26-9ED789A5BEFE}" type="slidenum">
              <a:rPr lang="en-US" altLang="en-US"/>
              <a:pPr eaLnBrk="1" hangingPunct="1"/>
              <a:t>32</a:t>
            </a:fld>
            <a:endParaRPr lang="en-US" alt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latin typeface="Arial" panose="020B0604020202020204" pitchFamily="34" charset="0"/>
              </a:rPr>
              <a:t>This set of diagrams were developed in the lecture on Classes. We need an element and a liquid: water</a:t>
            </a:r>
          </a:p>
          <a:p>
            <a:pPr eaLnBrk="1" hangingPunct="1">
              <a:spcBef>
                <a:spcPct val="0"/>
              </a:spcBef>
            </a:pPr>
            <a:r>
              <a:rPr lang="en-GB" altLang="en-US">
                <a:latin typeface="Arial" panose="020B0604020202020204" pitchFamily="34" charset="0"/>
              </a:rPr>
              <a:t>We need various properties for the element ie temperature and cut-out temperature</a:t>
            </a:r>
          </a:p>
          <a:p>
            <a:pPr eaLnBrk="1" hangingPunct="1">
              <a:spcBef>
                <a:spcPct val="0"/>
              </a:spcBef>
            </a:pPr>
            <a:r>
              <a:rPr lang="en-GB" altLang="en-US">
                <a:latin typeface="Arial" panose="020B0604020202020204" pitchFamily="34" charset="0"/>
              </a:rPr>
              <a:t>And we need two new methods for the element: cut-out and reset.</a:t>
            </a:r>
            <a:endParaRPr lang="en-US" altLang="en-US">
              <a:latin typeface="Arial" panose="020B0604020202020204" pitchFamily="34" charset="0"/>
            </a:endParaRPr>
          </a:p>
        </p:txBody>
      </p:sp>
    </p:spTree>
    <p:extLst>
      <p:ext uri="{BB962C8B-B14F-4D97-AF65-F5344CB8AC3E}">
        <p14:creationId xmlns:p14="http://schemas.microsoft.com/office/powerpoint/2010/main" val="931462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08CBC5-F649-4913-8F8E-5D2EF78AE6FB}" type="slidenum">
              <a:rPr lang="en-US" altLang="en-US"/>
              <a:pPr eaLnBrk="1" hangingPunct="1"/>
              <a:t>33</a:t>
            </a:fld>
            <a:endParaRPr lang="en-US" alt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extLst>
      <p:ext uri="{BB962C8B-B14F-4D97-AF65-F5344CB8AC3E}">
        <p14:creationId xmlns:p14="http://schemas.microsoft.com/office/powerpoint/2010/main" val="3584630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289B35-8457-44F7-B156-B3B9CCA7597D}" type="slidenum">
              <a:rPr lang="en-US" altLang="en-US"/>
              <a:pPr eaLnBrk="1" hangingPunct="1"/>
              <a:t>34</a:t>
            </a:fld>
            <a:endParaRPr lang="en-US" altLang="en-US"/>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latin typeface="Arial" panose="020B0604020202020204" pitchFamily="34" charset="0"/>
              </a:rPr>
              <a:t>Now this diagram is not entirely satisfactory if you are a programmer but if you are a designer then you will not want lots of detail and this will be enough to explain how the system works.</a:t>
            </a:r>
          </a:p>
          <a:p>
            <a:pPr eaLnBrk="1" hangingPunct="1">
              <a:spcBef>
                <a:spcPct val="0"/>
              </a:spcBef>
            </a:pPr>
            <a:r>
              <a:rPr lang="en-GB" altLang="en-US">
                <a:latin typeface="Arial" panose="020B0604020202020204" pitchFamily="34" charset="0"/>
              </a:rPr>
              <a:t>We could have added a cut-out as a separate object and sent messages to it and its associated thermostat.</a:t>
            </a:r>
          </a:p>
          <a:p>
            <a:pPr eaLnBrk="1" hangingPunct="1">
              <a:spcBef>
                <a:spcPct val="0"/>
              </a:spcBef>
            </a:pPr>
            <a:r>
              <a:rPr lang="en-GB" altLang="en-US">
                <a:latin typeface="Arial" panose="020B0604020202020204" pitchFamily="34" charset="0"/>
              </a:rPr>
              <a:t>Not that we have not completed the scenario as described in an earlier slide as the scenario requires us to go back to the user and get him to fill the kettle and switch the kettle on again. Most of this is outside the system and so I have decided to change the definition of the scenario to exclude this part. See next slide.</a:t>
            </a:r>
            <a:endParaRPr lang="en-US" altLang="en-US">
              <a:latin typeface="Arial" panose="020B0604020202020204" pitchFamily="34" charset="0"/>
            </a:endParaRPr>
          </a:p>
        </p:txBody>
      </p:sp>
    </p:spTree>
    <p:extLst>
      <p:ext uri="{BB962C8B-B14F-4D97-AF65-F5344CB8AC3E}">
        <p14:creationId xmlns:p14="http://schemas.microsoft.com/office/powerpoint/2010/main" val="17422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0307AA-B6A8-42D3-8084-D5FF5BEDABB8}" type="slidenum">
              <a:rPr lang="en-CA" altLang="en-US"/>
              <a:pPr eaLnBrk="1" hangingPunct="1"/>
              <a:t>5</a:t>
            </a:fld>
            <a:endParaRPr lang="en-CA" altLang="en-US"/>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88168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649971-4FFA-4F1D-92AD-3D2E01E5B22C}" type="slidenum">
              <a:rPr lang="en-US" altLang="en-US"/>
              <a:pPr eaLnBrk="1" hangingPunct="1"/>
              <a:t>35</a:t>
            </a:fld>
            <a:endParaRPr lang="en-US" alt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latin typeface="Arial" panose="020B0604020202020204" pitchFamily="34" charset="0"/>
              </a:rPr>
              <a:t>Now we understand this scenario we can list the objects/classes necessary to explain how it happens.</a:t>
            </a:r>
          </a:p>
          <a:p>
            <a:pPr eaLnBrk="1" hangingPunct="1">
              <a:spcBef>
                <a:spcPct val="0"/>
              </a:spcBef>
            </a:pPr>
            <a:endParaRPr lang="en-GB" altLang="en-US">
              <a:latin typeface="Arial" panose="020B0604020202020204" pitchFamily="34" charset="0"/>
            </a:endParaRPr>
          </a:p>
          <a:p>
            <a:pPr eaLnBrk="1" hangingPunct="1">
              <a:spcBef>
                <a:spcPct val="0"/>
              </a:spcBef>
            </a:pPr>
            <a:r>
              <a:rPr lang="en-GB" altLang="en-US">
                <a:latin typeface="Arial" panose="020B0604020202020204" pitchFamily="34" charset="0"/>
              </a:rPr>
              <a:t>We need switch, water, heating element, fuse</a:t>
            </a:r>
            <a:endParaRPr lang="en-US" altLang="en-US">
              <a:latin typeface="Arial" panose="020B0604020202020204" pitchFamily="34" charset="0"/>
            </a:endParaRPr>
          </a:p>
        </p:txBody>
      </p:sp>
    </p:spTree>
    <p:extLst>
      <p:ext uri="{BB962C8B-B14F-4D97-AF65-F5344CB8AC3E}">
        <p14:creationId xmlns:p14="http://schemas.microsoft.com/office/powerpoint/2010/main" val="252982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928BEE-D109-42F8-8B49-5FFFE8BA10B7}" type="slidenum">
              <a:rPr lang="en-CA" altLang="en-US"/>
              <a:pPr eaLnBrk="1" hangingPunct="1"/>
              <a:t>6</a:t>
            </a:fld>
            <a:endParaRPr lang="en-CA" alt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510504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696B97-A798-4C7A-90CC-C36F4EF1EE28}" type="slidenum">
              <a:rPr lang="en-CA" altLang="en-US"/>
              <a:pPr eaLnBrk="1" hangingPunct="1"/>
              <a:t>7</a:t>
            </a:fld>
            <a:endParaRPr lang="en-CA" altLang="en-US"/>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816138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94109B-60E2-45B9-B128-8051A23E491F}" type="slidenum">
              <a:rPr lang="en-CA" altLang="en-US"/>
              <a:pPr eaLnBrk="1" hangingPunct="1"/>
              <a:t>8</a:t>
            </a:fld>
            <a:endParaRPr lang="en-CA" alt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559957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54AD7A-828F-466B-BC4B-E6FEBDAFF54B}" type="slidenum">
              <a:rPr lang="en-CA" altLang="en-US"/>
              <a:pPr eaLnBrk="1" hangingPunct="1"/>
              <a:t>9</a:t>
            </a:fld>
            <a:endParaRPr lang="en-CA" altLang="en-US"/>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149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142F12-45AC-4319-A344-CE25FCB67825}" type="slidenum">
              <a:rPr lang="en-CA" altLang="en-US"/>
              <a:pPr eaLnBrk="1" hangingPunct="1"/>
              <a:t>10</a:t>
            </a:fld>
            <a:endParaRPr lang="en-CA" alt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22090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503D91-8715-490D-A705-715253DEB74F}" type="slidenum">
              <a:rPr lang="en-CA" altLang="en-US"/>
              <a:pPr eaLnBrk="1" hangingPunct="1"/>
              <a:t>11</a:t>
            </a:fld>
            <a:endParaRPr lang="en-CA" alt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516642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093B0FF2-328D-43BD-8746-705055D20914}" type="datetimeFigureOut">
              <a:rPr lang="en-US"/>
              <a:pPr>
                <a:defRPr/>
              </a:pPr>
              <a:t>11/4/2020</a:t>
            </a:fld>
            <a:endParaRPr lang="en-US" dirty="0"/>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BC4BB3E9-AAC4-4570-9864-FCC3D1F50C69}" type="slidenum">
              <a:rPr lang="en-US" altLang="en-US"/>
              <a:pPr/>
              <a:t>‹#›</a:t>
            </a:fld>
            <a:endParaRPr lang="en-US" altLang="en-US"/>
          </a:p>
        </p:txBody>
      </p:sp>
    </p:spTree>
    <p:extLst>
      <p:ext uri="{BB962C8B-B14F-4D97-AF65-F5344CB8AC3E}">
        <p14:creationId xmlns:p14="http://schemas.microsoft.com/office/powerpoint/2010/main" val="10731509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4F416FA-6C3D-44B3-99ED-5CB1B82F4F5E}" type="datetimeFigureOut">
              <a:rPr lang="en-US"/>
              <a:pPr>
                <a:defRPr/>
              </a:pPr>
              <a:t>11/4/2020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0E85A21F-0E22-42D9-AB29-9DFF6A8B1788}" type="slidenum">
              <a:rPr lang="en-US" altLang="en-US"/>
              <a:pPr/>
              <a:t>‹#›</a:t>
            </a:fld>
            <a:endParaRPr lang="en-US" altLang="en-US"/>
          </a:p>
        </p:txBody>
      </p:sp>
    </p:spTree>
    <p:extLst>
      <p:ext uri="{BB962C8B-B14F-4D97-AF65-F5344CB8AC3E}">
        <p14:creationId xmlns:p14="http://schemas.microsoft.com/office/powerpoint/2010/main" val="37094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8205B45-7884-4762-9A6F-37CC94BB8097}" type="datetimeFigureOut">
              <a:rPr lang="en-US"/>
              <a:pPr>
                <a:defRPr/>
              </a:pPr>
              <a:t>11/4/2020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A96EF6A-4E53-4472-ADBE-C2230B7F7AF5}" type="slidenum">
              <a:rPr lang="en-US" altLang="en-US"/>
              <a:pPr/>
              <a:t>‹#›</a:t>
            </a:fld>
            <a:endParaRPr lang="en-US" altLang="en-US"/>
          </a:p>
        </p:txBody>
      </p:sp>
    </p:spTree>
    <p:extLst>
      <p:ext uri="{BB962C8B-B14F-4D97-AF65-F5344CB8AC3E}">
        <p14:creationId xmlns:p14="http://schemas.microsoft.com/office/powerpoint/2010/main" val="3182787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01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39243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39243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CA"/>
              <a:t>Object-Oriented Paradigm and UML</a:t>
            </a:r>
          </a:p>
        </p:txBody>
      </p:sp>
      <p:sp>
        <p:nvSpPr>
          <p:cNvPr id="6" name="Rectangle 6"/>
          <p:cNvSpPr>
            <a:spLocks noGrp="1" noChangeArrowheads="1"/>
          </p:cNvSpPr>
          <p:nvPr>
            <p:ph type="sldNum" sz="quarter" idx="11"/>
          </p:nvPr>
        </p:nvSpPr>
        <p:spPr/>
        <p:txBody>
          <a:bodyPr/>
          <a:lstStyle>
            <a:lvl1pPr>
              <a:defRPr/>
            </a:lvl1pPr>
          </a:lstStyle>
          <a:p>
            <a:fld id="{F513C740-09C2-4D1F-B3E0-CB58A5A2E759}" type="slidenum">
              <a:rPr lang="en-CA" altLang="en-US"/>
              <a:pPr/>
              <a:t>‹#›</a:t>
            </a:fld>
            <a:endParaRPr lang="en-CA" altLang="en-US"/>
          </a:p>
        </p:txBody>
      </p:sp>
    </p:spTree>
    <p:extLst>
      <p:ext uri="{BB962C8B-B14F-4D97-AF65-F5344CB8AC3E}">
        <p14:creationId xmlns:p14="http://schemas.microsoft.com/office/powerpoint/2010/main" val="224231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191F376-F2CD-4511-A625-2378AD6E2302}" type="datetimeFigureOut">
              <a:rPr lang="en-US"/>
              <a:pPr>
                <a:defRPr/>
              </a:pPr>
              <a:t>11/4/2020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70BE5E7-DA74-460F-A6D3-9C31691C34D4}" type="slidenum">
              <a:rPr lang="en-US" altLang="en-US"/>
              <a:pPr/>
              <a:t>‹#›</a:t>
            </a:fld>
            <a:endParaRPr lang="en-US" altLang="en-US"/>
          </a:p>
        </p:txBody>
      </p:sp>
    </p:spTree>
    <p:extLst>
      <p:ext uri="{BB962C8B-B14F-4D97-AF65-F5344CB8AC3E}">
        <p14:creationId xmlns:p14="http://schemas.microsoft.com/office/powerpoint/2010/main" val="26788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96D7F20-0D2E-41B4-988B-EC2220E61EB9}" type="datetimeFigureOut">
              <a:rPr lang="en-US"/>
              <a:pPr>
                <a:defRPr/>
              </a:pPr>
              <a:t>11/4/2020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23BBCDBB-ABF8-4585-9352-A275D8F474CD}" type="slidenum">
              <a:rPr lang="en-US" altLang="en-US"/>
              <a:pPr/>
              <a:t>‹#›</a:t>
            </a:fld>
            <a:endParaRPr lang="en-US" altLang="en-US"/>
          </a:p>
        </p:txBody>
      </p:sp>
    </p:spTree>
    <p:extLst>
      <p:ext uri="{BB962C8B-B14F-4D97-AF65-F5344CB8AC3E}">
        <p14:creationId xmlns:p14="http://schemas.microsoft.com/office/powerpoint/2010/main" val="1216250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10093248-0A21-40DC-9C13-4DCE7004FFEF}" type="datetimeFigureOut">
              <a:rPr lang="en-US"/>
              <a:pPr>
                <a:defRPr/>
              </a:pPr>
              <a:t>11/4/2020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3177C18A-5657-456E-B0D5-B18AFD0F3F47}" type="slidenum">
              <a:rPr lang="en-US" altLang="en-US"/>
              <a:pPr/>
              <a:t>‹#›</a:t>
            </a:fld>
            <a:endParaRPr lang="en-US" altLang="en-US"/>
          </a:p>
        </p:txBody>
      </p:sp>
    </p:spTree>
    <p:extLst>
      <p:ext uri="{BB962C8B-B14F-4D97-AF65-F5344CB8AC3E}">
        <p14:creationId xmlns:p14="http://schemas.microsoft.com/office/powerpoint/2010/main" val="11580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ED777657-D522-4D2D-81F4-2534420A12EF}" type="datetimeFigureOut">
              <a:rPr lang="en-US"/>
              <a:pPr>
                <a:defRPr/>
              </a:pPr>
              <a:t>11/4/2020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fld id="{D9F05401-C2C5-4FE9-A59D-F527CFE97662}" type="slidenum">
              <a:rPr lang="en-US" altLang="en-US"/>
              <a:pPr/>
              <a:t>‹#›</a:t>
            </a:fld>
            <a:endParaRPr lang="en-US" altLang="en-US"/>
          </a:p>
        </p:txBody>
      </p:sp>
    </p:spTree>
    <p:extLst>
      <p:ext uri="{BB962C8B-B14F-4D97-AF65-F5344CB8AC3E}">
        <p14:creationId xmlns:p14="http://schemas.microsoft.com/office/powerpoint/2010/main" val="396508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9AC0A85B-E396-47EA-AF2E-1238586CCB7E}" type="datetimeFigureOut">
              <a:rPr lang="en-US"/>
              <a:pPr>
                <a:defRPr/>
              </a:pPr>
              <a:t>11/4/2020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0EFB1DD2-DEB9-4F9C-84AC-1C42E4AB4503}" type="slidenum">
              <a:rPr lang="en-US" altLang="en-US"/>
              <a:pPr/>
              <a:t>‹#›</a:t>
            </a:fld>
            <a:endParaRPr lang="en-US" altLang="en-US"/>
          </a:p>
        </p:txBody>
      </p:sp>
    </p:spTree>
    <p:extLst>
      <p:ext uri="{BB962C8B-B14F-4D97-AF65-F5344CB8AC3E}">
        <p14:creationId xmlns:p14="http://schemas.microsoft.com/office/powerpoint/2010/main" val="353313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461E9AD-EB84-49D9-ADD8-87A83F904D03}" type="datetimeFigureOut">
              <a:rPr lang="en-US"/>
              <a:pPr>
                <a:defRPr/>
              </a:pPr>
              <a:t>11/4/2020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C5BAD5BD-6529-474F-A4B6-A5406285AD61}" type="slidenum">
              <a:rPr lang="en-US" altLang="en-US"/>
              <a:pPr/>
              <a:t>‹#›</a:t>
            </a:fld>
            <a:endParaRPr lang="en-US" altLang="en-US"/>
          </a:p>
        </p:txBody>
      </p:sp>
    </p:spTree>
    <p:extLst>
      <p:ext uri="{BB962C8B-B14F-4D97-AF65-F5344CB8AC3E}">
        <p14:creationId xmlns:p14="http://schemas.microsoft.com/office/powerpoint/2010/main" val="417513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42D999E4-827F-4256-9635-EB7F8801D9B9}" type="datetimeFigureOut">
              <a:rPr lang="en-US"/>
              <a:pPr>
                <a:defRPr/>
              </a:pPr>
              <a:t>11/4/2020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8378395A-1D78-46A0-B0F9-461689B82D41}" type="slidenum">
              <a:rPr lang="en-US" altLang="en-US"/>
              <a:pPr/>
              <a:t>‹#›</a:t>
            </a:fld>
            <a:endParaRPr lang="en-US" altLang="en-US"/>
          </a:p>
        </p:txBody>
      </p:sp>
    </p:spTree>
    <p:extLst>
      <p:ext uri="{BB962C8B-B14F-4D97-AF65-F5344CB8AC3E}">
        <p14:creationId xmlns:p14="http://schemas.microsoft.com/office/powerpoint/2010/main" val="161514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2DD1DF6D-B579-4E49-9F55-6D7B73AA48D1}" type="datetimeFigureOut">
              <a:rPr lang="en-US"/>
              <a:pPr>
                <a:defRPr/>
              </a:pPr>
              <a:t>11/4/2020</a:t>
            </a:fld>
            <a:endParaRPr lang="en-US" dirty="0"/>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9C721433-FD58-4730-9FD6-A9B39168B8EE}" type="slidenum">
              <a:rPr lang="en-US" altLang="en-US"/>
              <a:pPr/>
              <a:t>‹#›</a:t>
            </a:fld>
            <a:endParaRPr lang="en-US" altLang="en-US"/>
          </a:p>
        </p:txBody>
      </p:sp>
    </p:spTree>
    <p:extLst>
      <p:ext uri="{BB962C8B-B14F-4D97-AF65-F5344CB8AC3E}">
        <p14:creationId xmlns:p14="http://schemas.microsoft.com/office/powerpoint/2010/main" val="68891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78F41D3B-DEC6-4653-AFB2-4965AA09822A}" type="datetimeFigureOut">
              <a:rPr lang="en-US"/>
              <a:pPr>
                <a:defRPr/>
              </a:pPr>
              <a:t>11/4/2020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anose="02030602050306030303" pitchFamily="18" charset="0"/>
              </a:defRPr>
            </a:lvl1pPr>
          </a:lstStyle>
          <a:p>
            <a:fld id="{C81DC863-E5CF-4330-9E49-FAC27B4110F4}" type="slidenum">
              <a:rPr lang="en-US" altLang="en-US"/>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grpSp>
    </p:spTree>
  </p:cSld>
  <p:clrMap bg1="lt1" tx1="dk1" bg2="lt2" tx2="dk2" accent1="accent1" accent2="accent2" accent3="accent3" accent4="accent4" accent5="accent5" accent6="accent6" hlink="hlink" folHlink="folHlink"/>
  <p:sldLayoutIdLst>
    <p:sldLayoutId id="2147483773" r:id="rId1"/>
    <p:sldLayoutId id="2147483765" r:id="rId2"/>
    <p:sldLayoutId id="2147483774" r:id="rId3"/>
    <p:sldLayoutId id="2147483766" r:id="rId4"/>
    <p:sldLayoutId id="2147483767" r:id="rId5"/>
    <p:sldLayoutId id="2147483768" r:id="rId6"/>
    <p:sldLayoutId id="2147483769" r:id="rId7"/>
    <p:sldLayoutId id="2147483770" r:id="rId8"/>
    <p:sldLayoutId id="2147483775" r:id="rId9"/>
    <p:sldLayoutId id="2147483771" r:id="rId10"/>
    <p:sldLayoutId id="2147483772" r:id="rId11"/>
    <p:sldLayoutId id="2147483776" r:id="rId12"/>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miter lim="800000"/>
            <a:headEnd/>
            <a:tailEnd/>
          </a:ln>
        </p:spPr>
        <p:txBody>
          <a:bodyPr>
            <a:normAutofit fontScale="90000"/>
          </a:bodyPr>
          <a:lstStyle/>
          <a:p>
            <a:pPr eaLnBrk="1" fontAlgn="auto" hangingPunct="1">
              <a:spcAft>
                <a:spcPts val="0"/>
              </a:spcAft>
              <a:defRPr/>
            </a:pPr>
            <a:r>
              <a:rPr lang="en-US" sz="8900" dirty="0"/>
              <a:t>UML</a:t>
            </a:r>
            <a:br>
              <a:rPr lang="en-US" dirty="0"/>
            </a:br>
            <a:r>
              <a:rPr lang="en-US" sz="4000" b="0" dirty="0">
                <a:effectLst/>
              </a:rPr>
              <a:t>Lesson # 4</a:t>
            </a:r>
            <a:r>
              <a:rPr lang="en-US" dirty="0"/>
              <a:t> </a:t>
            </a:r>
          </a:p>
        </p:txBody>
      </p:sp>
      <p:sp>
        <p:nvSpPr>
          <p:cNvPr id="6147" name="Subtitle 2"/>
          <p:cNvSpPr>
            <a:spLocks noGrp="1"/>
          </p:cNvSpPr>
          <p:nvPr>
            <p:ph type="subTitle" idx="1"/>
          </p:nvPr>
        </p:nvSpPr>
        <p:spPr>
          <a:xfrm>
            <a:off x="533400" y="3228975"/>
            <a:ext cx="7854950" cy="1752600"/>
          </a:xfrm>
        </p:spPr>
        <p:txBody>
          <a:bodyPr/>
          <a:lstStyle/>
          <a:p>
            <a:pPr marR="0" eaLnBrk="1" hangingPunct="1"/>
            <a:r>
              <a:rPr lang="en-US" altLang="en-US"/>
              <a:t>SEQUENCE DIAGRAM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dirty="0"/>
              <a:t>Messages and Message Arrows</a:t>
            </a:r>
            <a:endParaRPr lang="en-CA" altLang="en-US" sz="4000" dirty="0"/>
          </a:p>
        </p:txBody>
      </p:sp>
      <p:sp>
        <p:nvSpPr>
          <p:cNvPr id="15363" name="Rectangle 3"/>
          <p:cNvSpPr>
            <a:spLocks noGrp="1" noChangeArrowheads="1"/>
          </p:cNvSpPr>
          <p:nvPr>
            <p:ph type="body" idx="1"/>
          </p:nvPr>
        </p:nvSpPr>
        <p:spPr>
          <a:xfrm>
            <a:off x="4076700" y="1951038"/>
            <a:ext cx="4533900" cy="4525962"/>
          </a:xfrm>
        </p:spPr>
        <p:txBody>
          <a:bodyPr/>
          <a:lstStyle/>
          <a:p>
            <a:pPr eaLnBrk="1" hangingPunct="1">
              <a:lnSpc>
                <a:spcPct val="90000"/>
              </a:lnSpc>
            </a:pPr>
            <a:r>
              <a:rPr lang="en-US" altLang="en-US" sz="2800" i="1" dirty="0"/>
              <a:t>Synchronous</a:t>
            </a:r>
            <a:r>
              <a:rPr lang="en-US" altLang="en-US" sz="2800" dirty="0"/>
              <a:t>—The sender suspends execution until the message is complete</a:t>
            </a:r>
          </a:p>
          <a:p>
            <a:pPr eaLnBrk="1" hangingPunct="1">
              <a:lnSpc>
                <a:spcPct val="90000"/>
              </a:lnSpc>
            </a:pPr>
            <a:r>
              <a:rPr lang="en-US" altLang="en-US" sz="2800" i="1" dirty="0"/>
              <a:t>Asynchronous</a:t>
            </a:r>
            <a:r>
              <a:rPr lang="en-US" altLang="en-US" sz="2800" dirty="0"/>
              <a:t>—The sender continues execution after sending the message</a:t>
            </a:r>
          </a:p>
          <a:p>
            <a:pPr eaLnBrk="1" hangingPunct="1">
              <a:lnSpc>
                <a:spcPct val="90000"/>
              </a:lnSpc>
            </a:pPr>
            <a:r>
              <a:rPr lang="en-US" altLang="en-US" sz="2800" i="1" dirty="0"/>
              <a:t>Synchronous message return or instance creation</a:t>
            </a:r>
            <a:endParaRPr lang="en-CA" altLang="en-US" sz="2800" i="1" dirty="0"/>
          </a:p>
        </p:txBody>
      </p:sp>
      <p:sp>
        <p:nvSpPr>
          <p:cNvPr id="15364" name="Line 5"/>
          <p:cNvSpPr>
            <a:spLocks noChangeShapeType="1"/>
          </p:cNvSpPr>
          <p:nvPr/>
        </p:nvSpPr>
        <p:spPr bwMode="auto">
          <a:xfrm>
            <a:off x="1998663" y="2546350"/>
            <a:ext cx="1420812" cy="0"/>
          </a:xfrm>
          <a:prstGeom prst="line">
            <a:avLst/>
          </a:prstGeom>
          <a:noFill/>
          <a:ln w="15875">
            <a:solidFill>
              <a:srgbClr val="000066"/>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5365" name="Line 6"/>
          <p:cNvSpPr>
            <a:spLocks noChangeShapeType="1"/>
          </p:cNvSpPr>
          <p:nvPr/>
        </p:nvSpPr>
        <p:spPr bwMode="auto">
          <a:xfrm>
            <a:off x="1922463" y="3967163"/>
            <a:ext cx="1535112" cy="0"/>
          </a:xfrm>
          <a:prstGeom prst="line">
            <a:avLst/>
          </a:prstGeom>
          <a:noFill/>
          <a:ln w="15875">
            <a:solidFill>
              <a:srgbClr val="000066"/>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5366" name="Line 7"/>
          <p:cNvSpPr>
            <a:spLocks noChangeShapeType="1"/>
          </p:cNvSpPr>
          <p:nvPr/>
        </p:nvSpPr>
        <p:spPr bwMode="auto">
          <a:xfrm>
            <a:off x="1884363" y="5387975"/>
            <a:ext cx="1535112" cy="0"/>
          </a:xfrm>
          <a:prstGeom prst="line">
            <a:avLst/>
          </a:prstGeom>
          <a:noFill/>
          <a:ln w="15875">
            <a:solidFill>
              <a:srgbClr val="000066"/>
            </a:solidFill>
            <a:prstDash val="dash"/>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Message Arrow Example</a:t>
            </a:r>
            <a:endParaRPr lang="en-CA" altLang="en-US"/>
          </a:p>
        </p:txBody>
      </p:sp>
      <p:pic>
        <p:nvPicPr>
          <p:cNvPr id="16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2032000"/>
            <a:ext cx="6462712"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Message Specification Format</a:t>
            </a:r>
            <a:endParaRPr lang="en-CA" altLang="en-US"/>
          </a:p>
        </p:txBody>
      </p:sp>
      <p:sp>
        <p:nvSpPr>
          <p:cNvPr id="17411" name="Rectangle 3"/>
          <p:cNvSpPr>
            <a:spLocks noGrp="1" noChangeArrowheads="1"/>
          </p:cNvSpPr>
          <p:nvPr>
            <p:ph type="body" idx="1"/>
          </p:nvPr>
        </p:nvSpPr>
        <p:spPr>
          <a:xfrm>
            <a:off x="685800" y="2317750"/>
            <a:ext cx="8001000" cy="4159250"/>
          </a:xfrm>
        </p:spPr>
        <p:txBody>
          <a:bodyPr/>
          <a:lstStyle/>
          <a:p>
            <a:pPr eaLnBrk="1" hangingPunct="1">
              <a:lnSpc>
                <a:spcPct val="80000"/>
              </a:lnSpc>
            </a:pPr>
            <a:r>
              <a:rPr lang="en-US" altLang="en-US" sz="2800" i="1" dirty="0"/>
              <a:t>variable</a:t>
            </a:r>
            <a:r>
              <a:rPr lang="en-US" altLang="en-US" sz="2800" dirty="0"/>
              <a:t>—name of variable assigned a result</a:t>
            </a:r>
          </a:p>
          <a:p>
            <a:pPr lvl="1" eaLnBrk="1" hangingPunct="1">
              <a:lnSpc>
                <a:spcPct val="80000"/>
              </a:lnSpc>
            </a:pPr>
            <a:r>
              <a:rPr lang="en-US" altLang="en-US" dirty="0"/>
              <a:t>Optional; if omitted, so is the equals sign</a:t>
            </a:r>
          </a:p>
          <a:p>
            <a:pPr eaLnBrk="1" hangingPunct="1">
              <a:lnSpc>
                <a:spcPct val="80000"/>
              </a:lnSpc>
            </a:pPr>
            <a:r>
              <a:rPr lang="en-US" altLang="en-US" sz="2800" i="1" dirty="0"/>
              <a:t>name</a:t>
            </a:r>
            <a:r>
              <a:rPr lang="en-US" altLang="en-US" sz="2800" dirty="0"/>
              <a:t>—simple name of the message</a:t>
            </a:r>
          </a:p>
          <a:p>
            <a:pPr eaLnBrk="1" hangingPunct="1">
              <a:lnSpc>
                <a:spcPct val="80000"/>
              </a:lnSpc>
            </a:pPr>
            <a:r>
              <a:rPr lang="en-US" altLang="en-US" sz="2800" i="1" dirty="0" err="1"/>
              <a:t>argumentList</a:t>
            </a:r>
            <a:r>
              <a:rPr lang="en-US" altLang="en-US" sz="2800" dirty="0"/>
              <a:t>—list of arguments in parentheses</a:t>
            </a:r>
          </a:p>
          <a:p>
            <a:pPr lvl="1" eaLnBrk="1" hangingPunct="1">
              <a:lnSpc>
                <a:spcPct val="80000"/>
              </a:lnSpc>
            </a:pPr>
            <a:r>
              <a:rPr lang="en-US" altLang="en-US" i="1" dirty="0" err="1"/>
              <a:t>varName</a:t>
            </a:r>
            <a:r>
              <a:rPr lang="en-US" altLang="en-US" dirty="0"/>
              <a:t> = </a:t>
            </a:r>
            <a:r>
              <a:rPr lang="en-US" altLang="en-US" i="1" dirty="0" err="1"/>
              <a:t>paramName</a:t>
            </a:r>
            <a:endParaRPr lang="en-US" altLang="en-US" i="1" dirty="0"/>
          </a:p>
          <a:p>
            <a:pPr lvl="2" eaLnBrk="1" hangingPunct="1">
              <a:lnSpc>
                <a:spcPct val="80000"/>
              </a:lnSpc>
            </a:pPr>
            <a:r>
              <a:rPr lang="en-US" altLang="en-US" sz="2000" dirty="0"/>
              <a:t>=</a:t>
            </a:r>
            <a:r>
              <a:rPr lang="en-US" altLang="en-US" sz="2000" i="1" dirty="0"/>
              <a:t> </a:t>
            </a:r>
            <a:r>
              <a:rPr lang="en-US" altLang="en-US" sz="2000" i="1" dirty="0" err="1"/>
              <a:t>paramName</a:t>
            </a:r>
            <a:r>
              <a:rPr lang="en-US" altLang="en-US" sz="2000" i="1" dirty="0"/>
              <a:t> </a:t>
            </a:r>
            <a:r>
              <a:rPr lang="en-US" altLang="en-US" sz="2000" dirty="0"/>
              <a:t>may be omitted</a:t>
            </a:r>
          </a:p>
          <a:p>
            <a:pPr lvl="1" eaLnBrk="1" hangingPunct="1">
              <a:lnSpc>
                <a:spcPct val="80000"/>
              </a:lnSpc>
            </a:pPr>
            <a:r>
              <a:rPr lang="en-US" altLang="en-US" i="1" dirty="0" err="1"/>
              <a:t>paramName</a:t>
            </a:r>
            <a:r>
              <a:rPr lang="en-US" altLang="en-US" dirty="0"/>
              <a:t> = </a:t>
            </a:r>
            <a:r>
              <a:rPr lang="en-US" altLang="en-US" i="1" dirty="0" err="1"/>
              <a:t>argumentValue</a:t>
            </a:r>
            <a:endParaRPr lang="en-US" altLang="en-US" i="1" dirty="0"/>
          </a:p>
          <a:p>
            <a:pPr lvl="2" eaLnBrk="1" hangingPunct="1">
              <a:lnSpc>
                <a:spcPct val="80000"/>
              </a:lnSpc>
            </a:pPr>
            <a:r>
              <a:rPr lang="en-US" altLang="en-US" sz="2000" dirty="0"/>
              <a:t>=</a:t>
            </a:r>
            <a:r>
              <a:rPr lang="en-US" altLang="en-US" sz="2000" i="1" dirty="0"/>
              <a:t> </a:t>
            </a:r>
            <a:r>
              <a:rPr lang="en-US" altLang="en-US" sz="2000" i="1" dirty="0" err="1"/>
              <a:t>argumentValue</a:t>
            </a:r>
            <a:r>
              <a:rPr lang="en-US" altLang="en-US" sz="2000" dirty="0"/>
              <a:t> may be omitted</a:t>
            </a:r>
            <a:endParaRPr lang="en-US" altLang="en-US" sz="2000" i="1" dirty="0"/>
          </a:p>
          <a:p>
            <a:pPr lvl="1" eaLnBrk="1" hangingPunct="1">
              <a:lnSpc>
                <a:spcPct val="80000"/>
              </a:lnSpc>
            </a:pPr>
            <a:r>
              <a:rPr lang="en-US" altLang="en-US" dirty="0"/>
              <a:t>—</a:t>
            </a:r>
          </a:p>
          <a:p>
            <a:pPr lvl="1" eaLnBrk="1" hangingPunct="1">
              <a:lnSpc>
                <a:spcPct val="80000"/>
              </a:lnSpc>
            </a:pPr>
            <a:r>
              <a:rPr lang="en-US" altLang="en-US" dirty="0"/>
              <a:t>Optional; parentheses may appear even if omitted</a:t>
            </a:r>
          </a:p>
          <a:p>
            <a:pPr eaLnBrk="1" hangingPunct="1">
              <a:lnSpc>
                <a:spcPct val="80000"/>
              </a:lnSpc>
            </a:pPr>
            <a:r>
              <a:rPr lang="en-US" altLang="en-US" sz="2800" dirty="0"/>
              <a:t>Message specification may be * (any message)</a:t>
            </a:r>
            <a:endParaRPr lang="en-CA" altLang="en-US" sz="2800" dirty="0"/>
          </a:p>
        </p:txBody>
      </p:sp>
      <p:sp>
        <p:nvSpPr>
          <p:cNvPr id="17412" name="Rectangle 4"/>
          <p:cNvSpPr>
            <a:spLocks noChangeArrowheads="1"/>
          </p:cNvSpPr>
          <p:nvPr/>
        </p:nvSpPr>
        <p:spPr bwMode="auto">
          <a:xfrm>
            <a:off x="1447800" y="1800225"/>
            <a:ext cx="58832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800" i="1" dirty="0"/>
              <a:t>variable </a:t>
            </a:r>
            <a:r>
              <a:rPr lang="en-US" altLang="en-US" sz="2800" dirty="0"/>
              <a:t>= </a:t>
            </a:r>
            <a:r>
              <a:rPr lang="en-US" altLang="en-US" sz="2800" i="1" dirty="0"/>
              <a:t>name </a:t>
            </a:r>
            <a:r>
              <a:rPr lang="en-US" altLang="en-US" sz="2800" i="1" dirty="0" err="1"/>
              <a:t>argumentList</a:t>
            </a:r>
            <a:endParaRPr lang="en-CA" altLang="en-US" sz="2800" i="1"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800"/>
              <a:t>Message Specification Examples</a:t>
            </a:r>
            <a:endParaRPr lang="en-CA" altLang="en-US" sz="4800"/>
          </a:p>
        </p:txBody>
      </p:sp>
      <p:sp>
        <p:nvSpPr>
          <p:cNvPr id="18435" name="Rectangle 3"/>
          <p:cNvSpPr>
            <a:spLocks noGrp="1" noChangeArrowheads="1"/>
          </p:cNvSpPr>
          <p:nvPr>
            <p:ph type="body" idx="1"/>
          </p:nvPr>
        </p:nvSpPr>
        <p:spPr>
          <a:xfrm>
            <a:off x="609600" y="1722438"/>
            <a:ext cx="8001000" cy="4525962"/>
          </a:xfrm>
        </p:spPr>
        <p:txBody>
          <a:bodyPr/>
          <a:lstStyle/>
          <a:p>
            <a:pPr eaLnBrk="1" hangingPunct="1"/>
            <a:r>
              <a:rPr lang="en-US" altLang="en-US" sz="2800" dirty="0"/>
              <a:t>hello</a:t>
            </a:r>
          </a:p>
          <a:p>
            <a:pPr eaLnBrk="1" hangingPunct="1"/>
            <a:r>
              <a:rPr lang="en-US" altLang="en-US" sz="2800" dirty="0"/>
              <a:t>hello()</a:t>
            </a:r>
          </a:p>
          <a:p>
            <a:pPr eaLnBrk="1" hangingPunct="1"/>
            <a:r>
              <a:rPr lang="en-US" altLang="en-US" sz="2800" dirty="0" err="1"/>
              <a:t>msg</a:t>
            </a:r>
            <a:r>
              <a:rPr lang="en-US" altLang="en-US" sz="2800" dirty="0"/>
              <a:t> = </a:t>
            </a:r>
            <a:r>
              <a:rPr lang="en-US" altLang="en-US" sz="2800" dirty="0" err="1"/>
              <a:t>getMessage</a:t>
            </a:r>
            <a:r>
              <a:rPr lang="en-US" altLang="en-US" sz="2800" dirty="0"/>
              <a:t>( </a:t>
            </a:r>
            <a:r>
              <a:rPr lang="en-US" altLang="en-US" sz="2800" dirty="0" err="1"/>
              <a:t>helloMessage</a:t>
            </a:r>
            <a:r>
              <a:rPr lang="en-US" altLang="en-US" sz="2800" dirty="0"/>
              <a:t> )</a:t>
            </a:r>
          </a:p>
          <a:p>
            <a:pPr eaLnBrk="1" hangingPunct="1"/>
            <a:r>
              <a:rPr lang="en-US" altLang="en-US" sz="2800" dirty="0"/>
              <a:t>x = sin( a/2 )</a:t>
            </a:r>
          </a:p>
          <a:p>
            <a:pPr eaLnBrk="1" hangingPunct="1"/>
            <a:r>
              <a:rPr lang="en-US" altLang="en-US" sz="2800" dirty="0"/>
              <a:t>x = sin( angle = a/2 )</a:t>
            </a:r>
          </a:p>
          <a:p>
            <a:pPr eaLnBrk="1" hangingPunct="1"/>
            <a:r>
              <a:rPr lang="en-US" altLang="en-US" sz="2800" dirty="0"/>
              <a:t>trim( result = </a:t>
            </a:r>
            <a:r>
              <a:rPr lang="en-US" altLang="en-US" sz="2800" dirty="0" err="1"/>
              <a:t>aString</a:t>
            </a:r>
            <a:r>
              <a:rPr lang="en-US" altLang="en-US" sz="2800" dirty="0"/>
              <a:t> )</a:t>
            </a:r>
          </a:p>
          <a:p>
            <a:pPr eaLnBrk="1" hangingPunct="1"/>
            <a:r>
              <a:rPr lang="en-US" altLang="en-US" sz="2800" dirty="0"/>
              <a:t>Note that assigning a value to a parameter and assigning a returned value to a variable cannot be distinguished.</a:t>
            </a:r>
            <a:endParaRPr lang="en-CA"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t>Execution Occurrences</a:t>
            </a:r>
            <a:endParaRPr lang="en-CA" altLang="en-US" dirty="0"/>
          </a:p>
        </p:txBody>
      </p:sp>
      <p:sp>
        <p:nvSpPr>
          <p:cNvPr id="19459" name="Rectangle 3"/>
          <p:cNvSpPr>
            <a:spLocks noGrp="1" noChangeArrowheads="1"/>
          </p:cNvSpPr>
          <p:nvPr>
            <p:ph type="body" idx="1"/>
          </p:nvPr>
        </p:nvSpPr>
        <p:spPr/>
        <p:txBody>
          <a:bodyPr/>
          <a:lstStyle/>
          <a:p>
            <a:pPr eaLnBrk="1" hangingPunct="1">
              <a:lnSpc>
                <a:spcPct val="90000"/>
              </a:lnSpc>
            </a:pPr>
            <a:r>
              <a:rPr lang="en-US" altLang="en-US" sz="2800" dirty="0"/>
              <a:t>An operation is </a:t>
            </a:r>
            <a:r>
              <a:rPr lang="en-US" altLang="en-US" sz="2800" b="1" dirty="0"/>
              <a:t>executing</a:t>
            </a:r>
            <a:r>
              <a:rPr lang="en-US" altLang="en-US" sz="2800" dirty="0"/>
              <a:t> when some process is running its code.</a:t>
            </a:r>
          </a:p>
          <a:p>
            <a:pPr eaLnBrk="1" hangingPunct="1">
              <a:lnSpc>
                <a:spcPct val="90000"/>
              </a:lnSpc>
            </a:pPr>
            <a:r>
              <a:rPr lang="en-US" altLang="en-US" sz="2800" dirty="0"/>
              <a:t>An operation is </a:t>
            </a:r>
            <a:r>
              <a:rPr lang="en-US" altLang="en-US" sz="2800" b="1" dirty="0"/>
              <a:t>suspended</a:t>
            </a:r>
            <a:r>
              <a:rPr lang="en-US" altLang="en-US" sz="2800" dirty="0"/>
              <a:t> when it sends a synchronous message and is waiting for it to return.</a:t>
            </a:r>
          </a:p>
          <a:p>
            <a:pPr eaLnBrk="1" hangingPunct="1">
              <a:lnSpc>
                <a:spcPct val="90000"/>
              </a:lnSpc>
            </a:pPr>
            <a:r>
              <a:rPr lang="en-US" altLang="en-US" sz="2800" dirty="0"/>
              <a:t>An operation is </a:t>
            </a:r>
            <a:r>
              <a:rPr lang="en-US" altLang="en-US" sz="2800" b="1" dirty="0"/>
              <a:t>active</a:t>
            </a:r>
            <a:r>
              <a:rPr lang="en-US" altLang="en-US" sz="2800" dirty="0"/>
              <a:t> when it is executing or suspended.</a:t>
            </a:r>
          </a:p>
          <a:p>
            <a:pPr eaLnBrk="1" hangingPunct="1">
              <a:lnSpc>
                <a:spcPct val="90000"/>
              </a:lnSpc>
            </a:pPr>
            <a:r>
              <a:rPr lang="en-US" altLang="en-US" sz="2800" dirty="0"/>
              <a:t>The period when an object is active can be shown using an </a:t>
            </a:r>
            <a:r>
              <a:rPr lang="en-US" altLang="en-US" sz="2800" i="1" dirty="0"/>
              <a:t>execution occurrence</a:t>
            </a:r>
            <a:r>
              <a:rPr lang="en-US" altLang="en-US" sz="2800" dirty="0"/>
              <a:t>.</a:t>
            </a:r>
          </a:p>
          <a:p>
            <a:pPr lvl="1" eaLnBrk="1" hangingPunct="1">
              <a:lnSpc>
                <a:spcPct val="90000"/>
              </a:lnSpc>
            </a:pPr>
            <a:r>
              <a:rPr lang="en-US" altLang="en-US" dirty="0"/>
              <a:t>Thin white or grey rectangle over lifeline dashed line</a:t>
            </a:r>
            <a:endParaRPr lang="en-CA"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Execution Occurrence Example</a:t>
            </a:r>
            <a:endParaRPr lang="en-CA" altLang="en-US"/>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2030413"/>
            <a:ext cx="6464300"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Sequence Diagram Heuristics 1</a:t>
            </a:r>
            <a:endParaRPr lang="en-CA" altLang="en-US" dirty="0"/>
          </a:p>
        </p:txBody>
      </p:sp>
      <p:sp>
        <p:nvSpPr>
          <p:cNvPr id="21507" name="Rectangle 3"/>
          <p:cNvSpPr>
            <a:spLocks noGrp="1" noChangeArrowheads="1"/>
          </p:cNvSpPr>
          <p:nvPr>
            <p:ph type="body" idx="1"/>
          </p:nvPr>
        </p:nvSpPr>
        <p:spPr/>
        <p:txBody>
          <a:bodyPr/>
          <a:lstStyle/>
          <a:p>
            <a:pPr eaLnBrk="1" hangingPunct="1"/>
            <a:r>
              <a:rPr lang="en-US" altLang="en-US" dirty="0"/>
              <a:t>Put the sender of the </a:t>
            </a:r>
            <a:r>
              <a:rPr lang="en-US" altLang="en-US" dirty="0" err="1"/>
              <a:t>ﬁrst</a:t>
            </a:r>
            <a:r>
              <a:rPr lang="en-US" altLang="en-US" dirty="0"/>
              <a:t> message leftmost.</a:t>
            </a:r>
          </a:p>
          <a:p>
            <a:pPr eaLnBrk="1" hangingPunct="1"/>
            <a:r>
              <a:rPr lang="en-US" altLang="en-US" dirty="0"/>
              <a:t>Put pairs of individuals that interact heavily next to one another.</a:t>
            </a:r>
          </a:p>
          <a:p>
            <a:pPr eaLnBrk="1" hangingPunct="1"/>
            <a:r>
              <a:rPr lang="en-US" altLang="en-US" dirty="0"/>
              <a:t>Position individuals to make message arrows as short as possible.</a:t>
            </a:r>
          </a:p>
          <a:p>
            <a:pPr eaLnBrk="1" hangingPunct="1"/>
            <a:r>
              <a:rPr lang="en-US" altLang="en-US" dirty="0"/>
              <a:t>Position individuals to make message arrows go from left to right.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Sequence Diagram Heuristics 2</a:t>
            </a:r>
            <a:endParaRPr lang="en-CA" altLang="en-US"/>
          </a:p>
        </p:txBody>
      </p:sp>
      <p:sp>
        <p:nvSpPr>
          <p:cNvPr id="22531" name="Rectangle 3"/>
          <p:cNvSpPr>
            <a:spLocks noGrp="1" noChangeArrowheads="1"/>
          </p:cNvSpPr>
          <p:nvPr>
            <p:ph type="body" idx="1"/>
          </p:nvPr>
        </p:nvSpPr>
        <p:spPr/>
        <p:txBody>
          <a:bodyPr/>
          <a:lstStyle/>
          <a:p>
            <a:pPr eaLnBrk="1" hangingPunct="1"/>
            <a:r>
              <a:rPr lang="en-US" altLang="en-US" dirty="0"/>
              <a:t>Put the self lifeline leftmost.</a:t>
            </a:r>
          </a:p>
          <a:p>
            <a:pPr eaLnBrk="1" hangingPunct="1"/>
            <a:r>
              <a:rPr lang="en-US" altLang="en-US" dirty="0"/>
              <a:t>In a sequence diagram modeling an operation interaction, draw the self execution occurrence from the top to the bottom of the diagram.</a:t>
            </a:r>
          </a:p>
          <a:p>
            <a:pPr eaLnBrk="1" hangingPunct="1"/>
            <a:r>
              <a:rPr lang="en-US" altLang="en-US" dirty="0"/>
              <a:t>Name individuals only if they are message arguments or are used in expressions.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Sequence Diagram Heuristics 3</a:t>
            </a:r>
            <a:endParaRPr lang="en-CA" altLang="en-US"/>
          </a:p>
        </p:txBody>
      </p:sp>
      <p:sp>
        <p:nvSpPr>
          <p:cNvPr id="23555" name="Rectangle 3"/>
          <p:cNvSpPr>
            <a:spLocks noGrp="1" noChangeArrowheads="1"/>
          </p:cNvSpPr>
          <p:nvPr>
            <p:ph type="body" idx="1"/>
          </p:nvPr>
        </p:nvSpPr>
        <p:spPr/>
        <p:txBody>
          <a:bodyPr/>
          <a:lstStyle/>
          <a:p>
            <a:pPr eaLnBrk="1" hangingPunct="1"/>
            <a:r>
              <a:rPr lang="en-US" altLang="en-US" sz="2800" dirty="0"/>
              <a:t>Choose a level of abstraction for the sequence diagram.</a:t>
            </a:r>
          </a:p>
          <a:p>
            <a:pPr eaLnBrk="1" hangingPunct="1"/>
            <a:r>
              <a:rPr lang="en-US" altLang="en-US" sz="2800" dirty="0"/>
              <a:t>Suppress messages individuals send to themselves unless they generate messages to other individuals.</a:t>
            </a:r>
          </a:p>
          <a:p>
            <a:pPr eaLnBrk="1" hangingPunct="1"/>
            <a:r>
              <a:rPr lang="en-US" altLang="en-US" sz="2800" dirty="0"/>
              <a:t>Suppress return arrows when using execution occurrences.</a:t>
            </a:r>
          </a:p>
          <a:p>
            <a:pPr eaLnBrk="1" hangingPunct="1"/>
            <a:r>
              <a:rPr lang="en-US" altLang="en-US" sz="2800" dirty="0"/>
              <a:t>Don’t assign values to message parameters by name.</a:t>
            </a:r>
            <a:r>
              <a:rPr lang="en-CA" altLang="en-US" sz="2800" dirty="0"/>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Using Sequence Diagrams</a:t>
            </a:r>
            <a:endParaRPr lang="en-CA" altLang="en-US"/>
          </a:p>
        </p:txBody>
      </p:sp>
      <p:sp>
        <p:nvSpPr>
          <p:cNvPr id="24579" name="Rectangle 3"/>
          <p:cNvSpPr>
            <a:spLocks noGrp="1" noChangeArrowheads="1"/>
          </p:cNvSpPr>
          <p:nvPr>
            <p:ph type="body" idx="1"/>
          </p:nvPr>
        </p:nvSpPr>
        <p:spPr/>
        <p:txBody>
          <a:bodyPr/>
          <a:lstStyle/>
          <a:p>
            <a:pPr eaLnBrk="1" hangingPunct="1"/>
            <a:r>
              <a:rPr lang="en-US" altLang="en-US" sz="2800" dirty="0"/>
              <a:t>Sequence diagrams are useful for modeling</a:t>
            </a:r>
          </a:p>
          <a:p>
            <a:pPr lvl="1" eaLnBrk="1" hangingPunct="1"/>
            <a:r>
              <a:rPr lang="en-US" altLang="en-US" dirty="0"/>
              <a:t>Interactions in mid-level design;</a:t>
            </a:r>
          </a:p>
          <a:p>
            <a:pPr lvl="1" eaLnBrk="1" hangingPunct="1"/>
            <a:r>
              <a:rPr lang="en-US" altLang="en-US" dirty="0"/>
              <a:t>The interaction between a product and its environment (called </a:t>
            </a:r>
            <a:r>
              <a:rPr lang="en-US" altLang="en-US" i="1" dirty="0"/>
              <a:t>system sequence diagrams</a:t>
            </a:r>
            <a:r>
              <a:rPr lang="en-US" altLang="en-US" dirty="0"/>
              <a:t>);</a:t>
            </a:r>
            <a:endParaRPr lang="en-US" altLang="en-US" i="1" dirty="0"/>
          </a:p>
          <a:p>
            <a:pPr lvl="1" eaLnBrk="1" hangingPunct="1"/>
            <a:r>
              <a:rPr lang="en-US" altLang="en-US" dirty="0"/>
              <a:t>Interactions between system components in architectural design.</a:t>
            </a:r>
          </a:p>
          <a:p>
            <a:pPr eaLnBrk="1" hangingPunct="1"/>
            <a:r>
              <a:rPr lang="en-US" altLang="en-US" sz="2800" dirty="0"/>
              <a:t>Sequence diagrams can be used as (partial) use case descriptions.</a:t>
            </a:r>
            <a:endParaRPr lang="en-CA" altLang="en-US" sz="2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800"/>
              <a:t>UML ::: INTERACTION DIAGRAMS</a:t>
            </a:r>
          </a:p>
        </p:txBody>
      </p:sp>
      <p:sp>
        <p:nvSpPr>
          <p:cNvPr id="7171" name="Content Placeholder 2"/>
          <p:cNvSpPr>
            <a:spLocks noGrp="1"/>
          </p:cNvSpPr>
          <p:nvPr>
            <p:ph idx="1"/>
          </p:nvPr>
        </p:nvSpPr>
        <p:spPr/>
        <p:txBody>
          <a:bodyPr/>
          <a:lstStyle/>
          <a:p>
            <a:pPr marL="0" indent="0" eaLnBrk="1" hangingPunct="1">
              <a:lnSpc>
                <a:spcPct val="90000"/>
              </a:lnSpc>
              <a:buFontTx/>
              <a:buNone/>
            </a:pPr>
            <a:r>
              <a:rPr lang="en-US" altLang="en-US" sz="2800" dirty="0"/>
              <a:t>An </a:t>
            </a:r>
            <a:r>
              <a:rPr lang="en-US" altLang="en-US" sz="2400" b="1" dirty="0"/>
              <a:t>interaction diagram</a:t>
            </a:r>
            <a:r>
              <a:rPr lang="en-US" altLang="en-US" sz="2800" dirty="0"/>
              <a:t> models communication behavior of individuals exchanging information to accomplish some task.</a:t>
            </a:r>
          </a:p>
          <a:p>
            <a:pPr marL="514350" lvl="1" eaLnBrk="1" hangingPunct="1">
              <a:lnSpc>
                <a:spcPct val="90000"/>
              </a:lnSpc>
            </a:pPr>
            <a:r>
              <a:rPr lang="en-US" altLang="en-US" i="1" dirty="0"/>
              <a:t>Sequence</a:t>
            </a:r>
            <a:r>
              <a:rPr lang="en-US" altLang="en-US" dirty="0"/>
              <a:t> </a:t>
            </a:r>
            <a:r>
              <a:rPr lang="en-US" altLang="en-US" i="1" dirty="0"/>
              <a:t>diagram</a:t>
            </a:r>
            <a:r>
              <a:rPr lang="en-US" altLang="en-US" dirty="0"/>
              <a:t>—shows interacting individuals along the top and message exchange down the page.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ELEMENTS</a:t>
            </a:r>
          </a:p>
        </p:txBody>
      </p:sp>
      <p:sp>
        <p:nvSpPr>
          <p:cNvPr id="25603" name="Content Placeholder 2"/>
          <p:cNvSpPr>
            <a:spLocks noGrp="1"/>
          </p:cNvSpPr>
          <p:nvPr>
            <p:ph idx="1"/>
          </p:nvPr>
        </p:nvSpPr>
        <p:spPr/>
        <p:txBody>
          <a:bodyPr/>
          <a:lstStyle/>
          <a:p>
            <a:r>
              <a:rPr lang="en-US" altLang="en-US" sz="1800" dirty="0"/>
              <a:t>The reference numbers on the </a:t>
            </a:r>
          </a:p>
          <a:p>
            <a:pPr>
              <a:buFont typeface="Wingdings 2" panose="05020102010507070707" pitchFamily="18" charset="2"/>
              <a:buNone/>
            </a:pPr>
            <a:r>
              <a:rPr lang="en-US" altLang="en-US" sz="1800" dirty="0"/>
              <a:t>	figure denotes:</a:t>
            </a:r>
          </a:p>
          <a:p>
            <a:pPr marL="709613" lvl="1" indent="-342900">
              <a:buFont typeface="Calibri" panose="020F0502020204030204" pitchFamily="34" charset="0"/>
              <a:buAutoNum type="arabicPeriod"/>
            </a:pPr>
            <a:r>
              <a:rPr lang="en-US" altLang="en-US" sz="1600" b="1" dirty="0"/>
              <a:t>Object lifeline</a:t>
            </a:r>
          </a:p>
          <a:p>
            <a:pPr marL="709613" lvl="1" indent="-342900">
              <a:buFont typeface="Calibri" panose="020F0502020204030204" pitchFamily="34" charset="0"/>
              <a:buAutoNum type="arabicPeriod"/>
            </a:pPr>
            <a:r>
              <a:rPr lang="en-US" altLang="en-US" sz="1600" b="1" dirty="0"/>
              <a:t>Message/Stimulus</a:t>
            </a:r>
          </a:p>
          <a:p>
            <a:pPr marL="709613" lvl="1" indent="-342900">
              <a:buFont typeface="Calibri" panose="020F0502020204030204" pitchFamily="34" charset="0"/>
              <a:buAutoNum type="arabicPeriod"/>
            </a:pPr>
            <a:r>
              <a:rPr lang="en-US" altLang="en-US" sz="1600" b="1" dirty="0"/>
              <a:t>Iteration</a:t>
            </a:r>
          </a:p>
          <a:p>
            <a:pPr marL="709613" lvl="1" indent="-342900">
              <a:buFont typeface="Calibri" panose="020F0502020204030204" pitchFamily="34" charset="0"/>
              <a:buAutoNum type="arabicPeriod"/>
            </a:pPr>
            <a:r>
              <a:rPr lang="en-US" altLang="en-US" sz="1600" b="1" dirty="0"/>
              <a:t>Self-reference</a:t>
            </a:r>
          </a:p>
          <a:p>
            <a:pPr marL="709613" lvl="1" indent="-342900">
              <a:buFont typeface="Calibri" panose="020F0502020204030204" pitchFamily="34" charset="0"/>
              <a:buAutoNum type="arabicPeriod"/>
            </a:pPr>
            <a:r>
              <a:rPr lang="en-US" altLang="en-US" sz="1600" b="1" dirty="0"/>
              <a:t>Return</a:t>
            </a:r>
          </a:p>
          <a:p>
            <a:pPr marL="709613" lvl="1" indent="-342900">
              <a:buFont typeface="Calibri" panose="020F0502020204030204" pitchFamily="34" charset="0"/>
              <a:buAutoNum type="arabicPeriod"/>
            </a:pPr>
            <a:r>
              <a:rPr lang="en-US" altLang="en-US" sz="1600" b="1" dirty="0"/>
              <a:t>Anonymous object</a:t>
            </a:r>
          </a:p>
          <a:p>
            <a:pPr marL="709613" lvl="1" indent="-342900">
              <a:buFont typeface="Calibri" panose="020F0502020204030204" pitchFamily="34" charset="0"/>
              <a:buAutoNum type="arabicPeriod"/>
            </a:pPr>
            <a:r>
              <a:rPr lang="en-US" altLang="en-US" sz="1600" b="1" dirty="0"/>
              <a:t>Object name</a:t>
            </a:r>
          </a:p>
          <a:p>
            <a:pPr marL="709613" lvl="1" indent="-342900">
              <a:buFont typeface="Calibri" panose="020F0502020204030204" pitchFamily="34" charset="0"/>
              <a:buAutoNum type="arabicPeriod"/>
            </a:pPr>
            <a:r>
              <a:rPr lang="en-US" altLang="en-US" sz="1600" b="1" dirty="0"/>
              <a:t>Sequence number</a:t>
            </a:r>
          </a:p>
          <a:p>
            <a:pPr marL="709613" lvl="1" indent="-342900">
              <a:buFont typeface="Calibri" panose="020F0502020204030204" pitchFamily="34" charset="0"/>
              <a:buAutoNum type="arabicPeriod"/>
            </a:pPr>
            <a:r>
              <a:rPr lang="en-US" altLang="en-US" sz="1600" b="1" dirty="0"/>
              <a:t>Condition</a:t>
            </a:r>
          </a:p>
          <a:p>
            <a:pPr marL="709613" lvl="1" indent="-342900">
              <a:buFont typeface="Calibri" panose="020F0502020204030204" pitchFamily="34" charset="0"/>
              <a:buAutoNum type="arabicPeriod"/>
            </a:pPr>
            <a:r>
              <a:rPr lang="en-US" altLang="en-US" sz="1600" b="1" dirty="0"/>
              <a:t>Basic comment</a:t>
            </a:r>
            <a:endParaRPr lang="en-US" altLang="en-US" sz="1600" dirty="0"/>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524000"/>
            <a:ext cx="49434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381000"/>
            <a:ext cx="8229600" cy="1143000"/>
          </a:xfrm>
        </p:spPr>
        <p:txBody>
          <a:bodyPr/>
          <a:lstStyle/>
          <a:p>
            <a:r>
              <a:rPr lang="en-US" altLang="en-US"/>
              <a:t>Elements (extended)</a:t>
            </a:r>
          </a:p>
        </p:txBody>
      </p:sp>
      <p:sp>
        <p:nvSpPr>
          <p:cNvPr id="26627" name="Content Placeholder 2"/>
          <p:cNvSpPr>
            <a:spLocks noGrp="1"/>
          </p:cNvSpPr>
          <p:nvPr>
            <p:ph idx="1"/>
          </p:nvPr>
        </p:nvSpPr>
        <p:spPr>
          <a:xfrm>
            <a:off x="457200" y="1524000"/>
            <a:ext cx="8229600" cy="4876800"/>
          </a:xfrm>
        </p:spPr>
        <p:txBody>
          <a:bodyPr/>
          <a:lstStyle/>
          <a:p>
            <a:pPr marL="342900" indent="-342900">
              <a:buFont typeface="Calibri" panose="020F0502020204030204" pitchFamily="34" charset="0"/>
              <a:buAutoNum type="arabicPeriod"/>
            </a:pPr>
            <a:r>
              <a:rPr lang="en-US" altLang="en-US" sz="1800" dirty="0"/>
              <a:t>Activation: </a:t>
            </a:r>
          </a:p>
          <a:p>
            <a:pPr marL="709613" lvl="1" indent="-342900"/>
            <a:r>
              <a:rPr lang="en-US" altLang="en-US" sz="1600" dirty="0"/>
              <a:t>The start of the vertical </a:t>
            </a:r>
          </a:p>
          <a:p>
            <a:pPr marL="709613" lvl="1" indent="-342900">
              <a:buFont typeface="Wingdings 2" panose="05020102010507070707" pitchFamily="18" charset="2"/>
              <a:buNone/>
            </a:pPr>
            <a:r>
              <a:rPr lang="en-US" altLang="en-US" sz="1600" dirty="0"/>
              <a:t>	rectangle, the activation bar</a:t>
            </a:r>
          </a:p>
          <a:p>
            <a:pPr marL="342900" indent="-342900">
              <a:buFont typeface="Calibri" panose="020F0502020204030204" pitchFamily="34" charset="0"/>
              <a:buAutoNum type="arabicPeriod"/>
            </a:pPr>
            <a:r>
              <a:rPr lang="en-US" altLang="en-US" sz="1800" dirty="0"/>
              <a:t>Deactivation: </a:t>
            </a:r>
          </a:p>
          <a:p>
            <a:pPr marL="709613" lvl="1" indent="-342900"/>
            <a:r>
              <a:rPr lang="en-US" altLang="en-US" sz="1600" dirty="0"/>
              <a:t>The end of the vertical </a:t>
            </a:r>
          </a:p>
          <a:p>
            <a:pPr marL="709613" lvl="1" indent="-342900">
              <a:buFont typeface="Wingdings 2" panose="05020102010507070707" pitchFamily="18" charset="2"/>
              <a:buNone/>
            </a:pPr>
            <a:r>
              <a:rPr lang="en-US" altLang="en-US" sz="1600" dirty="0"/>
              <a:t>	rectangle, the activation bar</a:t>
            </a:r>
          </a:p>
          <a:p>
            <a:pPr marL="342900" indent="-342900">
              <a:buFont typeface="Calibri" panose="020F0502020204030204" pitchFamily="34" charset="0"/>
              <a:buAutoNum type="arabicPeriod"/>
            </a:pPr>
            <a:r>
              <a:rPr lang="en-US" altLang="en-US" sz="1800" dirty="0"/>
              <a:t>Timeout event: </a:t>
            </a:r>
          </a:p>
          <a:p>
            <a:pPr marL="709613" lvl="1" indent="-342900"/>
            <a:r>
              <a:rPr lang="en-US" altLang="en-US" sz="1600" dirty="0"/>
              <a:t>Typically signified by a full </a:t>
            </a:r>
          </a:p>
          <a:p>
            <a:pPr marL="709613" lvl="1" indent="-342900">
              <a:buFont typeface="Wingdings 2" panose="05020102010507070707" pitchFamily="18" charset="2"/>
              <a:buNone/>
            </a:pPr>
            <a:r>
              <a:rPr lang="en-US" altLang="en-US" sz="1600" dirty="0"/>
              <a:t>	arrowhead with a small clock </a:t>
            </a:r>
          </a:p>
          <a:p>
            <a:pPr marL="709613" lvl="1" indent="-342900">
              <a:buFont typeface="Wingdings 2" panose="05020102010507070707" pitchFamily="18" charset="2"/>
              <a:buNone/>
            </a:pPr>
            <a:r>
              <a:rPr lang="en-US" altLang="en-US" sz="1600" dirty="0"/>
              <a:t>	face or circle on the line</a:t>
            </a:r>
          </a:p>
          <a:p>
            <a:pPr marL="342900" indent="-342900">
              <a:buFont typeface="Calibri" panose="020F0502020204030204" pitchFamily="34" charset="0"/>
              <a:buAutoNum type="arabicPeriod"/>
            </a:pPr>
            <a:r>
              <a:rPr lang="en-US" altLang="en-US" sz="1800" dirty="0"/>
              <a:t>Asynchronous event: </a:t>
            </a:r>
          </a:p>
          <a:p>
            <a:pPr marL="709613" lvl="1" indent="-342900"/>
            <a:r>
              <a:rPr lang="en-US" altLang="en-US" sz="1600" dirty="0"/>
              <a:t>Typically signified by a stick </a:t>
            </a:r>
          </a:p>
          <a:p>
            <a:pPr marL="709613" lvl="1" indent="-342900">
              <a:buFont typeface="Wingdings 2" panose="05020102010507070707" pitchFamily="18" charset="2"/>
              <a:buNone/>
            </a:pPr>
            <a:r>
              <a:rPr lang="en-US" altLang="en-US" sz="1600" dirty="0"/>
              <a:t>	arrowhead</a:t>
            </a:r>
          </a:p>
          <a:p>
            <a:pPr marL="342900" indent="-342900">
              <a:buFont typeface="Calibri" panose="020F0502020204030204" pitchFamily="34" charset="0"/>
              <a:buAutoNum type="arabicPeriod"/>
            </a:pPr>
            <a:r>
              <a:rPr lang="en-US" altLang="en-US" sz="1800" dirty="0"/>
              <a:t>Object termination </a:t>
            </a:r>
          </a:p>
          <a:p>
            <a:pPr marL="342900" indent="-342900">
              <a:buFont typeface="Wingdings 2" panose="05020102010507070707" pitchFamily="18" charset="2"/>
              <a:buNone/>
            </a:pPr>
            <a:r>
              <a:rPr lang="en-US" altLang="en-US" sz="1800" dirty="0"/>
              <a:t>	symbolized by an X</a:t>
            </a: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493838"/>
            <a:ext cx="4848225" cy="509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667000"/>
            <a:ext cx="8229600" cy="1143000"/>
          </a:xfrm>
        </p:spPr>
        <p:txBody>
          <a:bodyPr/>
          <a:lstStyle/>
          <a:p>
            <a:pPr algn="ctr"/>
            <a:r>
              <a:rPr lang="en-US" altLang="en-US"/>
              <a:t>-: EXAMPLES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ltLang="en-US" sz="4000"/>
              <a:t>On-Line Stockbroker </a:t>
            </a:r>
            <a:br>
              <a:rPr lang="en-GB" altLang="en-US" sz="4000"/>
            </a:br>
            <a:r>
              <a:rPr lang="en-GB" altLang="en-US" sz="4000"/>
              <a:t>– Use Cases for Stock Purchase</a:t>
            </a:r>
            <a:endParaRPr lang="en-US" altLang="en-US" sz="4000"/>
          </a:p>
        </p:txBody>
      </p:sp>
      <p:sp>
        <p:nvSpPr>
          <p:cNvPr id="28675" name="Oval 5"/>
          <p:cNvSpPr>
            <a:spLocks noChangeArrowheads="1"/>
          </p:cNvSpPr>
          <p:nvPr/>
        </p:nvSpPr>
        <p:spPr bwMode="auto">
          <a:xfrm>
            <a:off x="971550" y="3500438"/>
            <a:ext cx="287338" cy="2889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76" name="Line 6"/>
          <p:cNvSpPr>
            <a:spLocks noChangeShapeType="1"/>
          </p:cNvSpPr>
          <p:nvPr/>
        </p:nvSpPr>
        <p:spPr bwMode="auto">
          <a:xfrm>
            <a:off x="1116013" y="37893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Line 7"/>
          <p:cNvSpPr>
            <a:spLocks noChangeShapeType="1"/>
          </p:cNvSpPr>
          <p:nvPr/>
        </p:nvSpPr>
        <p:spPr bwMode="auto">
          <a:xfrm flipH="1">
            <a:off x="827088" y="4076700"/>
            <a:ext cx="288925"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8"/>
          <p:cNvSpPr>
            <a:spLocks noChangeShapeType="1"/>
          </p:cNvSpPr>
          <p:nvPr/>
        </p:nvSpPr>
        <p:spPr bwMode="auto">
          <a:xfrm>
            <a:off x="1116013" y="4076700"/>
            <a:ext cx="21590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10"/>
          <p:cNvSpPr>
            <a:spLocks noChangeShapeType="1"/>
          </p:cNvSpPr>
          <p:nvPr/>
        </p:nvSpPr>
        <p:spPr bwMode="auto">
          <a:xfrm>
            <a:off x="827088" y="393382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Rectangle 11"/>
          <p:cNvSpPr>
            <a:spLocks noChangeArrowheads="1"/>
          </p:cNvSpPr>
          <p:nvPr/>
        </p:nvSpPr>
        <p:spPr bwMode="auto">
          <a:xfrm>
            <a:off x="611188" y="4652963"/>
            <a:ext cx="10810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customer</a:t>
            </a:r>
            <a:endParaRPr lang="en-US" altLang="en-US"/>
          </a:p>
        </p:txBody>
      </p:sp>
      <p:sp>
        <p:nvSpPr>
          <p:cNvPr id="28681" name="Line 12"/>
          <p:cNvSpPr>
            <a:spLocks noChangeShapeType="1"/>
          </p:cNvSpPr>
          <p:nvPr/>
        </p:nvSpPr>
        <p:spPr bwMode="auto">
          <a:xfrm>
            <a:off x="1692275" y="1989138"/>
            <a:ext cx="0" cy="4176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13"/>
          <p:cNvSpPr>
            <a:spLocks noChangeShapeType="1"/>
          </p:cNvSpPr>
          <p:nvPr/>
        </p:nvSpPr>
        <p:spPr bwMode="auto">
          <a:xfrm>
            <a:off x="1692275" y="1989138"/>
            <a:ext cx="6480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14"/>
          <p:cNvSpPr>
            <a:spLocks noChangeShapeType="1"/>
          </p:cNvSpPr>
          <p:nvPr/>
        </p:nvSpPr>
        <p:spPr bwMode="auto">
          <a:xfrm>
            <a:off x="1692275" y="6165850"/>
            <a:ext cx="6480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5"/>
          <p:cNvSpPr>
            <a:spLocks noChangeShapeType="1"/>
          </p:cNvSpPr>
          <p:nvPr/>
        </p:nvSpPr>
        <p:spPr bwMode="auto">
          <a:xfrm>
            <a:off x="8172450" y="1989138"/>
            <a:ext cx="0" cy="4176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Oval 16"/>
          <p:cNvSpPr>
            <a:spLocks noChangeArrowheads="1"/>
          </p:cNvSpPr>
          <p:nvPr/>
        </p:nvSpPr>
        <p:spPr bwMode="auto">
          <a:xfrm>
            <a:off x="3132138" y="2420938"/>
            <a:ext cx="4032250" cy="9366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Successful purchase</a:t>
            </a:r>
            <a:endParaRPr lang="en-US" altLang="en-US"/>
          </a:p>
        </p:txBody>
      </p:sp>
      <p:sp>
        <p:nvSpPr>
          <p:cNvPr id="28686" name="Oval 18"/>
          <p:cNvSpPr>
            <a:spLocks noChangeArrowheads="1"/>
          </p:cNvSpPr>
          <p:nvPr/>
        </p:nvSpPr>
        <p:spPr bwMode="auto">
          <a:xfrm>
            <a:off x="3132138" y="4508500"/>
            <a:ext cx="3960812" cy="7921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Unsuccessful purchase attempt</a:t>
            </a:r>
            <a:endParaRPr lang="en-US" altLang="en-US"/>
          </a:p>
        </p:txBody>
      </p:sp>
      <p:sp>
        <p:nvSpPr>
          <p:cNvPr id="28687" name="Line 19"/>
          <p:cNvSpPr>
            <a:spLocks noChangeShapeType="1"/>
          </p:cNvSpPr>
          <p:nvPr/>
        </p:nvSpPr>
        <p:spPr bwMode="auto">
          <a:xfrm flipV="1">
            <a:off x="1476375" y="2924175"/>
            <a:ext cx="1655763" cy="865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Line 21"/>
          <p:cNvSpPr>
            <a:spLocks noChangeShapeType="1"/>
          </p:cNvSpPr>
          <p:nvPr/>
        </p:nvSpPr>
        <p:spPr bwMode="auto">
          <a:xfrm>
            <a:off x="1476375" y="3860800"/>
            <a:ext cx="172720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ltLang="en-US" dirty="0"/>
              <a:t>On-Line Stockbroker Scenarios</a:t>
            </a:r>
            <a:endParaRPr lang="en-US" altLang="en-US" dirty="0"/>
          </a:p>
        </p:txBody>
      </p:sp>
      <p:sp>
        <p:nvSpPr>
          <p:cNvPr id="29699" name="Rectangle 3"/>
          <p:cNvSpPr>
            <a:spLocks noGrp="1" noChangeArrowheads="1"/>
          </p:cNvSpPr>
          <p:nvPr>
            <p:ph type="body" idx="1"/>
          </p:nvPr>
        </p:nvSpPr>
        <p:spPr/>
        <p:txBody>
          <a:bodyPr/>
          <a:lstStyle/>
          <a:p>
            <a:pPr marL="609600" indent="-609600" eaLnBrk="1" hangingPunct="1"/>
            <a:endParaRPr lang="en-US" altLang="en-US" dirty="0"/>
          </a:p>
          <a:p>
            <a:pPr marL="609600" indent="-609600" eaLnBrk="1" hangingPunct="1">
              <a:buFontTx/>
              <a:buAutoNum type="arabicPeriod"/>
            </a:pPr>
            <a:r>
              <a:rPr lang="en-GB" altLang="en-US" dirty="0"/>
              <a:t>Successful purchase of stock</a:t>
            </a:r>
          </a:p>
          <a:p>
            <a:pPr marL="609600" indent="-609600" eaLnBrk="1" hangingPunct="1">
              <a:buFontTx/>
              <a:buAutoNum type="arabicPeriod"/>
            </a:pPr>
            <a:endParaRPr lang="en-GB" altLang="en-US" dirty="0"/>
          </a:p>
          <a:p>
            <a:pPr marL="609600" indent="-609600" eaLnBrk="1" hangingPunct="1">
              <a:buFontTx/>
              <a:buAutoNum type="arabicPeriod"/>
            </a:pPr>
            <a:endParaRPr lang="en-GB" altLang="en-US" dirty="0"/>
          </a:p>
          <a:p>
            <a:pPr marL="609600" indent="-609600" eaLnBrk="1" hangingPunct="1">
              <a:buFontTx/>
              <a:buAutoNum type="arabicPeriod"/>
            </a:pPr>
            <a:endParaRPr lang="en-GB" altLang="en-US" dirty="0"/>
          </a:p>
          <a:p>
            <a:pPr marL="609600" indent="-609600" eaLnBrk="1" hangingPunct="1">
              <a:buFontTx/>
              <a:buAutoNum type="arabicPeriod"/>
            </a:pPr>
            <a:r>
              <a:rPr lang="en-GB" altLang="en-US" dirty="0"/>
              <a:t>Un-successful purchase of stock – inadequate funds available</a:t>
            </a:r>
          </a:p>
          <a:p>
            <a:pPr marL="609600" indent="-609600" eaLnBrk="1" hangingPunct="1"/>
            <a:endParaRPr lang="en-GB" altLang="en-US" dirty="0"/>
          </a:p>
          <a:p>
            <a:pPr marL="609600" indent="-609600" eaLnBrk="1" hangingPunct="1"/>
            <a:endParaRPr lang="en-GB"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altLang="en-US"/>
              <a:t>Description of Scenario 1</a:t>
            </a:r>
            <a:endParaRPr lang="en-US" altLang="en-US"/>
          </a:p>
        </p:txBody>
      </p:sp>
      <p:sp>
        <p:nvSpPr>
          <p:cNvPr id="30723" name="Rectangle 3"/>
          <p:cNvSpPr>
            <a:spLocks noGrp="1" noChangeArrowheads="1"/>
          </p:cNvSpPr>
          <p:nvPr>
            <p:ph type="body" idx="1"/>
          </p:nvPr>
        </p:nvSpPr>
        <p:spPr/>
        <p:txBody>
          <a:bodyPr/>
          <a:lstStyle/>
          <a:p>
            <a:pPr eaLnBrk="1" hangingPunct="1"/>
            <a:r>
              <a:rPr lang="en-GB" altLang="en-US" dirty="0"/>
              <a:t>User logs in</a:t>
            </a:r>
          </a:p>
          <a:p>
            <a:pPr eaLnBrk="1" hangingPunct="1"/>
            <a:r>
              <a:rPr lang="en-GB" altLang="en-US" dirty="0"/>
              <a:t>Selects the stock he wishes to purchase</a:t>
            </a:r>
          </a:p>
          <a:p>
            <a:pPr eaLnBrk="1" hangingPunct="1"/>
            <a:r>
              <a:rPr lang="en-GB" altLang="en-US" dirty="0"/>
              <a:t>Specifies how much stock he wants to buy</a:t>
            </a:r>
          </a:p>
          <a:p>
            <a:pPr eaLnBrk="1" hangingPunct="1"/>
            <a:r>
              <a:rPr lang="en-GB" altLang="en-US" dirty="0"/>
              <a:t>Specifies the limits on the price he is willing to pay</a:t>
            </a:r>
          </a:p>
          <a:p>
            <a:pPr eaLnBrk="1" hangingPunct="1"/>
            <a:r>
              <a:rPr lang="en-GB" altLang="en-US" dirty="0"/>
              <a:t>Places order</a:t>
            </a:r>
          </a:p>
          <a:p>
            <a:pPr eaLnBrk="1" hangingPunct="1"/>
            <a:r>
              <a:rPr lang="en-GB" altLang="en-US" dirty="0"/>
              <a:t>System responds with details of successful purchase</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altLang="en-US"/>
              <a:t>Class Diagram</a:t>
            </a:r>
            <a:endParaRPr lang="en-US" altLang="en-US"/>
          </a:p>
        </p:txBody>
      </p:sp>
      <p:sp>
        <p:nvSpPr>
          <p:cNvPr id="31747" name="Rectangle 5"/>
          <p:cNvSpPr>
            <a:spLocks noChangeArrowheads="1"/>
          </p:cNvSpPr>
          <p:nvPr/>
        </p:nvSpPr>
        <p:spPr bwMode="auto">
          <a:xfrm>
            <a:off x="971550" y="1989138"/>
            <a:ext cx="1152525" cy="10080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48" name="Rectangle 6"/>
          <p:cNvSpPr>
            <a:spLocks noChangeArrowheads="1"/>
          </p:cNvSpPr>
          <p:nvPr/>
        </p:nvSpPr>
        <p:spPr bwMode="auto">
          <a:xfrm>
            <a:off x="3419475" y="1989138"/>
            <a:ext cx="3457575" cy="11525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49" name="Rectangle 7"/>
          <p:cNvSpPr>
            <a:spLocks noChangeArrowheads="1"/>
          </p:cNvSpPr>
          <p:nvPr/>
        </p:nvSpPr>
        <p:spPr bwMode="auto">
          <a:xfrm>
            <a:off x="6443663" y="4149725"/>
            <a:ext cx="2089150" cy="11509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50" name="Rectangle 8"/>
          <p:cNvSpPr>
            <a:spLocks noChangeArrowheads="1"/>
          </p:cNvSpPr>
          <p:nvPr/>
        </p:nvSpPr>
        <p:spPr bwMode="auto">
          <a:xfrm>
            <a:off x="971550" y="1989138"/>
            <a:ext cx="1152525"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People</a:t>
            </a:r>
            <a:endParaRPr lang="en-US" altLang="en-US"/>
          </a:p>
        </p:txBody>
      </p:sp>
      <p:sp>
        <p:nvSpPr>
          <p:cNvPr id="31751" name="Rectangle 9"/>
          <p:cNvSpPr>
            <a:spLocks noChangeArrowheads="1"/>
          </p:cNvSpPr>
          <p:nvPr/>
        </p:nvSpPr>
        <p:spPr bwMode="auto">
          <a:xfrm>
            <a:off x="971550" y="3860800"/>
            <a:ext cx="1079500" cy="14398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52" name="Rectangle 10"/>
          <p:cNvSpPr>
            <a:spLocks noChangeArrowheads="1"/>
          </p:cNvSpPr>
          <p:nvPr/>
        </p:nvSpPr>
        <p:spPr bwMode="auto">
          <a:xfrm>
            <a:off x="971550" y="3860800"/>
            <a:ext cx="1079500" cy="2889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Customer</a:t>
            </a:r>
            <a:endParaRPr lang="en-US" altLang="en-US"/>
          </a:p>
        </p:txBody>
      </p:sp>
      <p:sp>
        <p:nvSpPr>
          <p:cNvPr id="31753" name="Rectangle 11"/>
          <p:cNvSpPr>
            <a:spLocks noChangeArrowheads="1"/>
          </p:cNvSpPr>
          <p:nvPr/>
        </p:nvSpPr>
        <p:spPr bwMode="auto">
          <a:xfrm>
            <a:off x="3419475" y="1989138"/>
            <a:ext cx="3457575" cy="2873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Web Interfaced Computer System</a:t>
            </a:r>
            <a:endParaRPr lang="en-US" altLang="en-US"/>
          </a:p>
        </p:txBody>
      </p:sp>
      <p:sp>
        <p:nvSpPr>
          <p:cNvPr id="31754" name="Rectangle 12"/>
          <p:cNvSpPr>
            <a:spLocks noChangeArrowheads="1"/>
          </p:cNvSpPr>
          <p:nvPr/>
        </p:nvSpPr>
        <p:spPr bwMode="auto">
          <a:xfrm>
            <a:off x="3924300" y="4149725"/>
            <a:ext cx="2016125" cy="12239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55" name="AutoShape 14"/>
          <p:cNvSpPr>
            <a:spLocks noChangeArrowheads="1"/>
          </p:cNvSpPr>
          <p:nvPr/>
        </p:nvSpPr>
        <p:spPr bwMode="auto">
          <a:xfrm>
            <a:off x="5003800" y="3141663"/>
            <a:ext cx="144463" cy="144462"/>
          </a:xfrm>
          <a:prstGeom prst="up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56" name="Line 15"/>
          <p:cNvSpPr>
            <a:spLocks noChangeShapeType="1"/>
          </p:cNvSpPr>
          <p:nvPr/>
        </p:nvSpPr>
        <p:spPr bwMode="auto">
          <a:xfrm flipV="1">
            <a:off x="4643438" y="3284538"/>
            <a:ext cx="433387" cy="865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6"/>
          <p:cNvSpPr>
            <a:spLocks noChangeShapeType="1"/>
          </p:cNvSpPr>
          <p:nvPr/>
        </p:nvSpPr>
        <p:spPr bwMode="auto">
          <a:xfrm flipH="1" flipV="1">
            <a:off x="5076825" y="3284538"/>
            <a:ext cx="2303463" cy="865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AutoShape 17"/>
          <p:cNvSpPr>
            <a:spLocks noChangeArrowheads="1"/>
          </p:cNvSpPr>
          <p:nvPr/>
        </p:nvSpPr>
        <p:spPr bwMode="auto">
          <a:xfrm>
            <a:off x="1476375" y="2997200"/>
            <a:ext cx="215900" cy="142875"/>
          </a:xfrm>
          <a:prstGeom prst="up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59" name="Line 18"/>
          <p:cNvSpPr>
            <a:spLocks noChangeShapeType="1"/>
          </p:cNvSpPr>
          <p:nvPr/>
        </p:nvSpPr>
        <p:spPr bwMode="auto">
          <a:xfrm flipV="1">
            <a:off x="1547813" y="3141663"/>
            <a:ext cx="0"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Rectangle 19"/>
          <p:cNvSpPr>
            <a:spLocks noChangeArrowheads="1"/>
          </p:cNvSpPr>
          <p:nvPr/>
        </p:nvSpPr>
        <p:spPr bwMode="auto">
          <a:xfrm>
            <a:off x="3924300" y="4149725"/>
            <a:ext cx="2016125" cy="3587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Stockbroker System</a:t>
            </a:r>
            <a:endParaRPr lang="en-US" altLang="en-US"/>
          </a:p>
        </p:txBody>
      </p:sp>
      <p:sp>
        <p:nvSpPr>
          <p:cNvPr id="31761" name="Rectangle 20"/>
          <p:cNvSpPr>
            <a:spLocks noChangeArrowheads="1"/>
          </p:cNvSpPr>
          <p:nvPr/>
        </p:nvSpPr>
        <p:spPr bwMode="auto">
          <a:xfrm>
            <a:off x="6443663" y="4149725"/>
            <a:ext cx="2089150"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SecuritiesExchange</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04800"/>
            <a:ext cx="8229600" cy="1143000"/>
          </a:xfrm>
        </p:spPr>
        <p:txBody>
          <a:bodyPr/>
          <a:lstStyle/>
          <a:p>
            <a:pPr eaLnBrk="1" hangingPunct="1"/>
            <a:r>
              <a:rPr lang="en-GB" altLang="en-US" sz="4000"/>
              <a:t>Sequence Diagram for Stock Purchase</a:t>
            </a:r>
            <a:endParaRPr lang="en-US" altLang="en-US" sz="4000"/>
          </a:p>
        </p:txBody>
      </p:sp>
      <p:pic>
        <p:nvPicPr>
          <p:cNvPr id="32771" name="Picture 4" descr="StockPurchaseSequenc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0825" y="1412875"/>
            <a:ext cx="8642350" cy="4968875"/>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ltLang="en-US" sz="4000"/>
              <a:t>Description of Scenario 2:</a:t>
            </a:r>
            <a:br>
              <a:rPr lang="en-GB" altLang="en-US" sz="4000"/>
            </a:br>
            <a:r>
              <a:rPr lang="en-GB" altLang="en-US" sz="4000"/>
              <a:t> Un-successful purchase of stock – inadequate funds available</a:t>
            </a:r>
            <a:endParaRPr lang="en-US" altLang="en-US" sz="4000"/>
          </a:p>
        </p:txBody>
      </p:sp>
      <p:sp>
        <p:nvSpPr>
          <p:cNvPr id="33795" name="Rectangle 3"/>
          <p:cNvSpPr>
            <a:spLocks noGrp="1" noChangeArrowheads="1"/>
          </p:cNvSpPr>
          <p:nvPr>
            <p:ph type="body" idx="1"/>
          </p:nvPr>
        </p:nvSpPr>
        <p:spPr>
          <a:xfrm>
            <a:off x="395288" y="1916113"/>
            <a:ext cx="8291512" cy="4210050"/>
          </a:xfrm>
        </p:spPr>
        <p:txBody>
          <a:bodyPr/>
          <a:lstStyle/>
          <a:p>
            <a:pPr marL="609600" indent="-609600" eaLnBrk="1" hangingPunct="1">
              <a:buFontTx/>
              <a:buAutoNum type="arabicPeriod"/>
            </a:pPr>
            <a:r>
              <a:rPr lang="en-GB" altLang="en-US" sz="2800" dirty="0"/>
              <a:t>User logs in</a:t>
            </a:r>
          </a:p>
          <a:p>
            <a:pPr marL="609600" indent="-609600" eaLnBrk="1" hangingPunct="1">
              <a:buFontTx/>
              <a:buAutoNum type="arabicPeriod"/>
            </a:pPr>
            <a:r>
              <a:rPr lang="en-GB" altLang="en-US" sz="2800" dirty="0"/>
              <a:t>Select stock he wishes to purchase</a:t>
            </a:r>
          </a:p>
          <a:p>
            <a:pPr marL="609600" indent="-609600" eaLnBrk="1" hangingPunct="1">
              <a:buFontTx/>
              <a:buAutoNum type="arabicPeriod"/>
            </a:pPr>
            <a:r>
              <a:rPr lang="en-GB" altLang="en-US" sz="2800" dirty="0"/>
              <a:t>Specifies how much stock he wants to buy</a:t>
            </a:r>
          </a:p>
          <a:p>
            <a:pPr marL="609600" indent="-609600" eaLnBrk="1" hangingPunct="1">
              <a:buFontTx/>
              <a:buAutoNum type="arabicPeriod"/>
            </a:pPr>
            <a:r>
              <a:rPr lang="en-GB" altLang="en-US" sz="2800" dirty="0"/>
              <a:t>Specifies limits on the price he is willing to pay</a:t>
            </a:r>
          </a:p>
          <a:p>
            <a:pPr marL="609600" indent="-609600" eaLnBrk="1" hangingPunct="1">
              <a:buFontTx/>
              <a:buAutoNum type="arabicPeriod"/>
            </a:pPr>
            <a:r>
              <a:rPr lang="en-GB" altLang="en-US" sz="2800" dirty="0"/>
              <a:t>Place order</a:t>
            </a:r>
          </a:p>
          <a:p>
            <a:pPr marL="609600" indent="-609600" eaLnBrk="1" hangingPunct="1">
              <a:buFontTx/>
              <a:buAutoNum type="arabicPeriod"/>
            </a:pPr>
            <a:r>
              <a:rPr lang="en-GB" altLang="en-US" sz="2800" dirty="0"/>
              <a:t>Order rejected due to lack of funds</a:t>
            </a:r>
          </a:p>
          <a:p>
            <a:pPr marL="609600" indent="-609600" eaLnBrk="1" hangingPunct="1">
              <a:buFontTx/>
              <a:buAutoNum type="arabicPeriod"/>
            </a:pPr>
            <a:r>
              <a:rPr lang="en-GB" altLang="en-US" sz="2800" dirty="0"/>
              <a:t>Delete order</a:t>
            </a: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ln>
            <a:miter lim="800000"/>
            <a:headEnd/>
            <a:tailEnd/>
          </a:ln>
        </p:spPr>
        <p:txBody>
          <a:bodyPr>
            <a:normAutofit fontScale="90000"/>
          </a:bodyPr>
          <a:lstStyle/>
          <a:p>
            <a:pPr eaLnBrk="1" hangingPunct="1">
              <a:defRPr/>
            </a:pPr>
            <a:r>
              <a:rPr lang="en-GB" sz="4000"/>
              <a:t>Un-successful purchase of stock – inadequate funds available</a:t>
            </a:r>
            <a:endParaRPr lang="en-US" sz="4000"/>
          </a:p>
        </p:txBody>
      </p:sp>
      <p:pic>
        <p:nvPicPr>
          <p:cNvPr id="34819" name="Picture 5" descr="StockPurchaseFailsSequ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0763"/>
            <a:ext cx="9144000" cy="456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Sequence Diagram Frames</a:t>
            </a:r>
            <a:endParaRPr lang="en-CA" altLang="en-US"/>
          </a:p>
        </p:txBody>
      </p:sp>
      <p:sp>
        <p:nvSpPr>
          <p:cNvPr id="8195" name="Rectangle 3"/>
          <p:cNvSpPr>
            <a:spLocks noGrp="1" noChangeArrowheads="1"/>
          </p:cNvSpPr>
          <p:nvPr>
            <p:ph type="body" idx="1"/>
          </p:nvPr>
        </p:nvSpPr>
        <p:spPr>
          <a:xfrm>
            <a:off x="762000" y="1808163"/>
            <a:ext cx="7848600" cy="2763837"/>
          </a:xfrm>
        </p:spPr>
        <p:txBody>
          <a:bodyPr/>
          <a:lstStyle/>
          <a:p>
            <a:pPr marL="0" indent="0" eaLnBrk="1" hangingPunct="1">
              <a:buFontTx/>
              <a:buNone/>
            </a:pPr>
            <a:r>
              <a:rPr lang="en-US" altLang="en-US" sz="2800" i="1" dirty="0"/>
              <a:t>Frame</a:t>
            </a:r>
            <a:r>
              <a:rPr lang="en-US" altLang="en-US" sz="2800" dirty="0"/>
              <a:t>—a rectangle with a pentagon in the upper left-hand corner called the </a:t>
            </a:r>
            <a:r>
              <a:rPr lang="en-US" altLang="en-US" sz="2800" i="1" dirty="0"/>
              <a:t>name compartment</a:t>
            </a:r>
            <a:r>
              <a:rPr lang="en-US" altLang="en-US" sz="2800" dirty="0"/>
              <a:t>.</a:t>
            </a:r>
          </a:p>
          <a:p>
            <a:pPr marL="514350" lvl="1" eaLnBrk="1" hangingPunct="1"/>
            <a:r>
              <a:rPr lang="en-US" altLang="en-US" b="1" dirty="0" err="1"/>
              <a:t>sd</a:t>
            </a:r>
            <a:r>
              <a:rPr lang="en-US" altLang="en-US" dirty="0"/>
              <a:t> </a:t>
            </a:r>
            <a:r>
              <a:rPr lang="en-US" altLang="en-US" i="1" dirty="0" err="1"/>
              <a:t>interactionIdentifier</a:t>
            </a:r>
            <a:endParaRPr lang="en-US" altLang="en-US" i="1" dirty="0"/>
          </a:p>
          <a:p>
            <a:pPr marL="514350" lvl="1" eaLnBrk="1" hangingPunct="1"/>
            <a:r>
              <a:rPr lang="en-US" altLang="en-US" i="1" dirty="0" err="1"/>
              <a:t>interactionIdentifier</a:t>
            </a:r>
            <a:r>
              <a:rPr lang="en-US" altLang="en-US" dirty="0"/>
              <a:t> is either a simple name or an operation specification as in a class diagram</a:t>
            </a:r>
            <a:endParaRPr lang="en-CA" altLang="en-US" i="1" dirty="0"/>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4397375"/>
            <a:ext cx="64230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ln>
            <a:miter lim="800000"/>
            <a:headEnd/>
            <a:tailEnd/>
          </a:ln>
        </p:spPr>
        <p:txBody>
          <a:bodyPr>
            <a:normAutofit fontScale="90000"/>
          </a:bodyPr>
          <a:lstStyle/>
          <a:p>
            <a:pPr eaLnBrk="1" hangingPunct="1">
              <a:defRPr/>
            </a:pPr>
            <a:r>
              <a:rPr lang="en-GB" sz="4000"/>
              <a:t>Electric Kettle Design Scenario 1</a:t>
            </a:r>
            <a:br>
              <a:rPr lang="en-GB" sz="4000"/>
            </a:br>
            <a:r>
              <a:rPr lang="en-GB" sz="4000"/>
              <a:t>kettle boils after cut out due to no water</a:t>
            </a:r>
            <a:endParaRPr lang="en-US" sz="4000"/>
          </a:p>
        </p:txBody>
      </p:sp>
      <p:sp>
        <p:nvSpPr>
          <p:cNvPr id="35843" name="Rectangle 4"/>
          <p:cNvSpPr>
            <a:spLocks noChangeArrowheads="1"/>
          </p:cNvSpPr>
          <p:nvPr/>
        </p:nvSpPr>
        <p:spPr bwMode="auto">
          <a:xfrm>
            <a:off x="1835150" y="1916113"/>
            <a:ext cx="5473700" cy="46799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844" name="Text Box 5"/>
          <p:cNvSpPr txBox="1">
            <a:spLocks noChangeArrowheads="1"/>
          </p:cNvSpPr>
          <p:nvPr/>
        </p:nvSpPr>
        <p:spPr bwMode="auto">
          <a:xfrm>
            <a:off x="250825" y="1916113"/>
            <a:ext cx="1441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User</a:t>
            </a:r>
            <a:endParaRPr lang="en-US" altLang="en-US"/>
          </a:p>
        </p:txBody>
      </p:sp>
      <p:sp>
        <p:nvSpPr>
          <p:cNvPr id="35845" name="Oval 6"/>
          <p:cNvSpPr>
            <a:spLocks noChangeArrowheads="1"/>
          </p:cNvSpPr>
          <p:nvPr/>
        </p:nvSpPr>
        <p:spPr bwMode="auto">
          <a:xfrm>
            <a:off x="2268538" y="1916113"/>
            <a:ext cx="3024187" cy="7207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846" name="Text Box 7"/>
          <p:cNvSpPr txBox="1">
            <a:spLocks noChangeArrowheads="1"/>
          </p:cNvSpPr>
          <p:nvPr/>
        </p:nvSpPr>
        <p:spPr bwMode="auto">
          <a:xfrm>
            <a:off x="2555875" y="2060575"/>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Boils water</a:t>
            </a:r>
            <a:endParaRPr lang="en-US" altLang="en-US"/>
          </a:p>
        </p:txBody>
      </p:sp>
      <p:sp>
        <p:nvSpPr>
          <p:cNvPr id="35847" name="Line 8"/>
          <p:cNvSpPr>
            <a:spLocks noChangeShapeType="1"/>
          </p:cNvSpPr>
          <p:nvPr/>
        </p:nvSpPr>
        <p:spPr bwMode="auto">
          <a:xfrm>
            <a:off x="827088" y="2133600"/>
            <a:ext cx="1441450"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8" name="Oval 9"/>
          <p:cNvSpPr>
            <a:spLocks noChangeArrowheads="1"/>
          </p:cNvSpPr>
          <p:nvPr/>
        </p:nvSpPr>
        <p:spPr bwMode="auto">
          <a:xfrm>
            <a:off x="2339975" y="3141663"/>
            <a:ext cx="2952750" cy="5762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849" name="Text Box 10"/>
          <p:cNvSpPr txBox="1">
            <a:spLocks noChangeArrowheads="1"/>
          </p:cNvSpPr>
          <p:nvPr/>
        </p:nvSpPr>
        <p:spPr bwMode="auto">
          <a:xfrm>
            <a:off x="2700338" y="3213100"/>
            <a:ext cx="2303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Fills with water</a:t>
            </a:r>
            <a:endParaRPr lang="en-US" altLang="en-US"/>
          </a:p>
        </p:txBody>
      </p:sp>
      <p:sp>
        <p:nvSpPr>
          <p:cNvPr id="35850" name="Line 11"/>
          <p:cNvSpPr>
            <a:spLocks noChangeShapeType="1"/>
          </p:cNvSpPr>
          <p:nvPr/>
        </p:nvSpPr>
        <p:spPr bwMode="auto">
          <a:xfrm>
            <a:off x="755650" y="2205038"/>
            <a:ext cx="1584325"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altLang="en-US" sz="4000"/>
              <a:t>Scenario 1: Boil Water but</a:t>
            </a:r>
            <a:br>
              <a:rPr lang="en-GB" altLang="en-US" sz="4000"/>
            </a:br>
            <a:r>
              <a:rPr lang="en-GB" altLang="en-US" sz="4000"/>
              <a:t> – no water</a:t>
            </a:r>
            <a:endParaRPr lang="en-US" altLang="en-US" sz="4000"/>
          </a:p>
        </p:txBody>
      </p:sp>
      <p:sp>
        <p:nvSpPr>
          <p:cNvPr id="36867" name="Rectangle 3"/>
          <p:cNvSpPr>
            <a:spLocks noGrp="1" noChangeArrowheads="1"/>
          </p:cNvSpPr>
          <p:nvPr>
            <p:ph type="body" idx="1"/>
          </p:nvPr>
        </p:nvSpPr>
        <p:spPr/>
        <p:txBody>
          <a:bodyPr/>
          <a:lstStyle/>
          <a:p>
            <a:pPr eaLnBrk="1" hangingPunct="1"/>
            <a:r>
              <a:rPr lang="en-GB" altLang="en-US"/>
              <a:t>User turns on </a:t>
            </a:r>
            <a:r>
              <a:rPr lang="en-GB" altLang="en-US">
                <a:solidFill>
                  <a:srgbClr val="CC0000"/>
                </a:solidFill>
              </a:rPr>
              <a:t>switch</a:t>
            </a:r>
          </a:p>
          <a:p>
            <a:pPr eaLnBrk="1" hangingPunct="1"/>
            <a:r>
              <a:rPr lang="en-GB" altLang="en-US">
                <a:solidFill>
                  <a:srgbClr val="CC0000"/>
                </a:solidFill>
              </a:rPr>
              <a:t>Water</a:t>
            </a:r>
            <a:r>
              <a:rPr lang="en-GB" altLang="en-US"/>
              <a:t> heats up and boils</a:t>
            </a:r>
          </a:p>
          <a:p>
            <a:pPr eaLnBrk="1" hangingPunct="1"/>
            <a:r>
              <a:rPr lang="en-GB" altLang="en-US">
                <a:solidFill>
                  <a:srgbClr val="CC0000"/>
                </a:solidFill>
              </a:rPr>
              <a:t>Element</a:t>
            </a:r>
            <a:r>
              <a:rPr lang="en-GB" altLang="en-US"/>
              <a:t> overheats and </a:t>
            </a:r>
            <a:r>
              <a:rPr lang="en-GB" altLang="en-US">
                <a:solidFill>
                  <a:srgbClr val="CC0000"/>
                </a:solidFill>
              </a:rPr>
              <a:t>cuts out</a:t>
            </a:r>
          </a:p>
          <a:p>
            <a:pPr eaLnBrk="1" hangingPunct="1"/>
            <a:r>
              <a:rPr lang="en-GB" altLang="en-US"/>
              <a:t>User adds more water</a:t>
            </a:r>
          </a:p>
          <a:p>
            <a:pPr eaLnBrk="1" hangingPunct="1"/>
            <a:r>
              <a:rPr lang="en-GB" altLang="en-US"/>
              <a:t>Cut out cooled sufficiently to re-connect</a:t>
            </a:r>
          </a:p>
          <a:p>
            <a:pPr eaLnBrk="1" hangingPunct="1"/>
            <a:r>
              <a:rPr lang="en-GB" altLang="en-US"/>
              <a:t>User turns on switch</a:t>
            </a:r>
          </a:p>
          <a:p>
            <a:pPr eaLnBrk="1" hangingPunct="1"/>
            <a:r>
              <a:rPr lang="en-GB" altLang="en-US"/>
              <a:t>Water boils</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ln>
            <a:miter lim="800000"/>
            <a:headEnd/>
            <a:tailEnd/>
          </a:ln>
        </p:spPr>
        <p:txBody>
          <a:bodyPr>
            <a:normAutofit fontScale="90000"/>
          </a:bodyPr>
          <a:lstStyle/>
          <a:p>
            <a:pPr eaLnBrk="1" hangingPunct="1">
              <a:defRPr/>
            </a:pPr>
            <a:r>
              <a:rPr lang="en-GB" sz="4000"/>
              <a:t>Develop relevant Class Diagrams</a:t>
            </a:r>
            <a:br>
              <a:rPr lang="en-GB" sz="4000"/>
            </a:br>
            <a:r>
              <a:rPr lang="en-GB" sz="4000"/>
              <a:t> We need switch, water, heating element, cut-out</a:t>
            </a:r>
            <a:endParaRPr lang="en-US" sz="4000"/>
          </a:p>
        </p:txBody>
      </p:sp>
      <p:sp>
        <p:nvSpPr>
          <p:cNvPr id="37891" name="Rectangle 4"/>
          <p:cNvSpPr>
            <a:spLocks noChangeArrowheads="1"/>
          </p:cNvSpPr>
          <p:nvPr/>
        </p:nvSpPr>
        <p:spPr bwMode="auto">
          <a:xfrm>
            <a:off x="250825" y="1700213"/>
            <a:ext cx="3313113" cy="18002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892" name="Line 5"/>
          <p:cNvSpPr>
            <a:spLocks noChangeShapeType="1"/>
          </p:cNvSpPr>
          <p:nvPr/>
        </p:nvSpPr>
        <p:spPr bwMode="auto">
          <a:xfrm>
            <a:off x="250825" y="2060575"/>
            <a:ext cx="3313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Text Box 6"/>
          <p:cNvSpPr txBox="1">
            <a:spLocks noChangeArrowheads="1"/>
          </p:cNvSpPr>
          <p:nvPr/>
        </p:nvSpPr>
        <p:spPr bwMode="auto">
          <a:xfrm>
            <a:off x="250825" y="1773238"/>
            <a:ext cx="3241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Electric Heater</a:t>
            </a:r>
            <a:endParaRPr lang="en-US" altLang="en-US"/>
          </a:p>
        </p:txBody>
      </p:sp>
      <p:sp>
        <p:nvSpPr>
          <p:cNvPr id="37894" name="Line 7"/>
          <p:cNvSpPr>
            <a:spLocks noChangeShapeType="1"/>
          </p:cNvSpPr>
          <p:nvPr/>
        </p:nvSpPr>
        <p:spPr bwMode="auto">
          <a:xfrm>
            <a:off x="250825" y="2133600"/>
            <a:ext cx="3313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Text Box 8"/>
          <p:cNvSpPr txBox="1">
            <a:spLocks noChangeArrowheads="1"/>
          </p:cNvSpPr>
          <p:nvPr/>
        </p:nvSpPr>
        <p:spPr bwMode="auto">
          <a:xfrm>
            <a:off x="323850" y="2276475"/>
            <a:ext cx="31686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Energy source: electricity</a:t>
            </a:r>
          </a:p>
          <a:p>
            <a:pPr eaLnBrk="1" hangingPunct="1">
              <a:spcBef>
                <a:spcPct val="50000"/>
              </a:spcBef>
            </a:pPr>
            <a:endParaRPr lang="en-US" altLang="en-US"/>
          </a:p>
        </p:txBody>
      </p:sp>
      <p:sp>
        <p:nvSpPr>
          <p:cNvPr id="37896" name="Line 9"/>
          <p:cNvSpPr>
            <a:spLocks noChangeShapeType="1"/>
          </p:cNvSpPr>
          <p:nvPr/>
        </p:nvSpPr>
        <p:spPr bwMode="auto">
          <a:xfrm>
            <a:off x="250825" y="3068638"/>
            <a:ext cx="3313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Text Box 10"/>
          <p:cNvSpPr txBox="1">
            <a:spLocks noChangeArrowheads="1"/>
          </p:cNvSpPr>
          <p:nvPr/>
        </p:nvSpPr>
        <p:spPr bwMode="auto">
          <a:xfrm>
            <a:off x="323850" y="3141663"/>
            <a:ext cx="316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Provides heat</a:t>
            </a:r>
            <a:endParaRPr lang="en-US" altLang="en-US"/>
          </a:p>
        </p:txBody>
      </p:sp>
      <p:sp>
        <p:nvSpPr>
          <p:cNvPr id="37898" name="Rectangle 11"/>
          <p:cNvSpPr>
            <a:spLocks noChangeArrowheads="1"/>
          </p:cNvSpPr>
          <p:nvPr/>
        </p:nvSpPr>
        <p:spPr bwMode="auto">
          <a:xfrm>
            <a:off x="5148263" y="1700213"/>
            <a:ext cx="3600450" cy="18716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Energy source</a:t>
            </a:r>
          </a:p>
          <a:p>
            <a:pPr algn="ctr" eaLnBrk="1" hangingPunct="1"/>
            <a:r>
              <a:rPr lang="en-GB" altLang="en-US"/>
              <a:t>Power rating</a:t>
            </a:r>
            <a:endParaRPr lang="en-US" altLang="en-US"/>
          </a:p>
        </p:txBody>
      </p:sp>
      <p:sp>
        <p:nvSpPr>
          <p:cNvPr id="37899" name="Line 12"/>
          <p:cNvSpPr>
            <a:spLocks noChangeShapeType="1"/>
          </p:cNvSpPr>
          <p:nvPr/>
        </p:nvSpPr>
        <p:spPr bwMode="auto">
          <a:xfrm>
            <a:off x="5148263" y="2060575"/>
            <a:ext cx="3600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13"/>
          <p:cNvSpPr>
            <a:spLocks noChangeShapeType="1"/>
          </p:cNvSpPr>
          <p:nvPr/>
        </p:nvSpPr>
        <p:spPr bwMode="auto">
          <a:xfrm>
            <a:off x="5148263" y="2133600"/>
            <a:ext cx="3600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Text Box 14"/>
          <p:cNvSpPr txBox="1">
            <a:spLocks noChangeArrowheads="1"/>
          </p:cNvSpPr>
          <p:nvPr/>
        </p:nvSpPr>
        <p:spPr bwMode="auto">
          <a:xfrm>
            <a:off x="5292725" y="1773238"/>
            <a:ext cx="3382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Heater</a:t>
            </a:r>
            <a:endParaRPr lang="en-US" altLang="en-US"/>
          </a:p>
        </p:txBody>
      </p:sp>
      <p:sp>
        <p:nvSpPr>
          <p:cNvPr id="37902" name="Line 15"/>
          <p:cNvSpPr>
            <a:spLocks noChangeShapeType="1"/>
          </p:cNvSpPr>
          <p:nvPr/>
        </p:nvSpPr>
        <p:spPr bwMode="auto">
          <a:xfrm>
            <a:off x="5148263" y="3068638"/>
            <a:ext cx="3600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Text Box 16"/>
          <p:cNvSpPr txBox="1">
            <a:spLocks noChangeArrowheads="1"/>
          </p:cNvSpPr>
          <p:nvPr/>
        </p:nvSpPr>
        <p:spPr bwMode="auto">
          <a:xfrm>
            <a:off x="5364163" y="3213100"/>
            <a:ext cx="3240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Provides heat</a:t>
            </a:r>
            <a:endParaRPr lang="en-US" altLang="en-US"/>
          </a:p>
        </p:txBody>
      </p:sp>
      <p:sp>
        <p:nvSpPr>
          <p:cNvPr id="37904" name="AutoShape 17"/>
          <p:cNvSpPr>
            <a:spLocks noChangeArrowheads="1"/>
          </p:cNvSpPr>
          <p:nvPr/>
        </p:nvSpPr>
        <p:spPr bwMode="auto">
          <a:xfrm>
            <a:off x="3563938" y="2492375"/>
            <a:ext cx="1584325" cy="485775"/>
          </a:xfrm>
          <a:prstGeom prst="rightArrow">
            <a:avLst>
              <a:gd name="adj1" fmla="val 50000"/>
              <a:gd name="adj2" fmla="val 81536"/>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05" name="Rectangle 18"/>
          <p:cNvSpPr>
            <a:spLocks noChangeArrowheads="1"/>
          </p:cNvSpPr>
          <p:nvPr/>
        </p:nvSpPr>
        <p:spPr bwMode="auto">
          <a:xfrm>
            <a:off x="250825" y="4149725"/>
            <a:ext cx="3313113" cy="23034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06" name="Line 19"/>
          <p:cNvSpPr>
            <a:spLocks noChangeShapeType="1"/>
          </p:cNvSpPr>
          <p:nvPr/>
        </p:nvSpPr>
        <p:spPr bwMode="auto">
          <a:xfrm>
            <a:off x="250825" y="4581525"/>
            <a:ext cx="3313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Text Box 20"/>
          <p:cNvSpPr txBox="1">
            <a:spLocks noChangeArrowheads="1"/>
          </p:cNvSpPr>
          <p:nvPr/>
        </p:nvSpPr>
        <p:spPr bwMode="auto">
          <a:xfrm>
            <a:off x="395288" y="4292600"/>
            <a:ext cx="3097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Electric Element</a:t>
            </a:r>
            <a:endParaRPr lang="en-US" altLang="en-US"/>
          </a:p>
        </p:txBody>
      </p:sp>
      <p:sp>
        <p:nvSpPr>
          <p:cNvPr id="37908" name="AutoShape 21"/>
          <p:cNvSpPr>
            <a:spLocks noChangeArrowheads="1"/>
          </p:cNvSpPr>
          <p:nvPr/>
        </p:nvSpPr>
        <p:spPr bwMode="auto">
          <a:xfrm>
            <a:off x="1619250" y="3500438"/>
            <a:ext cx="485775" cy="647700"/>
          </a:xfrm>
          <a:prstGeom prst="upArrow">
            <a:avLst>
              <a:gd name="adj1" fmla="val 50000"/>
              <a:gd name="adj2" fmla="val 33333"/>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09" name="Rectangle 22"/>
          <p:cNvSpPr>
            <a:spLocks noChangeArrowheads="1"/>
          </p:cNvSpPr>
          <p:nvPr/>
        </p:nvSpPr>
        <p:spPr bwMode="auto">
          <a:xfrm>
            <a:off x="5219700" y="4149725"/>
            <a:ext cx="3529013" cy="2159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10" name="Line 23"/>
          <p:cNvSpPr>
            <a:spLocks noChangeShapeType="1"/>
          </p:cNvSpPr>
          <p:nvPr/>
        </p:nvSpPr>
        <p:spPr bwMode="auto">
          <a:xfrm>
            <a:off x="5219700" y="4581525"/>
            <a:ext cx="3529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1" name="Text Box 24"/>
          <p:cNvSpPr txBox="1">
            <a:spLocks noChangeArrowheads="1"/>
          </p:cNvSpPr>
          <p:nvPr/>
        </p:nvSpPr>
        <p:spPr bwMode="auto">
          <a:xfrm>
            <a:off x="5508625" y="4221163"/>
            <a:ext cx="2951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Liquid</a:t>
            </a:r>
            <a:endParaRPr lang="en-US" altLang="en-US"/>
          </a:p>
        </p:txBody>
      </p:sp>
      <p:sp>
        <p:nvSpPr>
          <p:cNvPr id="37912" name="Line 25"/>
          <p:cNvSpPr>
            <a:spLocks noChangeShapeType="1"/>
          </p:cNvSpPr>
          <p:nvPr/>
        </p:nvSpPr>
        <p:spPr bwMode="auto">
          <a:xfrm>
            <a:off x="3563938" y="5157788"/>
            <a:ext cx="1655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3" name="Text Box 26"/>
          <p:cNvSpPr txBox="1">
            <a:spLocks noChangeArrowheads="1"/>
          </p:cNvSpPr>
          <p:nvPr/>
        </p:nvSpPr>
        <p:spPr bwMode="auto">
          <a:xfrm>
            <a:off x="3635375" y="4797425"/>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Provides heat to</a:t>
            </a:r>
            <a:endParaRPr lang="en-US" altLang="en-US"/>
          </a:p>
        </p:txBody>
      </p:sp>
      <p:sp>
        <p:nvSpPr>
          <p:cNvPr id="37914" name="Line 27"/>
          <p:cNvSpPr>
            <a:spLocks noChangeShapeType="1"/>
          </p:cNvSpPr>
          <p:nvPr/>
        </p:nvSpPr>
        <p:spPr bwMode="auto">
          <a:xfrm flipV="1">
            <a:off x="250825" y="5589588"/>
            <a:ext cx="3313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5" name="Line 28"/>
          <p:cNvSpPr>
            <a:spLocks noChangeShapeType="1"/>
          </p:cNvSpPr>
          <p:nvPr/>
        </p:nvSpPr>
        <p:spPr bwMode="auto">
          <a:xfrm>
            <a:off x="5219700" y="5876925"/>
            <a:ext cx="3529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6" name="Text Box 29"/>
          <p:cNvSpPr txBox="1">
            <a:spLocks noChangeArrowheads="1"/>
          </p:cNvSpPr>
          <p:nvPr/>
        </p:nvSpPr>
        <p:spPr bwMode="auto">
          <a:xfrm>
            <a:off x="395288" y="47244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temperature</a:t>
            </a:r>
            <a:endParaRPr lang="en-US" altLang="en-US"/>
          </a:p>
        </p:txBody>
      </p:sp>
      <p:sp>
        <p:nvSpPr>
          <p:cNvPr id="37917" name="Text Box 30"/>
          <p:cNvSpPr txBox="1">
            <a:spLocks noChangeArrowheads="1"/>
          </p:cNvSpPr>
          <p:nvPr/>
        </p:nvSpPr>
        <p:spPr bwMode="auto">
          <a:xfrm>
            <a:off x="395288" y="5157788"/>
            <a:ext cx="3024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Cut-out temperature</a:t>
            </a:r>
            <a:endParaRPr lang="en-US" altLang="en-US"/>
          </a:p>
        </p:txBody>
      </p:sp>
      <p:sp>
        <p:nvSpPr>
          <p:cNvPr id="37918" name="Text Box 31"/>
          <p:cNvSpPr txBox="1">
            <a:spLocks noChangeArrowheads="1"/>
          </p:cNvSpPr>
          <p:nvPr/>
        </p:nvSpPr>
        <p:spPr bwMode="auto">
          <a:xfrm>
            <a:off x="395288" y="5661025"/>
            <a:ext cx="3097212"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Cut-out</a:t>
            </a:r>
          </a:p>
          <a:p>
            <a:pPr eaLnBrk="1" hangingPunct="1">
              <a:spcBef>
                <a:spcPct val="50000"/>
              </a:spcBef>
            </a:pPr>
            <a:r>
              <a:rPr lang="en-GB" altLang="en-US"/>
              <a:t>reset</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457200"/>
            <a:ext cx="8229600" cy="1143000"/>
          </a:xfrm>
        </p:spPr>
        <p:txBody>
          <a:bodyPr/>
          <a:lstStyle/>
          <a:p>
            <a:pPr eaLnBrk="1" hangingPunct="1"/>
            <a:r>
              <a:rPr lang="en-GB" altLang="en-US"/>
              <a:t>We need Water and Switch</a:t>
            </a:r>
            <a:endParaRPr lang="en-US" altLang="en-US"/>
          </a:p>
        </p:txBody>
      </p:sp>
      <p:sp>
        <p:nvSpPr>
          <p:cNvPr id="38915" name="Rectangle 4"/>
          <p:cNvSpPr>
            <a:spLocks noChangeArrowheads="1"/>
          </p:cNvSpPr>
          <p:nvPr/>
        </p:nvSpPr>
        <p:spPr bwMode="auto">
          <a:xfrm>
            <a:off x="323850" y="1628775"/>
            <a:ext cx="3527425" cy="20875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916" name="Text Box 5"/>
          <p:cNvSpPr txBox="1">
            <a:spLocks noChangeArrowheads="1"/>
          </p:cNvSpPr>
          <p:nvPr/>
        </p:nvSpPr>
        <p:spPr bwMode="auto">
          <a:xfrm>
            <a:off x="684213" y="1700213"/>
            <a:ext cx="2592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liquid</a:t>
            </a:r>
            <a:endParaRPr lang="en-US" altLang="en-US"/>
          </a:p>
        </p:txBody>
      </p:sp>
      <p:sp>
        <p:nvSpPr>
          <p:cNvPr id="38917" name="Line 6"/>
          <p:cNvSpPr>
            <a:spLocks noChangeShapeType="1"/>
          </p:cNvSpPr>
          <p:nvPr/>
        </p:nvSpPr>
        <p:spPr bwMode="auto">
          <a:xfrm>
            <a:off x="323850" y="1989138"/>
            <a:ext cx="3527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8" name="Line 7"/>
          <p:cNvSpPr>
            <a:spLocks noChangeShapeType="1"/>
          </p:cNvSpPr>
          <p:nvPr/>
        </p:nvSpPr>
        <p:spPr bwMode="auto">
          <a:xfrm flipV="1">
            <a:off x="323850" y="2060575"/>
            <a:ext cx="3527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9" name="Text Box 8"/>
          <p:cNvSpPr txBox="1">
            <a:spLocks noChangeArrowheads="1"/>
          </p:cNvSpPr>
          <p:nvPr/>
        </p:nvSpPr>
        <p:spPr bwMode="auto">
          <a:xfrm>
            <a:off x="323850" y="2133600"/>
            <a:ext cx="35274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Boiling point</a:t>
            </a:r>
          </a:p>
          <a:p>
            <a:pPr eaLnBrk="1" hangingPunct="1">
              <a:spcBef>
                <a:spcPct val="50000"/>
              </a:spcBef>
            </a:pPr>
            <a:r>
              <a:rPr lang="en-GB" altLang="en-US"/>
              <a:t>Latent heat of vaporisation</a:t>
            </a:r>
            <a:endParaRPr lang="en-US" altLang="en-US"/>
          </a:p>
        </p:txBody>
      </p:sp>
      <p:sp>
        <p:nvSpPr>
          <p:cNvPr id="38920" name="Text Box 9"/>
          <p:cNvSpPr txBox="1">
            <a:spLocks noChangeArrowheads="1"/>
          </p:cNvSpPr>
          <p:nvPr/>
        </p:nvSpPr>
        <p:spPr bwMode="auto">
          <a:xfrm>
            <a:off x="395288" y="3284538"/>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boiling</a:t>
            </a:r>
            <a:endParaRPr lang="en-US" altLang="en-US"/>
          </a:p>
        </p:txBody>
      </p:sp>
      <p:sp>
        <p:nvSpPr>
          <p:cNvPr id="38921" name="Line 10"/>
          <p:cNvSpPr>
            <a:spLocks noChangeShapeType="1"/>
          </p:cNvSpPr>
          <p:nvPr/>
        </p:nvSpPr>
        <p:spPr bwMode="auto">
          <a:xfrm>
            <a:off x="323850" y="3213100"/>
            <a:ext cx="3527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Rectangle 11"/>
          <p:cNvSpPr>
            <a:spLocks noChangeArrowheads="1"/>
          </p:cNvSpPr>
          <p:nvPr/>
        </p:nvSpPr>
        <p:spPr bwMode="auto">
          <a:xfrm>
            <a:off x="250825" y="4221163"/>
            <a:ext cx="3600450" cy="13684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923" name="Text Box 12"/>
          <p:cNvSpPr txBox="1">
            <a:spLocks noChangeArrowheads="1"/>
          </p:cNvSpPr>
          <p:nvPr/>
        </p:nvSpPr>
        <p:spPr bwMode="auto">
          <a:xfrm>
            <a:off x="323850" y="4221163"/>
            <a:ext cx="3527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Water</a:t>
            </a:r>
            <a:endParaRPr lang="en-US" altLang="en-US"/>
          </a:p>
        </p:txBody>
      </p:sp>
      <p:sp>
        <p:nvSpPr>
          <p:cNvPr id="38924" name="Line 13"/>
          <p:cNvSpPr>
            <a:spLocks noChangeShapeType="1"/>
          </p:cNvSpPr>
          <p:nvPr/>
        </p:nvSpPr>
        <p:spPr bwMode="auto">
          <a:xfrm>
            <a:off x="250825" y="4652963"/>
            <a:ext cx="3600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Line 14"/>
          <p:cNvSpPr>
            <a:spLocks noChangeShapeType="1"/>
          </p:cNvSpPr>
          <p:nvPr/>
        </p:nvSpPr>
        <p:spPr bwMode="auto">
          <a:xfrm>
            <a:off x="250825" y="4724400"/>
            <a:ext cx="3600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Text Box 15"/>
          <p:cNvSpPr txBox="1">
            <a:spLocks noChangeArrowheads="1"/>
          </p:cNvSpPr>
          <p:nvPr/>
        </p:nvSpPr>
        <p:spPr bwMode="auto">
          <a:xfrm>
            <a:off x="323850" y="4797425"/>
            <a:ext cx="3527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Boiling point = 100</a:t>
            </a:r>
            <a:r>
              <a:rPr lang="en-GB" altLang="en-US" baseline="30000"/>
              <a:t>o</a:t>
            </a:r>
            <a:r>
              <a:rPr lang="en-GB" altLang="en-US"/>
              <a:t>C</a:t>
            </a:r>
            <a:endParaRPr lang="en-US" altLang="en-US"/>
          </a:p>
        </p:txBody>
      </p:sp>
      <p:sp>
        <p:nvSpPr>
          <p:cNvPr id="38927" name="AutoShape 16"/>
          <p:cNvSpPr>
            <a:spLocks noChangeArrowheads="1"/>
          </p:cNvSpPr>
          <p:nvPr/>
        </p:nvSpPr>
        <p:spPr bwMode="auto">
          <a:xfrm>
            <a:off x="1908175" y="3716338"/>
            <a:ext cx="142875" cy="504825"/>
          </a:xfrm>
          <a:prstGeom prst="upArrow">
            <a:avLst>
              <a:gd name="adj1" fmla="val 50000"/>
              <a:gd name="adj2" fmla="val 88333"/>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928" name="Rectangle 17"/>
          <p:cNvSpPr>
            <a:spLocks noChangeArrowheads="1"/>
          </p:cNvSpPr>
          <p:nvPr/>
        </p:nvSpPr>
        <p:spPr bwMode="auto">
          <a:xfrm>
            <a:off x="5292725" y="4149725"/>
            <a:ext cx="3527425" cy="14398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929" name="Text Box 18"/>
          <p:cNvSpPr txBox="1">
            <a:spLocks noChangeArrowheads="1"/>
          </p:cNvSpPr>
          <p:nvPr/>
        </p:nvSpPr>
        <p:spPr bwMode="auto">
          <a:xfrm>
            <a:off x="5364163" y="4221163"/>
            <a:ext cx="3455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Switch</a:t>
            </a:r>
            <a:endParaRPr lang="en-US" altLang="en-US"/>
          </a:p>
        </p:txBody>
      </p:sp>
      <p:sp>
        <p:nvSpPr>
          <p:cNvPr id="38930" name="Line 19"/>
          <p:cNvSpPr>
            <a:spLocks noChangeShapeType="1"/>
          </p:cNvSpPr>
          <p:nvPr/>
        </p:nvSpPr>
        <p:spPr bwMode="auto">
          <a:xfrm>
            <a:off x="5292725" y="4508500"/>
            <a:ext cx="3527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1" name="Line 20"/>
          <p:cNvSpPr>
            <a:spLocks noChangeShapeType="1"/>
          </p:cNvSpPr>
          <p:nvPr/>
        </p:nvSpPr>
        <p:spPr bwMode="auto">
          <a:xfrm>
            <a:off x="5292725" y="4581525"/>
            <a:ext cx="3527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2" name="Text Box 21"/>
          <p:cNvSpPr txBox="1">
            <a:spLocks noChangeArrowheads="1"/>
          </p:cNvSpPr>
          <p:nvPr/>
        </p:nvSpPr>
        <p:spPr bwMode="auto">
          <a:xfrm>
            <a:off x="5292725" y="4652963"/>
            <a:ext cx="3527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State = [ On or Off]</a:t>
            </a:r>
            <a:endParaRPr lang="en-US" altLang="en-US"/>
          </a:p>
        </p:txBody>
      </p:sp>
      <p:sp>
        <p:nvSpPr>
          <p:cNvPr id="38933" name="Text Box 22"/>
          <p:cNvSpPr txBox="1">
            <a:spLocks noChangeArrowheads="1"/>
          </p:cNvSpPr>
          <p:nvPr/>
        </p:nvSpPr>
        <p:spPr bwMode="auto">
          <a:xfrm>
            <a:off x="5292725" y="5300663"/>
            <a:ext cx="3527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Allows current to flow or not</a:t>
            </a:r>
            <a:endParaRPr lang="en-US" altLang="en-US"/>
          </a:p>
        </p:txBody>
      </p:sp>
      <p:sp>
        <p:nvSpPr>
          <p:cNvPr id="38934" name="Line 23"/>
          <p:cNvSpPr>
            <a:spLocks noChangeShapeType="1"/>
          </p:cNvSpPr>
          <p:nvPr/>
        </p:nvSpPr>
        <p:spPr bwMode="auto">
          <a:xfrm>
            <a:off x="5292725" y="5300663"/>
            <a:ext cx="3527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altLang="en-US" sz="4000"/>
              <a:t>Sequence Diagram for Scenario 1</a:t>
            </a:r>
            <a:endParaRPr lang="en-US" altLang="en-US" sz="4000"/>
          </a:p>
        </p:txBody>
      </p:sp>
      <p:sp>
        <p:nvSpPr>
          <p:cNvPr id="39939" name="Rectangle 4"/>
          <p:cNvSpPr>
            <a:spLocks noChangeArrowheads="1"/>
          </p:cNvSpPr>
          <p:nvPr/>
        </p:nvSpPr>
        <p:spPr bwMode="auto">
          <a:xfrm>
            <a:off x="971550" y="1989138"/>
            <a:ext cx="71438" cy="43195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0" name="Rectangle 5"/>
          <p:cNvSpPr>
            <a:spLocks noChangeArrowheads="1"/>
          </p:cNvSpPr>
          <p:nvPr/>
        </p:nvSpPr>
        <p:spPr bwMode="auto">
          <a:xfrm>
            <a:off x="2339975" y="1989138"/>
            <a:ext cx="71438" cy="43926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1" name="Rectangle 6"/>
          <p:cNvSpPr>
            <a:spLocks noChangeArrowheads="1"/>
          </p:cNvSpPr>
          <p:nvPr/>
        </p:nvSpPr>
        <p:spPr bwMode="auto">
          <a:xfrm>
            <a:off x="3779838" y="1989138"/>
            <a:ext cx="71437" cy="43195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2" name="Rectangle 7"/>
          <p:cNvSpPr>
            <a:spLocks noChangeArrowheads="1"/>
          </p:cNvSpPr>
          <p:nvPr/>
        </p:nvSpPr>
        <p:spPr bwMode="auto">
          <a:xfrm>
            <a:off x="6011863" y="1989138"/>
            <a:ext cx="73025" cy="43195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3" name="Text Box 8"/>
          <p:cNvSpPr txBox="1">
            <a:spLocks noChangeArrowheads="1"/>
          </p:cNvSpPr>
          <p:nvPr/>
        </p:nvSpPr>
        <p:spPr bwMode="auto">
          <a:xfrm>
            <a:off x="468313" y="1700213"/>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User</a:t>
            </a:r>
            <a:endParaRPr lang="en-US" altLang="en-US"/>
          </a:p>
        </p:txBody>
      </p:sp>
      <p:sp>
        <p:nvSpPr>
          <p:cNvPr id="39944" name="Line 9"/>
          <p:cNvSpPr>
            <a:spLocks noChangeShapeType="1"/>
          </p:cNvSpPr>
          <p:nvPr/>
        </p:nvSpPr>
        <p:spPr bwMode="auto">
          <a:xfrm>
            <a:off x="1042988" y="2781300"/>
            <a:ext cx="1296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5" name="Text Box 10"/>
          <p:cNvSpPr txBox="1">
            <a:spLocks noChangeArrowheads="1"/>
          </p:cNvSpPr>
          <p:nvPr/>
        </p:nvSpPr>
        <p:spPr bwMode="auto">
          <a:xfrm>
            <a:off x="1042988" y="2492375"/>
            <a:ext cx="1296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Switch on</a:t>
            </a:r>
            <a:endParaRPr lang="en-US" altLang="en-US"/>
          </a:p>
        </p:txBody>
      </p:sp>
      <p:sp>
        <p:nvSpPr>
          <p:cNvPr id="39946" name="Line 11"/>
          <p:cNvSpPr>
            <a:spLocks noChangeShapeType="1"/>
          </p:cNvSpPr>
          <p:nvPr/>
        </p:nvSpPr>
        <p:spPr bwMode="auto">
          <a:xfrm>
            <a:off x="2411413" y="2781300"/>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7" name="Text Box 12"/>
          <p:cNvSpPr txBox="1">
            <a:spLocks noChangeArrowheads="1"/>
          </p:cNvSpPr>
          <p:nvPr/>
        </p:nvSpPr>
        <p:spPr bwMode="auto">
          <a:xfrm>
            <a:off x="2411413" y="2492375"/>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Activate</a:t>
            </a:r>
            <a:endParaRPr lang="en-US" altLang="en-US"/>
          </a:p>
        </p:txBody>
      </p:sp>
      <p:sp>
        <p:nvSpPr>
          <p:cNvPr id="39948" name="Line 13"/>
          <p:cNvSpPr>
            <a:spLocks noChangeShapeType="1"/>
          </p:cNvSpPr>
          <p:nvPr/>
        </p:nvSpPr>
        <p:spPr bwMode="auto">
          <a:xfrm>
            <a:off x="3851275" y="2781300"/>
            <a:ext cx="216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9" name="Text Box 14"/>
          <p:cNvSpPr txBox="1">
            <a:spLocks noChangeArrowheads="1"/>
          </p:cNvSpPr>
          <p:nvPr/>
        </p:nvSpPr>
        <p:spPr bwMode="auto">
          <a:xfrm>
            <a:off x="3851275" y="2133600"/>
            <a:ext cx="2160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{Loop until cut-out or boils}heat</a:t>
            </a:r>
            <a:endParaRPr lang="en-US" altLang="en-US"/>
          </a:p>
        </p:txBody>
      </p:sp>
      <p:sp>
        <p:nvSpPr>
          <p:cNvPr id="39950" name="Line 15"/>
          <p:cNvSpPr>
            <a:spLocks noChangeShapeType="1"/>
          </p:cNvSpPr>
          <p:nvPr/>
        </p:nvSpPr>
        <p:spPr bwMode="auto">
          <a:xfrm>
            <a:off x="6084888" y="2781300"/>
            <a:ext cx="280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1" name="Text Box 16"/>
          <p:cNvSpPr txBox="1">
            <a:spLocks noChangeArrowheads="1"/>
          </p:cNvSpPr>
          <p:nvPr/>
        </p:nvSpPr>
        <p:spPr bwMode="auto">
          <a:xfrm>
            <a:off x="6156325" y="2852738"/>
            <a:ext cx="23034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{loop</a:t>
            </a:r>
            <a:r>
              <a:rPr lang="en-GB" altLang="en-US" sz="2000"/>
              <a:t>}</a:t>
            </a:r>
            <a:r>
              <a:rPr lang="en-GB" altLang="en-US"/>
              <a:t> update temperature</a:t>
            </a:r>
            <a:endParaRPr lang="en-US" altLang="en-US"/>
          </a:p>
        </p:txBody>
      </p:sp>
      <p:sp>
        <p:nvSpPr>
          <p:cNvPr id="39952" name="Line 17"/>
          <p:cNvSpPr>
            <a:spLocks noChangeShapeType="1"/>
          </p:cNvSpPr>
          <p:nvPr/>
        </p:nvSpPr>
        <p:spPr bwMode="auto">
          <a:xfrm>
            <a:off x="8893175" y="2781300"/>
            <a:ext cx="0"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3" name="Line 18"/>
          <p:cNvSpPr>
            <a:spLocks noChangeShapeType="1"/>
          </p:cNvSpPr>
          <p:nvPr/>
        </p:nvSpPr>
        <p:spPr bwMode="auto">
          <a:xfrm flipH="1">
            <a:off x="6084888" y="3573463"/>
            <a:ext cx="280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4" name="Line 19"/>
          <p:cNvSpPr>
            <a:spLocks noChangeShapeType="1"/>
          </p:cNvSpPr>
          <p:nvPr/>
        </p:nvSpPr>
        <p:spPr bwMode="auto">
          <a:xfrm flipH="1">
            <a:off x="3851275" y="3573463"/>
            <a:ext cx="216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5" name="Text Box 20"/>
          <p:cNvSpPr txBox="1">
            <a:spLocks noChangeArrowheads="1"/>
          </p:cNvSpPr>
          <p:nvPr/>
        </p:nvSpPr>
        <p:spPr bwMode="auto">
          <a:xfrm>
            <a:off x="3924300" y="3573463"/>
            <a:ext cx="20161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{Loop</a:t>
            </a:r>
            <a:r>
              <a:rPr lang="en-GB" altLang="en-US" sz="2000"/>
              <a:t>}</a:t>
            </a:r>
            <a:r>
              <a:rPr lang="en-GB" altLang="en-US"/>
              <a:t> update temperature</a:t>
            </a:r>
            <a:endParaRPr lang="en-US" altLang="en-US"/>
          </a:p>
        </p:txBody>
      </p:sp>
      <p:sp>
        <p:nvSpPr>
          <p:cNvPr id="39956" name="Line 21"/>
          <p:cNvSpPr>
            <a:spLocks noChangeShapeType="1"/>
          </p:cNvSpPr>
          <p:nvPr/>
        </p:nvSpPr>
        <p:spPr bwMode="auto">
          <a:xfrm>
            <a:off x="3851275" y="4221163"/>
            <a:ext cx="1657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7" name="Text Box 22"/>
          <p:cNvSpPr txBox="1">
            <a:spLocks noChangeArrowheads="1"/>
          </p:cNvSpPr>
          <p:nvPr/>
        </p:nvSpPr>
        <p:spPr bwMode="auto">
          <a:xfrm>
            <a:off x="3851275" y="4365625"/>
            <a:ext cx="15843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Check cut-out temperature</a:t>
            </a:r>
            <a:endParaRPr lang="en-US" altLang="en-US"/>
          </a:p>
        </p:txBody>
      </p:sp>
      <p:sp>
        <p:nvSpPr>
          <p:cNvPr id="39958" name="Line 23"/>
          <p:cNvSpPr>
            <a:spLocks noChangeShapeType="1"/>
          </p:cNvSpPr>
          <p:nvPr/>
        </p:nvSpPr>
        <p:spPr bwMode="auto">
          <a:xfrm>
            <a:off x="5508625" y="4221163"/>
            <a:ext cx="0"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9" name="Line 24"/>
          <p:cNvSpPr>
            <a:spLocks noChangeShapeType="1"/>
          </p:cNvSpPr>
          <p:nvPr/>
        </p:nvSpPr>
        <p:spPr bwMode="auto">
          <a:xfrm flipH="1">
            <a:off x="3851275" y="5300663"/>
            <a:ext cx="1657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altLang="en-US" sz="4000"/>
              <a:t>Update Scenario 1: Boil Water but</a:t>
            </a:r>
            <a:br>
              <a:rPr lang="en-GB" altLang="en-US" sz="4000"/>
            </a:br>
            <a:r>
              <a:rPr lang="en-GB" altLang="en-US" sz="4000"/>
              <a:t> – no water</a:t>
            </a:r>
            <a:endParaRPr lang="en-US" altLang="en-US" sz="4000"/>
          </a:p>
        </p:txBody>
      </p:sp>
      <p:sp>
        <p:nvSpPr>
          <p:cNvPr id="40963" name="Rectangle 3"/>
          <p:cNvSpPr>
            <a:spLocks noGrp="1" noChangeArrowheads="1"/>
          </p:cNvSpPr>
          <p:nvPr>
            <p:ph type="body" idx="1"/>
          </p:nvPr>
        </p:nvSpPr>
        <p:spPr/>
        <p:txBody>
          <a:bodyPr/>
          <a:lstStyle/>
          <a:p>
            <a:pPr eaLnBrk="1" hangingPunct="1">
              <a:lnSpc>
                <a:spcPct val="90000"/>
              </a:lnSpc>
            </a:pPr>
            <a:r>
              <a:rPr lang="en-GB" altLang="en-US" sz="2800"/>
              <a:t>User turns on </a:t>
            </a:r>
            <a:r>
              <a:rPr lang="en-GB" altLang="en-US" sz="2800">
                <a:solidFill>
                  <a:srgbClr val="CC0000"/>
                </a:solidFill>
              </a:rPr>
              <a:t>switch</a:t>
            </a:r>
          </a:p>
          <a:p>
            <a:pPr eaLnBrk="1" hangingPunct="1">
              <a:lnSpc>
                <a:spcPct val="90000"/>
              </a:lnSpc>
            </a:pPr>
            <a:r>
              <a:rPr lang="en-GB" altLang="en-US" sz="2800">
                <a:solidFill>
                  <a:srgbClr val="CC0000"/>
                </a:solidFill>
              </a:rPr>
              <a:t>Water</a:t>
            </a:r>
            <a:r>
              <a:rPr lang="en-GB" altLang="en-US" sz="2800"/>
              <a:t> heats up and boils</a:t>
            </a:r>
          </a:p>
          <a:p>
            <a:pPr eaLnBrk="1" hangingPunct="1">
              <a:lnSpc>
                <a:spcPct val="90000"/>
              </a:lnSpc>
            </a:pPr>
            <a:r>
              <a:rPr lang="en-GB" altLang="en-US" sz="2800">
                <a:solidFill>
                  <a:srgbClr val="CC0000"/>
                </a:solidFill>
              </a:rPr>
              <a:t>Element</a:t>
            </a:r>
            <a:r>
              <a:rPr lang="en-GB" altLang="en-US" sz="2800"/>
              <a:t> overheats and </a:t>
            </a:r>
            <a:r>
              <a:rPr lang="en-GB" altLang="en-US" sz="2800">
                <a:solidFill>
                  <a:srgbClr val="CC0000"/>
                </a:solidFill>
              </a:rPr>
              <a:t>cuts out</a:t>
            </a:r>
          </a:p>
          <a:p>
            <a:pPr eaLnBrk="1" hangingPunct="1">
              <a:lnSpc>
                <a:spcPct val="90000"/>
              </a:lnSpc>
            </a:pPr>
            <a:endParaRPr lang="en-GB" altLang="en-US" sz="2800">
              <a:solidFill>
                <a:srgbClr val="CC0000"/>
              </a:solidFill>
            </a:endParaRPr>
          </a:p>
          <a:p>
            <a:pPr eaLnBrk="1" hangingPunct="1">
              <a:lnSpc>
                <a:spcPct val="90000"/>
              </a:lnSpc>
            </a:pPr>
            <a:r>
              <a:rPr lang="en-GB" altLang="en-US" sz="2800">
                <a:solidFill>
                  <a:srgbClr val="CC0000"/>
                </a:solidFill>
              </a:rPr>
              <a:t>End here and delete the rest of the scenario</a:t>
            </a:r>
          </a:p>
          <a:p>
            <a:pPr eaLnBrk="1" hangingPunct="1">
              <a:lnSpc>
                <a:spcPct val="90000"/>
              </a:lnSpc>
            </a:pPr>
            <a:r>
              <a:rPr lang="en-GB" altLang="en-US" sz="2800"/>
              <a:t>User adds more water</a:t>
            </a:r>
          </a:p>
          <a:p>
            <a:pPr eaLnBrk="1" hangingPunct="1">
              <a:lnSpc>
                <a:spcPct val="90000"/>
              </a:lnSpc>
            </a:pPr>
            <a:r>
              <a:rPr lang="en-GB" altLang="en-US" sz="2800"/>
              <a:t>Cut out cooled sufficiently to re-connect</a:t>
            </a:r>
          </a:p>
          <a:p>
            <a:pPr eaLnBrk="1" hangingPunct="1">
              <a:lnSpc>
                <a:spcPct val="90000"/>
              </a:lnSpc>
            </a:pPr>
            <a:r>
              <a:rPr lang="en-GB" altLang="en-US" sz="2800"/>
              <a:t>User turns on switch</a:t>
            </a:r>
          </a:p>
          <a:p>
            <a:pPr eaLnBrk="1" hangingPunct="1">
              <a:lnSpc>
                <a:spcPct val="90000"/>
              </a:lnSpc>
            </a:pPr>
            <a:r>
              <a:rPr lang="en-GB" altLang="en-US" sz="2800"/>
              <a:t>Water boils</a:t>
            </a:r>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Lifelines</a:t>
            </a:r>
            <a:endParaRPr lang="en-CA" altLang="en-US"/>
          </a:p>
        </p:txBody>
      </p:sp>
      <p:sp>
        <p:nvSpPr>
          <p:cNvPr id="9219" name="Rectangle 3"/>
          <p:cNvSpPr>
            <a:spLocks noGrp="1" noChangeArrowheads="1"/>
          </p:cNvSpPr>
          <p:nvPr>
            <p:ph type="body" idx="1"/>
          </p:nvPr>
        </p:nvSpPr>
        <p:spPr>
          <a:xfrm>
            <a:off x="609600" y="1828800"/>
            <a:ext cx="7924800" cy="3276600"/>
          </a:xfrm>
        </p:spPr>
        <p:txBody>
          <a:bodyPr/>
          <a:lstStyle/>
          <a:p>
            <a:pPr eaLnBrk="1" hangingPunct="1"/>
            <a:r>
              <a:rPr lang="en-US" altLang="en-US"/>
              <a:t>Participating individuals are arrayed across the diagram as </a:t>
            </a:r>
            <a:r>
              <a:rPr lang="en-US" altLang="en-US" i="1"/>
              <a:t>lifelines</a:t>
            </a:r>
            <a:r>
              <a:rPr lang="en-US" altLang="en-US"/>
              <a:t>:</a:t>
            </a:r>
            <a:endParaRPr lang="en-US" altLang="en-US" i="1"/>
          </a:p>
          <a:p>
            <a:pPr lvl="1" eaLnBrk="1" hangingPunct="1"/>
            <a:r>
              <a:rPr lang="en-US" altLang="en-US"/>
              <a:t>Rectangle containing an identifier</a:t>
            </a:r>
          </a:p>
          <a:p>
            <a:pPr lvl="1" eaLnBrk="1" hangingPunct="1"/>
            <a:r>
              <a:rPr lang="en-US" altLang="en-US"/>
              <a:t>Dashed line extending down the page</a:t>
            </a:r>
          </a:p>
          <a:p>
            <a:pPr eaLnBrk="1" hangingPunct="1"/>
            <a:r>
              <a:rPr lang="en-US" altLang="en-US"/>
              <a:t>The vertical dimension represents time; the dashed line shows the period when an individual exists.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z="4000"/>
              <a:t>Lifeline Creation and Destruction</a:t>
            </a:r>
          </a:p>
        </p:txBody>
      </p:sp>
      <p:sp>
        <p:nvSpPr>
          <p:cNvPr id="10243" name="Rectangle 3"/>
          <p:cNvSpPr>
            <a:spLocks noGrp="1" noChangeArrowheads="1"/>
          </p:cNvSpPr>
          <p:nvPr>
            <p:ph type="body" idx="1"/>
          </p:nvPr>
        </p:nvSpPr>
        <p:spPr/>
        <p:txBody>
          <a:bodyPr/>
          <a:lstStyle/>
          <a:p>
            <a:pPr eaLnBrk="1" hangingPunct="1"/>
            <a:r>
              <a:rPr lang="en-US" altLang="en-US"/>
              <a:t>An new object appears at the point it is created.</a:t>
            </a:r>
          </a:p>
          <a:p>
            <a:pPr lvl="1" eaLnBrk="1" hangingPunct="1"/>
            <a:r>
              <a:rPr lang="en-US" altLang="en-US"/>
              <a:t>Not clear from UML specification</a:t>
            </a:r>
          </a:p>
          <a:p>
            <a:pPr eaLnBrk="1" hangingPunct="1"/>
            <a:r>
              <a:rPr lang="en-US" altLang="en-US"/>
              <a:t>A destroyed object has a truncated lifeline ending in an </a:t>
            </a:r>
            <a:r>
              <a:rPr lang="en-US" altLang="en-US" b="1"/>
              <a:t>X.</a:t>
            </a:r>
          </a:p>
          <a:p>
            <a:pPr eaLnBrk="1" hangingPunct="1"/>
            <a:r>
              <a:rPr lang="en-US" altLang="en-US"/>
              <a:t>Persisting objects have lifelines that run the length of the diagram.</a:t>
            </a:r>
            <a:endParaRPr lang="en-CA"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Lifelines Example</a:t>
            </a:r>
            <a:endParaRPr lang="en-CA" altLang="en-US"/>
          </a:p>
        </p:txBody>
      </p:sp>
      <p:graphicFrame>
        <p:nvGraphicFramePr>
          <p:cNvPr id="11267" name="Object 5"/>
          <p:cNvGraphicFramePr>
            <a:graphicFrameLocks noGrp="1" noChangeAspect="1"/>
          </p:cNvGraphicFramePr>
          <p:nvPr>
            <p:ph idx="1"/>
          </p:nvPr>
        </p:nvGraphicFramePr>
        <p:xfrm>
          <a:off x="1295400" y="2036763"/>
          <a:ext cx="6600825" cy="3157537"/>
        </p:xfrm>
        <a:graphic>
          <a:graphicData uri="http://schemas.openxmlformats.org/presentationml/2006/ole">
            <mc:AlternateContent xmlns:mc="http://schemas.openxmlformats.org/markup-compatibility/2006">
              <mc:Choice xmlns:v="urn:schemas-microsoft-com:vml" Requires="v">
                <p:oleObj spid="_x0000_s11269" name="Visio" r:id="rId4" imgW="3066669" imgH="1466469" progId="">
                  <p:embed/>
                </p:oleObj>
              </mc:Choice>
              <mc:Fallback>
                <p:oleObj name="Visio" r:id="rId4" imgW="3066669" imgH="1466469"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036763"/>
                        <a:ext cx="6600825"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Lifeline Identifier Format</a:t>
            </a:r>
            <a:endParaRPr lang="en-CA" altLang="en-US"/>
          </a:p>
        </p:txBody>
      </p:sp>
      <p:sp>
        <p:nvSpPr>
          <p:cNvPr id="12291" name="Rectangle 3"/>
          <p:cNvSpPr>
            <a:spLocks noGrp="1" noChangeArrowheads="1"/>
          </p:cNvSpPr>
          <p:nvPr>
            <p:ph type="body" sz="half" idx="1"/>
          </p:nvPr>
        </p:nvSpPr>
        <p:spPr>
          <a:xfrm>
            <a:off x="685800" y="2154238"/>
            <a:ext cx="8001000" cy="3916362"/>
          </a:xfrm>
        </p:spPr>
        <p:txBody>
          <a:bodyPr/>
          <a:lstStyle/>
          <a:p>
            <a:pPr eaLnBrk="1" hangingPunct="1"/>
            <a:r>
              <a:rPr lang="en-US" altLang="en-US" sz="2400" i="1"/>
              <a:t>name</a:t>
            </a:r>
            <a:r>
              <a:rPr lang="en-US" altLang="en-US" sz="2400"/>
              <a:t>—simple name or “self”; optional</a:t>
            </a:r>
          </a:p>
          <a:p>
            <a:pPr eaLnBrk="1" hangingPunct="1"/>
            <a:r>
              <a:rPr lang="en-US" altLang="en-US" sz="2400"/>
              <a:t>selector—expression picking out an individual from a collection</a:t>
            </a:r>
          </a:p>
          <a:p>
            <a:pPr lvl="1" eaLnBrk="1" hangingPunct="1"/>
            <a:r>
              <a:rPr lang="en-US" altLang="en-US" sz="2000"/>
              <a:t>Format not specified in UML</a:t>
            </a:r>
          </a:p>
          <a:p>
            <a:pPr lvl="1" eaLnBrk="1" hangingPunct="1"/>
            <a:r>
              <a:rPr lang="en-US" altLang="en-US" sz="2000"/>
              <a:t>Optional; if omitted, so are the brackets</a:t>
            </a:r>
          </a:p>
          <a:p>
            <a:pPr eaLnBrk="1" hangingPunct="1"/>
            <a:r>
              <a:rPr lang="en-US" altLang="en-US" sz="2400" i="1"/>
              <a:t>typeName</a:t>
            </a:r>
            <a:r>
              <a:rPr lang="en-US" altLang="en-US" sz="2400"/>
              <a:t>—Type of the individual</a:t>
            </a:r>
          </a:p>
          <a:p>
            <a:pPr lvl="1" eaLnBrk="1" hangingPunct="1"/>
            <a:r>
              <a:rPr lang="en-US" altLang="en-US" sz="2000"/>
              <a:t>Format not specified in UML</a:t>
            </a:r>
          </a:p>
          <a:p>
            <a:pPr lvl="1" eaLnBrk="1" hangingPunct="1"/>
            <a:r>
              <a:rPr lang="en-US" altLang="en-US" sz="2000"/>
              <a:t>Optional; if omitted, so is the colon</a:t>
            </a:r>
          </a:p>
          <a:p>
            <a:pPr eaLnBrk="1" hangingPunct="1"/>
            <a:r>
              <a:rPr lang="en-US" altLang="en-US" sz="2400"/>
              <a:t>Either </a:t>
            </a:r>
            <a:r>
              <a:rPr lang="en-US" altLang="en-US" sz="2400" i="1"/>
              <a:t>name</a:t>
            </a:r>
            <a:r>
              <a:rPr lang="en-US" altLang="en-US" sz="2400"/>
              <a:t>, </a:t>
            </a:r>
            <a:r>
              <a:rPr lang="en-US" altLang="en-US" sz="2400" i="1"/>
              <a:t>typeName</a:t>
            </a:r>
            <a:r>
              <a:rPr lang="en-US" altLang="en-US" sz="2400"/>
              <a:t>, or both must appear</a:t>
            </a:r>
            <a:endParaRPr lang="en-CA" altLang="en-US" sz="2400"/>
          </a:p>
        </p:txBody>
      </p:sp>
      <p:sp>
        <p:nvSpPr>
          <p:cNvPr id="12292" name="Rectangle 4"/>
          <p:cNvSpPr>
            <a:spLocks noGrp="1" noChangeArrowheads="1"/>
          </p:cNvSpPr>
          <p:nvPr>
            <p:ph sz="half" idx="2"/>
          </p:nvPr>
        </p:nvSpPr>
        <p:spPr>
          <a:xfrm>
            <a:off x="1806575" y="1370013"/>
            <a:ext cx="5883275" cy="638175"/>
          </a:xfrm>
        </p:spPr>
        <p:txBody>
          <a:bodyPr/>
          <a:lstStyle/>
          <a:p>
            <a:pPr algn="ctr" eaLnBrk="1" hangingPunct="1">
              <a:buFontTx/>
              <a:buNone/>
            </a:pPr>
            <a:r>
              <a:rPr lang="en-US" altLang="en-US" i="1"/>
              <a:t>name</a:t>
            </a:r>
            <a:r>
              <a:rPr lang="en-US" altLang="en-US"/>
              <a:t>[ </a:t>
            </a:r>
            <a:r>
              <a:rPr lang="en-US" altLang="en-US" i="1"/>
              <a:t>selector </a:t>
            </a:r>
            <a:r>
              <a:rPr lang="en-US" altLang="en-US"/>
              <a:t>] :</a:t>
            </a:r>
            <a:r>
              <a:rPr lang="en-US" altLang="en-US" i="1"/>
              <a:t> typeName</a:t>
            </a:r>
            <a:endParaRPr lang="en-CA" altLang="en-US" i="1"/>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Lifeline Identifier Examples</a:t>
            </a:r>
            <a:endParaRPr lang="en-CA" altLang="en-US"/>
          </a:p>
        </p:txBody>
      </p:sp>
      <p:sp>
        <p:nvSpPr>
          <p:cNvPr id="13315" name="Rectangle 3"/>
          <p:cNvSpPr>
            <a:spLocks noGrp="1" noChangeArrowheads="1"/>
          </p:cNvSpPr>
          <p:nvPr>
            <p:ph type="body" idx="1"/>
          </p:nvPr>
        </p:nvSpPr>
        <p:spPr/>
        <p:txBody>
          <a:bodyPr/>
          <a:lstStyle/>
          <a:p>
            <a:pPr eaLnBrk="1" hangingPunct="1"/>
            <a:r>
              <a:rPr lang="en-US" altLang="en-US"/>
              <a:t>player[i] : Player</a:t>
            </a:r>
          </a:p>
          <a:p>
            <a:pPr eaLnBrk="1" hangingPunct="1"/>
            <a:r>
              <a:rPr lang="en-US" altLang="en-US"/>
              <a:t>player[i]</a:t>
            </a:r>
          </a:p>
          <a:p>
            <a:pPr eaLnBrk="1" hangingPunct="1"/>
            <a:r>
              <a:rPr lang="en-US" altLang="en-US"/>
              <a:t>: Player</a:t>
            </a:r>
          </a:p>
          <a:p>
            <a:pPr eaLnBrk="1" hangingPunct="1"/>
            <a:r>
              <a:rPr lang="en-US" altLang="en-US"/>
              <a:t>board</a:t>
            </a:r>
            <a:endParaRPr lang="en-CA"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Self</a:t>
            </a:r>
            <a:endParaRPr lang="en-CA" altLang="en-US"/>
          </a:p>
        </p:txBody>
      </p:sp>
      <p:sp>
        <p:nvSpPr>
          <p:cNvPr id="14339" name="Rectangle 3"/>
          <p:cNvSpPr>
            <a:spLocks noGrp="1" noChangeArrowheads="1"/>
          </p:cNvSpPr>
          <p:nvPr>
            <p:ph type="body" sz="half" idx="1"/>
          </p:nvPr>
        </p:nvSpPr>
        <p:spPr>
          <a:xfrm>
            <a:off x="609600" y="1600200"/>
            <a:ext cx="8001000" cy="1066800"/>
          </a:xfrm>
        </p:spPr>
        <p:txBody>
          <a:bodyPr/>
          <a:lstStyle/>
          <a:p>
            <a:pPr marL="0" indent="0" eaLnBrk="1" hangingPunct="1">
              <a:buFontTx/>
              <a:buNone/>
            </a:pPr>
            <a:r>
              <a:rPr lang="en-US" altLang="en-US" sz="2800"/>
              <a:t>Used when the interaction is “owned” by one of the interacting individuals</a:t>
            </a:r>
            <a:endParaRPr lang="en-CA" altLang="en-US" sz="2800"/>
          </a:p>
        </p:txBody>
      </p:sp>
      <p:graphicFrame>
        <p:nvGraphicFramePr>
          <p:cNvPr id="14340" name="Object 6"/>
          <p:cNvGraphicFramePr>
            <a:graphicFrameLocks noGrp="1" noChangeAspect="1"/>
          </p:cNvGraphicFramePr>
          <p:nvPr>
            <p:ph sz="half" idx="2"/>
          </p:nvPr>
        </p:nvGraphicFramePr>
        <p:xfrm>
          <a:off x="1524000" y="2767013"/>
          <a:ext cx="6172200" cy="3124200"/>
        </p:xfrm>
        <a:graphic>
          <a:graphicData uri="http://schemas.openxmlformats.org/presentationml/2006/ole">
            <mc:AlternateContent xmlns:mc="http://schemas.openxmlformats.org/markup-compatibility/2006">
              <mc:Choice xmlns:v="urn:schemas-microsoft-com:vml" Requires="v">
                <p:oleObj spid="_x0000_s14342" name="Visio" r:id="rId4" imgW="3123819" imgH="1580769" progId="">
                  <p:embed/>
                </p:oleObj>
              </mc:Choice>
              <mc:Fallback>
                <p:oleObj name="Visio" r:id="rId4" imgW="3123819" imgH="1580769"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767013"/>
                        <a:ext cx="6172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773</TotalTime>
  <Words>1571</Words>
  <Application>Microsoft Office PowerPoint</Application>
  <PresentationFormat>On-screen Show (4:3)</PresentationFormat>
  <Paragraphs>256</Paragraphs>
  <Slides>35</Slides>
  <Notes>30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Arial</vt:lpstr>
      <vt:lpstr>Calibri</vt:lpstr>
      <vt:lpstr>Constantia</vt:lpstr>
      <vt:lpstr>Wingdings 2</vt:lpstr>
      <vt:lpstr>Flow</vt:lpstr>
      <vt:lpstr>Visio</vt:lpstr>
      <vt:lpstr>UML Lesson # 4 </vt:lpstr>
      <vt:lpstr>UML ::: INTERACTION DIAGRAMS</vt:lpstr>
      <vt:lpstr>Sequence Diagram Frames</vt:lpstr>
      <vt:lpstr>Lifelines</vt:lpstr>
      <vt:lpstr>Lifeline Creation and Destruction</vt:lpstr>
      <vt:lpstr>Lifelines Example</vt:lpstr>
      <vt:lpstr>Lifeline Identifier Format</vt:lpstr>
      <vt:lpstr>Lifeline Identifier Examples</vt:lpstr>
      <vt:lpstr>Self</vt:lpstr>
      <vt:lpstr>Messages and Message Arrows</vt:lpstr>
      <vt:lpstr>Message Arrow Example</vt:lpstr>
      <vt:lpstr>Message Specification Format</vt:lpstr>
      <vt:lpstr>Message Specification Examples</vt:lpstr>
      <vt:lpstr>Execution Occurrences</vt:lpstr>
      <vt:lpstr>Execution Occurrence Example</vt:lpstr>
      <vt:lpstr>Sequence Diagram Heuristics 1</vt:lpstr>
      <vt:lpstr>Sequence Diagram Heuristics 2</vt:lpstr>
      <vt:lpstr>Sequence Diagram Heuristics 3</vt:lpstr>
      <vt:lpstr>Using Sequence Diagrams</vt:lpstr>
      <vt:lpstr>ELEMENTS</vt:lpstr>
      <vt:lpstr>Elements (extended)</vt:lpstr>
      <vt:lpstr>-: EXAMPLES :-</vt:lpstr>
      <vt:lpstr>On-Line Stockbroker  – Use Cases for Stock Purchase</vt:lpstr>
      <vt:lpstr>On-Line Stockbroker Scenarios</vt:lpstr>
      <vt:lpstr>Description of Scenario 1</vt:lpstr>
      <vt:lpstr>Class Diagram</vt:lpstr>
      <vt:lpstr>Sequence Diagram for Stock Purchase</vt:lpstr>
      <vt:lpstr>Description of Scenario 2:  Un-successful purchase of stock – inadequate funds available</vt:lpstr>
      <vt:lpstr>Un-successful purchase of stock – inadequate funds available</vt:lpstr>
      <vt:lpstr>Electric Kettle Design Scenario 1 kettle boils after cut out due to no water</vt:lpstr>
      <vt:lpstr>Scenario 1: Boil Water but  – no water</vt:lpstr>
      <vt:lpstr>Develop relevant Class Diagrams  We need switch, water, heating element, cut-out</vt:lpstr>
      <vt:lpstr>We need Water and Switch</vt:lpstr>
      <vt:lpstr>Sequence Diagram for Scenario 1</vt:lpstr>
      <vt:lpstr>Update Scenario 1: Boil Water but  – no water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Arifur Rahman</dc:creator>
  <cp:lastModifiedBy>Mahfujur Rahman</cp:lastModifiedBy>
  <cp:revision>91</cp:revision>
  <dcterms:created xsi:type="dcterms:W3CDTF">2009-06-06T18:15:13Z</dcterms:created>
  <dcterms:modified xsi:type="dcterms:W3CDTF">2020-11-04T01:05:23Z</dcterms:modified>
</cp:coreProperties>
</file>