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58" r:id="rId5"/>
    <p:sldId id="259" r:id="rId6"/>
    <p:sldId id="260" r:id="rId7"/>
    <p:sldId id="268" r:id="rId8"/>
    <p:sldId id="269" r:id="rId9"/>
    <p:sldId id="270" r:id="rId10"/>
    <p:sldId id="271" r:id="rId11"/>
    <p:sldId id="265" r:id="rId12"/>
    <p:sldId id="262" r:id="rId13"/>
    <p:sldId id="266" r:id="rId14"/>
    <p:sldId id="263" r:id="rId15"/>
    <p:sldId id="267" r:id="rId16"/>
    <p:sldId id="264" r:id="rId17"/>
    <p:sldId id="26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419B8D-7B81-4EAD-BF5A-579177E484E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419B8D-7B81-4EAD-BF5A-579177E484E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419B8D-7B81-4EAD-BF5A-579177E484E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419B8D-7B81-4EAD-BF5A-579177E484E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19B8D-7B81-4EAD-BF5A-579177E484E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419B8D-7B81-4EAD-BF5A-579177E484EF}"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419B8D-7B81-4EAD-BF5A-579177E484EF}"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419B8D-7B81-4EAD-BF5A-579177E484EF}"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19B8D-7B81-4EAD-BF5A-579177E484EF}"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8DD39-42EC-4136-B008-B369219D50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19B8D-7B81-4EAD-BF5A-579177E484EF}"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8DD39-42EC-4136-B008-B369219D507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F419B8D-7B81-4EAD-BF5A-579177E484EF}" type="datetimeFigureOut">
              <a:rPr lang="en-US" smtClean="0"/>
              <a:t>4/19/2021</a:t>
            </a:fld>
            <a:endParaRPr lang="en-US"/>
          </a:p>
        </p:txBody>
      </p:sp>
      <p:sp>
        <p:nvSpPr>
          <p:cNvPr id="9" name="Slide Number Placeholder 8"/>
          <p:cNvSpPr>
            <a:spLocks noGrp="1"/>
          </p:cNvSpPr>
          <p:nvPr>
            <p:ph type="sldNum" sz="quarter" idx="11"/>
          </p:nvPr>
        </p:nvSpPr>
        <p:spPr/>
        <p:txBody>
          <a:bodyPr/>
          <a:lstStyle/>
          <a:p>
            <a:fld id="{74E8DD39-42EC-4136-B008-B369219D507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4E8DD39-42EC-4136-B008-B369219D507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F419B8D-7B81-4EAD-BF5A-579177E484EF}" type="datetimeFigureOut">
              <a:rPr lang="en-US" smtClean="0"/>
              <a:t>4/19/2021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620000" cy="2590800"/>
          </a:xfrm>
        </p:spPr>
        <p:txBody>
          <a:bodyPr/>
          <a:lstStyle/>
          <a:p>
            <a:r>
              <a:rPr lang="en-US" sz="4800" b="1" dirty="0" smtClean="0"/>
              <a:t>Railway E-Ticketing System</a:t>
            </a:r>
            <a:endParaRPr lang="en-US" sz="4800" b="1" dirty="0"/>
          </a:p>
        </p:txBody>
      </p:sp>
      <p:sp>
        <p:nvSpPr>
          <p:cNvPr id="3" name="Subtitle 2"/>
          <p:cNvSpPr>
            <a:spLocks noGrp="1"/>
          </p:cNvSpPr>
          <p:nvPr>
            <p:ph type="subTitle" idx="1"/>
          </p:nvPr>
        </p:nvSpPr>
        <p:spPr>
          <a:xfrm>
            <a:off x="609600" y="3843528"/>
            <a:ext cx="7620000" cy="1871472"/>
          </a:xfrm>
        </p:spPr>
        <p:txBody>
          <a:bodyPr/>
          <a:lstStyle/>
          <a:p>
            <a:r>
              <a:rPr lang="en-US" b="1" dirty="0" smtClean="0"/>
              <a:t>Course Name: </a:t>
            </a:r>
            <a:r>
              <a:rPr lang="en-US" dirty="0" smtClean="0"/>
              <a:t>Object-Oriented Analysis and Design(OOAD)</a:t>
            </a:r>
          </a:p>
          <a:p>
            <a:r>
              <a:rPr lang="en-US" b="1" dirty="0" smtClean="0"/>
              <a:t>Course Faculty:  </a:t>
            </a:r>
            <a:r>
              <a:rPr lang="en-US" dirty="0" err="1" smtClean="0"/>
              <a:t>Mahfujur</a:t>
            </a:r>
            <a:r>
              <a:rPr lang="en-US" dirty="0" smtClean="0"/>
              <a:t> </a:t>
            </a:r>
            <a:r>
              <a:rPr lang="en-US" dirty="0" err="1" smtClean="0"/>
              <a:t>Rahman</a:t>
            </a:r>
            <a:endParaRPr lang="en-US" dirty="0" smtClean="0"/>
          </a:p>
          <a:p>
            <a:r>
              <a:rPr lang="en-US" b="1" dirty="0" smtClean="0"/>
              <a:t>Section: </a:t>
            </a:r>
            <a:r>
              <a:rPr lang="en-US" dirty="0" smtClean="0"/>
              <a:t>F</a:t>
            </a:r>
          </a:p>
          <a:p>
            <a:r>
              <a:rPr lang="en-US" b="1" dirty="0" smtClean="0"/>
              <a:t>Group: </a:t>
            </a:r>
            <a:r>
              <a:rPr lang="en-US" dirty="0" smtClean="0"/>
              <a:t>02</a:t>
            </a:r>
            <a:endParaRPr lang="en-US" dirty="0"/>
          </a:p>
        </p:txBody>
      </p:sp>
    </p:spTree>
    <p:extLst>
      <p:ext uri="{BB962C8B-B14F-4D97-AF65-F5344CB8AC3E}">
        <p14:creationId xmlns:p14="http://schemas.microsoft.com/office/powerpoint/2010/main" val="405645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04800" y="304800"/>
            <a:ext cx="7772400" cy="5019040"/>
          </a:xfrm>
        </p:spPr>
        <p:txBody>
          <a:bodyPr>
            <a:normAutofit/>
          </a:bodyPr>
          <a:lstStyle/>
          <a:p>
            <a:pPr marL="114300" indent="0">
              <a:buNone/>
            </a:pPr>
            <a:r>
              <a:rPr lang="en-US" sz="4000" b="1" dirty="0" smtClean="0"/>
              <a:t>Class Diagram</a:t>
            </a:r>
          </a:p>
          <a:p>
            <a:pPr marL="114300" indent="0">
              <a:buNone/>
            </a:pPr>
            <a:endParaRPr lang="en-US" sz="4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63980"/>
            <a:ext cx="8305800" cy="5341620"/>
          </a:xfrm>
          <a:prstGeom prst="rect">
            <a:avLst/>
          </a:prstGeom>
        </p:spPr>
      </p:pic>
    </p:spTree>
    <p:extLst>
      <p:ext uri="{BB962C8B-B14F-4D97-AF65-F5344CB8AC3E}">
        <p14:creationId xmlns:p14="http://schemas.microsoft.com/office/powerpoint/2010/main" val="131486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06562"/>
          </a:xfrm>
        </p:spPr>
        <p:txBody>
          <a:bodyPr/>
          <a:lstStyle/>
          <a:p>
            <a:r>
              <a:rPr lang="en-US" sz="4400" b="1" dirty="0" smtClean="0"/>
              <a:t>Case Study</a:t>
            </a:r>
            <a:r>
              <a:rPr lang="en-US" sz="4000" b="1" dirty="0" smtClean="0"/>
              <a:t/>
            </a:r>
            <a:br>
              <a:rPr lang="en-US" sz="4000" b="1" dirty="0" smtClean="0"/>
            </a:br>
            <a:r>
              <a:rPr lang="en-US" sz="2800" b="1" dirty="0" smtClean="0"/>
              <a:t>Sequence Diagram</a:t>
            </a:r>
            <a:endParaRPr lang="en-US" sz="2800" b="1" dirty="0"/>
          </a:p>
        </p:txBody>
      </p:sp>
      <p:sp>
        <p:nvSpPr>
          <p:cNvPr id="3" name="Content Placeholder 2"/>
          <p:cNvSpPr>
            <a:spLocks noGrp="1"/>
          </p:cNvSpPr>
          <p:nvPr>
            <p:ph idx="1"/>
          </p:nvPr>
        </p:nvSpPr>
        <p:spPr>
          <a:xfrm>
            <a:off x="457200" y="1905000"/>
            <a:ext cx="7620000" cy="4343400"/>
          </a:xfrm>
        </p:spPr>
        <p:txBody>
          <a:bodyPr/>
          <a:lstStyle/>
          <a:p>
            <a:pPr marL="114300" indent="0" algn="just">
              <a:buNone/>
            </a:pPr>
            <a:r>
              <a:rPr lang="en-US" dirty="0" smtClean="0"/>
              <a:t>A </a:t>
            </a:r>
            <a:r>
              <a:rPr lang="en-US" dirty="0"/>
              <a:t>traveler requires booking a ticket through internet. Travelers will login and request to reserve a ticket to the railway system. Railway system receives the request and then the request passed it to clerk. Clerk checks the current booking database to find out the availability of seat, seat number and facilities. Facilities are sending to the system through clerk. Travelers can show available seats and then confirm their desires seat. Then railway system passed the requested seat to the clerk .Clerk confirmed the seat through database. Eventually a copy of the ticket is sent to the system and a copy is given the travelers.</a:t>
            </a:r>
          </a:p>
        </p:txBody>
      </p:sp>
    </p:spTree>
    <p:extLst>
      <p:ext uri="{BB962C8B-B14F-4D97-AF65-F5344CB8AC3E}">
        <p14:creationId xmlns:p14="http://schemas.microsoft.com/office/powerpoint/2010/main" val="265788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marL="114300" indent="0">
              <a:buNone/>
            </a:pPr>
            <a:r>
              <a:rPr lang="en-US" sz="4000" b="1" dirty="0" smtClean="0">
                <a:solidFill>
                  <a:schemeClr val="tx2"/>
                </a:solidFill>
              </a:rPr>
              <a:t>Sequence Diagram</a:t>
            </a:r>
          </a:p>
          <a:p>
            <a:pPr marL="114300" indent="0">
              <a:buNone/>
            </a:pP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8443330" cy="5715000"/>
          </a:xfrm>
          <a:prstGeom prst="rect">
            <a:avLst/>
          </a:prstGeom>
        </p:spPr>
      </p:pic>
    </p:spTree>
    <p:extLst>
      <p:ext uri="{BB962C8B-B14F-4D97-AF65-F5344CB8AC3E}">
        <p14:creationId xmlns:p14="http://schemas.microsoft.com/office/powerpoint/2010/main" val="413431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630362"/>
          </a:xfrm>
        </p:spPr>
        <p:txBody>
          <a:bodyPr/>
          <a:lstStyle/>
          <a:p>
            <a:r>
              <a:rPr lang="en-US" b="1" dirty="0" smtClean="0"/>
              <a:t>Case Study</a:t>
            </a:r>
            <a:br>
              <a:rPr lang="en-US" b="1" dirty="0" smtClean="0"/>
            </a:br>
            <a:r>
              <a:rPr lang="en-US" sz="2800" b="1" dirty="0" smtClean="0"/>
              <a:t>State Chart Diagram</a:t>
            </a:r>
            <a:endParaRPr lang="en-US" sz="2800" b="1" dirty="0"/>
          </a:p>
        </p:txBody>
      </p:sp>
      <p:sp>
        <p:nvSpPr>
          <p:cNvPr id="3" name="Content Placeholder 2"/>
          <p:cNvSpPr>
            <a:spLocks noGrp="1"/>
          </p:cNvSpPr>
          <p:nvPr>
            <p:ph idx="1"/>
          </p:nvPr>
        </p:nvSpPr>
        <p:spPr>
          <a:xfrm>
            <a:off x="457200" y="2057400"/>
            <a:ext cx="7620000" cy="4495800"/>
          </a:xfrm>
        </p:spPr>
        <p:txBody>
          <a:bodyPr/>
          <a:lstStyle/>
          <a:p>
            <a:pPr marL="114300" indent="0" algn="just">
              <a:buNone/>
            </a:pPr>
            <a:r>
              <a:rPr lang="en-US" dirty="0"/>
              <a:t>The travelers will login to the railway system. If the login fails, the travelers will go back to the homepage. If the login succeeds, the travelers will enter the page containing ticket details. Then the travelers will fill up a form and then will choose the seat and get the specification of the ticket. The traveler will confirm the reservation. If the payment method is invalid, the travelers will go back to the homepage. If the payment method succeeds then the travelers will get the ticket and end up process. </a:t>
            </a:r>
            <a:r>
              <a:rPr lang="en-US" dirty="0" smtClean="0"/>
              <a:t> </a:t>
            </a:r>
            <a:endParaRPr lang="en-US" dirty="0"/>
          </a:p>
        </p:txBody>
      </p:sp>
    </p:spTree>
    <p:extLst>
      <p:ext uri="{BB962C8B-B14F-4D97-AF65-F5344CB8AC3E}">
        <p14:creationId xmlns:p14="http://schemas.microsoft.com/office/powerpoint/2010/main" val="239330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marL="114300" indent="0">
              <a:buNone/>
            </a:pPr>
            <a:r>
              <a:rPr lang="en-US" sz="4000" b="1" dirty="0" smtClean="0">
                <a:solidFill>
                  <a:schemeClr val="tx2"/>
                </a:solidFill>
              </a:rPr>
              <a:t>State Chart Diagram</a:t>
            </a:r>
            <a:endParaRPr lang="en-US" sz="4000" b="1"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8153400" cy="5715000"/>
          </a:xfrm>
          <a:prstGeom prst="rect">
            <a:avLst/>
          </a:prstGeom>
        </p:spPr>
      </p:pic>
    </p:spTree>
    <p:extLst>
      <p:ext uri="{BB962C8B-B14F-4D97-AF65-F5344CB8AC3E}">
        <p14:creationId xmlns:p14="http://schemas.microsoft.com/office/powerpoint/2010/main" val="104926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477962"/>
          </a:xfrm>
        </p:spPr>
        <p:txBody>
          <a:bodyPr/>
          <a:lstStyle/>
          <a:p>
            <a:r>
              <a:rPr lang="en-US" b="1" dirty="0" smtClean="0"/>
              <a:t>Case Study</a:t>
            </a:r>
            <a:br>
              <a:rPr lang="en-US" b="1" dirty="0" smtClean="0"/>
            </a:br>
            <a:r>
              <a:rPr lang="en-US" sz="2800" b="1" dirty="0" smtClean="0"/>
              <a:t>Activity Diagram</a:t>
            </a:r>
            <a:endParaRPr lang="en-US" sz="2800" b="1" dirty="0"/>
          </a:p>
        </p:txBody>
      </p:sp>
      <p:sp>
        <p:nvSpPr>
          <p:cNvPr id="3" name="Content Placeholder 2"/>
          <p:cNvSpPr>
            <a:spLocks noGrp="1"/>
          </p:cNvSpPr>
          <p:nvPr>
            <p:ph idx="1"/>
          </p:nvPr>
        </p:nvSpPr>
        <p:spPr>
          <a:xfrm>
            <a:off x="381000" y="2057400"/>
            <a:ext cx="7620000" cy="4495800"/>
          </a:xfrm>
        </p:spPr>
        <p:txBody>
          <a:bodyPr/>
          <a:lstStyle/>
          <a:p>
            <a:pPr marL="114300" indent="0" algn="just">
              <a:buNone/>
            </a:pPr>
            <a:r>
              <a:rPr lang="en-US" dirty="0"/>
              <a:t>First system creates available seats for both clerk and travelers. The system shows the ticket details to the clerk and travelers. After viewing the ticket details, travelers choose the seats and fill up the forms. System assigns the clerk to accept the reservation request. If the seats are available, clerk confirm the reservation request. If the seats are not available, clerk request to the system to assign another available seat. Then system views the request and assigns available seats to travelers. After that travelers can confirm their reservation.</a:t>
            </a:r>
          </a:p>
        </p:txBody>
      </p:sp>
    </p:spTree>
    <p:extLst>
      <p:ext uri="{BB962C8B-B14F-4D97-AF65-F5344CB8AC3E}">
        <p14:creationId xmlns:p14="http://schemas.microsoft.com/office/powerpoint/2010/main" val="85025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04800" y="228600"/>
            <a:ext cx="7848600" cy="6162040"/>
          </a:xfrm>
        </p:spPr>
        <p:txBody>
          <a:bodyPr>
            <a:normAutofit/>
          </a:bodyPr>
          <a:lstStyle/>
          <a:p>
            <a:pPr marL="114300" indent="0">
              <a:buNone/>
            </a:pPr>
            <a:r>
              <a:rPr lang="en-US" sz="4000" b="1" dirty="0" smtClean="0">
                <a:solidFill>
                  <a:schemeClr val="tx2"/>
                </a:solidFill>
              </a:rPr>
              <a:t>Activity Diagram</a:t>
            </a:r>
          </a:p>
          <a:p>
            <a:pPr marL="114300" indent="0">
              <a:buNone/>
            </a:pPr>
            <a:endParaRPr lang="en-US" sz="4000" b="1"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8458200" cy="5819582"/>
          </a:xfrm>
          <a:prstGeom prst="rect">
            <a:avLst/>
          </a:prstGeom>
        </p:spPr>
      </p:pic>
    </p:spTree>
    <p:extLst>
      <p:ext uri="{BB962C8B-B14F-4D97-AF65-F5344CB8AC3E}">
        <p14:creationId xmlns:p14="http://schemas.microsoft.com/office/powerpoint/2010/main" val="413772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2011362"/>
          </a:xfrm>
        </p:spPr>
        <p:txBody>
          <a:bodyPr/>
          <a:lstStyle/>
          <a:p>
            <a:r>
              <a:rPr lang="en-US" b="1" dirty="0" smtClean="0"/>
              <a:t>Conclusion</a:t>
            </a:r>
            <a:endParaRPr lang="en-US" b="1" dirty="0"/>
          </a:p>
        </p:txBody>
      </p:sp>
      <p:sp>
        <p:nvSpPr>
          <p:cNvPr id="3" name="Content Placeholder 2"/>
          <p:cNvSpPr>
            <a:spLocks noGrp="1"/>
          </p:cNvSpPr>
          <p:nvPr>
            <p:ph idx="1"/>
          </p:nvPr>
        </p:nvSpPr>
        <p:spPr>
          <a:xfrm>
            <a:off x="381000" y="1828800"/>
            <a:ext cx="7620000" cy="4800600"/>
          </a:xfrm>
        </p:spPr>
        <p:txBody>
          <a:bodyPr/>
          <a:lstStyle/>
          <a:p>
            <a:pPr marL="114300" indent="0" algn="just">
              <a:buNone/>
            </a:pPr>
            <a:r>
              <a:rPr lang="en-US" dirty="0" smtClean="0"/>
              <a:t>The main aim of developing reservation system is to provide all information that is required by the users. The system will offer a complete management system that integrated with ticket reservation to help the travelers for getting their tickets in short time. The program is just an example of the original online railway reservation system. We tried to cover all the concept related to the topic.</a:t>
            </a:r>
            <a:endParaRPr lang="en-US" dirty="0"/>
          </a:p>
        </p:txBody>
      </p:sp>
    </p:spTree>
    <p:extLst>
      <p:ext uri="{BB962C8B-B14F-4D97-AF65-F5344CB8AC3E}">
        <p14:creationId xmlns:p14="http://schemas.microsoft.com/office/powerpoint/2010/main" val="140519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2590800"/>
            <a:ext cx="4876800" cy="1446550"/>
          </a:xfrm>
          <a:prstGeom prst="rect">
            <a:avLst/>
          </a:prstGeom>
          <a:noFill/>
        </p:spPr>
        <p:txBody>
          <a:bodyPr wrap="square" rtlCol="0">
            <a:spAutoFit/>
          </a:bodyPr>
          <a:lstStyle/>
          <a:p>
            <a:r>
              <a:rPr lang="en-US" sz="8800" dirty="0" smtClean="0">
                <a:solidFill>
                  <a:srgbClr val="FF0000"/>
                </a:solidFill>
              </a:rPr>
              <a:t>Thank You</a:t>
            </a:r>
            <a:endParaRPr lang="en-US" sz="8800" dirty="0">
              <a:solidFill>
                <a:srgbClr val="FF0000"/>
              </a:solidFill>
            </a:endParaRPr>
          </a:p>
        </p:txBody>
      </p:sp>
    </p:spTree>
    <p:extLst>
      <p:ext uri="{BB962C8B-B14F-4D97-AF65-F5344CB8AC3E}">
        <p14:creationId xmlns:p14="http://schemas.microsoft.com/office/powerpoint/2010/main" val="43316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7620000" cy="5105400"/>
          </a:xfrm>
        </p:spPr>
        <p:txBody>
          <a:bodyPr>
            <a:normAutofit/>
          </a:bodyPr>
          <a:lstStyle/>
          <a:p>
            <a:pPr marL="114300" indent="0">
              <a:buNone/>
            </a:pPr>
            <a:r>
              <a:rPr lang="en-US" sz="4000" b="1" dirty="0" smtClean="0"/>
              <a:t>Presented by</a:t>
            </a:r>
          </a:p>
          <a:p>
            <a:pPr marL="114300" indent="0" algn="just">
              <a:buNone/>
            </a:pPr>
            <a:r>
              <a:rPr lang="en-US" sz="1800" b="1" dirty="0" smtClean="0"/>
              <a:t>1.Name: </a:t>
            </a:r>
            <a:r>
              <a:rPr lang="en-US" sz="1800" dirty="0" err="1" smtClean="0"/>
              <a:t>Nafinur</a:t>
            </a:r>
            <a:r>
              <a:rPr lang="en-US" sz="1800" dirty="0" smtClean="0"/>
              <a:t> Leo</a:t>
            </a:r>
          </a:p>
          <a:p>
            <a:pPr marL="114300" indent="0" algn="just">
              <a:buNone/>
            </a:pPr>
            <a:r>
              <a:rPr lang="en-US" sz="1800" dirty="0"/>
              <a:t> </a:t>
            </a:r>
            <a:r>
              <a:rPr lang="en-US" sz="1800" dirty="0" smtClean="0"/>
              <a:t>  </a:t>
            </a:r>
            <a:r>
              <a:rPr lang="en-US" sz="1800" b="1" dirty="0" smtClean="0"/>
              <a:t>ID: </a:t>
            </a:r>
            <a:r>
              <a:rPr lang="en-US" sz="1800" dirty="0" smtClean="0"/>
              <a:t>20-42195-1</a:t>
            </a:r>
          </a:p>
          <a:p>
            <a:pPr marL="114300" indent="0" algn="just">
              <a:buNone/>
            </a:pPr>
            <a:r>
              <a:rPr lang="en-US" sz="1800" b="1" dirty="0" smtClean="0"/>
              <a:t>2.Name: </a:t>
            </a:r>
            <a:r>
              <a:rPr lang="en-US" sz="1800" dirty="0" err="1" smtClean="0"/>
              <a:t>Ratul</a:t>
            </a:r>
            <a:r>
              <a:rPr lang="en-US" sz="1800" dirty="0" smtClean="0"/>
              <a:t> </a:t>
            </a:r>
            <a:r>
              <a:rPr lang="en-US" sz="1800" dirty="0" err="1" smtClean="0"/>
              <a:t>Hasan</a:t>
            </a:r>
            <a:r>
              <a:rPr lang="en-US" sz="1800" dirty="0" smtClean="0"/>
              <a:t> </a:t>
            </a:r>
            <a:r>
              <a:rPr lang="en-US" sz="1800" dirty="0" err="1" smtClean="0"/>
              <a:t>Rahat</a:t>
            </a:r>
            <a:endParaRPr lang="en-US" sz="1800" dirty="0" smtClean="0"/>
          </a:p>
          <a:p>
            <a:pPr marL="114300" indent="0" algn="just">
              <a:buNone/>
            </a:pPr>
            <a:r>
              <a:rPr lang="en-US" sz="1800" dirty="0"/>
              <a:t> </a:t>
            </a:r>
            <a:r>
              <a:rPr lang="en-US" sz="1800" dirty="0" smtClean="0"/>
              <a:t>   </a:t>
            </a:r>
            <a:r>
              <a:rPr lang="en-US" sz="1800" b="1" dirty="0" smtClean="0"/>
              <a:t>ID:</a:t>
            </a:r>
            <a:r>
              <a:rPr lang="en-US" sz="1800" dirty="0" smtClean="0"/>
              <a:t>19-40647-1</a:t>
            </a:r>
          </a:p>
          <a:p>
            <a:pPr marL="114300" indent="0">
              <a:buNone/>
            </a:pPr>
            <a:r>
              <a:rPr lang="en-US" sz="1800" b="1" dirty="0" smtClean="0"/>
              <a:t>3.Name: </a:t>
            </a:r>
            <a:r>
              <a:rPr lang="en-US" sz="1800" dirty="0" err="1" smtClean="0"/>
              <a:t>Tasnuba</a:t>
            </a:r>
            <a:r>
              <a:rPr lang="en-US" sz="1800" dirty="0" smtClean="0"/>
              <a:t> Kader </a:t>
            </a:r>
            <a:r>
              <a:rPr lang="en-US" sz="1800" dirty="0" err="1" smtClean="0"/>
              <a:t>Raisha</a:t>
            </a:r>
            <a:endParaRPr lang="en-US" sz="1800" dirty="0" smtClean="0"/>
          </a:p>
          <a:p>
            <a:pPr marL="114300" indent="0">
              <a:buNone/>
            </a:pPr>
            <a:r>
              <a:rPr lang="en-US" sz="1800" b="1" dirty="0" smtClean="0"/>
              <a:t>    ID:</a:t>
            </a:r>
            <a:r>
              <a:rPr lang="en-US" sz="1800" dirty="0" smtClean="0"/>
              <a:t>19-39616-1</a:t>
            </a:r>
          </a:p>
          <a:p>
            <a:pPr marL="114300" indent="0">
              <a:buNone/>
            </a:pPr>
            <a:r>
              <a:rPr lang="en-US" sz="1800" b="1" dirty="0" smtClean="0"/>
              <a:t>4.Name:</a:t>
            </a:r>
            <a:r>
              <a:rPr lang="en-US" sz="1800" dirty="0" smtClean="0"/>
              <a:t>Monowara </a:t>
            </a:r>
            <a:r>
              <a:rPr lang="en-US" sz="1800" dirty="0" err="1" smtClean="0"/>
              <a:t>Parvin</a:t>
            </a:r>
            <a:endParaRPr lang="en-US" sz="1800" dirty="0" smtClean="0"/>
          </a:p>
          <a:p>
            <a:pPr marL="114300" indent="0">
              <a:buNone/>
            </a:pPr>
            <a:r>
              <a:rPr lang="en-US" sz="1800" b="1" dirty="0"/>
              <a:t> </a:t>
            </a:r>
            <a:r>
              <a:rPr lang="en-US" sz="1800" b="1" dirty="0" smtClean="0"/>
              <a:t>  ID:</a:t>
            </a:r>
            <a:r>
              <a:rPr lang="en-US" sz="1800" dirty="0" smtClean="0"/>
              <a:t>19-39578-1</a:t>
            </a:r>
          </a:p>
          <a:p>
            <a:pPr marL="114300" indent="0">
              <a:buNone/>
            </a:pPr>
            <a:r>
              <a:rPr lang="en-US" sz="1800" b="1" dirty="0" smtClean="0"/>
              <a:t>5.Name: </a:t>
            </a:r>
            <a:r>
              <a:rPr lang="en-US" sz="1800" dirty="0" err="1" smtClean="0"/>
              <a:t>Maisha</a:t>
            </a:r>
            <a:r>
              <a:rPr lang="en-US" sz="1800" dirty="0" smtClean="0"/>
              <a:t> </a:t>
            </a:r>
            <a:r>
              <a:rPr lang="en-US" sz="1800" dirty="0" err="1" smtClean="0"/>
              <a:t>Tahiat</a:t>
            </a:r>
            <a:endParaRPr lang="en-US" sz="1800" dirty="0" smtClean="0"/>
          </a:p>
          <a:p>
            <a:pPr marL="114300" indent="0">
              <a:buNone/>
            </a:pPr>
            <a:r>
              <a:rPr lang="en-US" sz="1800" b="1" dirty="0"/>
              <a:t> </a:t>
            </a:r>
            <a:r>
              <a:rPr lang="en-US" sz="1800" b="1" dirty="0" smtClean="0"/>
              <a:t>   ID: </a:t>
            </a:r>
            <a:r>
              <a:rPr lang="en-US" sz="1800" dirty="0" smtClean="0"/>
              <a:t>19-39581-1</a:t>
            </a:r>
            <a:endParaRPr lang="en-US" sz="1800" dirty="0"/>
          </a:p>
        </p:txBody>
      </p:sp>
    </p:spTree>
    <p:extLst>
      <p:ext uri="{BB962C8B-B14F-4D97-AF65-F5344CB8AC3E}">
        <p14:creationId xmlns:p14="http://schemas.microsoft.com/office/powerpoint/2010/main" val="194345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lstStyle/>
          <a:p>
            <a:pPr marL="114300" indent="0">
              <a:buNone/>
            </a:pPr>
            <a:r>
              <a:rPr lang="en-US" dirty="0" smtClean="0">
                <a:solidFill>
                  <a:srgbClr val="FF0000"/>
                </a:solidFill>
              </a:rPr>
              <a:t>Outline:-</a:t>
            </a:r>
          </a:p>
          <a:p>
            <a:r>
              <a:rPr lang="en-US" dirty="0" smtClean="0">
                <a:solidFill>
                  <a:srgbClr val="FF0000"/>
                </a:solidFill>
              </a:rPr>
              <a:t>Introduction</a:t>
            </a:r>
          </a:p>
          <a:p>
            <a:r>
              <a:rPr lang="en-US" dirty="0" smtClean="0">
                <a:solidFill>
                  <a:srgbClr val="FF0000"/>
                </a:solidFill>
              </a:rPr>
              <a:t>Motivation And Background</a:t>
            </a:r>
          </a:p>
          <a:p>
            <a:r>
              <a:rPr lang="en-US" dirty="0" smtClean="0">
                <a:solidFill>
                  <a:srgbClr val="FF0000"/>
                </a:solidFill>
              </a:rPr>
              <a:t>Purpose And Goal</a:t>
            </a:r>
          </a:p>
          <a:p>
            <a:r>
              <a:rPr lang="en-US" dirty="0" smtClean="0">
                <a:solidFill>
                  <a:srgbClr val="FF0000"/>
                </a:solidFill>
              </a:rPr>
              <a:t>Use </a:t>
            </a:r>
            <a:r>
              <a:rPr lang="en-US" smtClean="0">
                <a:solidFill>
                  <a:srgbClr val="FF0000"/>
                </a:solidFill>
              </a:rPr>
              <a:t>Case Diagram</a:t>
            </a:r>
            <a:endParaRPr lang="en-US" dirty="0" smtClean="0">
              <a:solidFill>
                <a:srgbClr val="FF0000"/>
              </a:solidFill>
            </a:endParaRPr>
          </a:p>
          <a:p>
            <a:r>
              <a:rPr lang="en-US" dirty="0" smtClean="0">
                <a:solidFill>
                  <a:srgbClr val="FF0000"/>
                </a:solidFill>
              </a:rPr>
              <a:t>Class Diagram </a:t>
            </a:r>
          </a:p>
          <a:p>
            <a:r>
              <a:rPr lang="en-US" sz="2400" dirty="0">
                <a:solidFill>
                  <a:srgbClr val="FF0000"/>
                </a:solidFill>
              </a:rPr>
              <a:t>Sequence </a:t>
            </a:r>
            <a:r>
              <a:rPr lang="en-US" sz="2400" dirty="0" smtClean="0">
                <a:solidFill>
                  <a:srgbClr val="FF0000"/>
                </a:solidFill>
              </a:rPr>
              <a:t>Diagram</a:t>
            </a:r>
          </a:p>
          <a:p>
            <a:r>
              <a:rPr lang="en-US" sz="2400" dirty="0">
                <a:solidFill>
                  <a:srgbClr val="FF0000"/>
                </a:solidFill>
              </a:rPr>
              <a:t>State Chart </a:t>
            </a:r>
            <a:r>
              <a:rPr lang="en-US" sz="2400" dirty="0" smtClean="0">
                <a:solidFill>
                  <a:srgbClr val="FF0000"/>
                </a:solidFill>
              </a:rPr>
              <a:t>Diagram</a:t>
            </a:r>
          </a:p>
          <a:p>
            <a:r>
              <a:rPr lang="en-US" sz="2400" dirty="0">
                <a:solidFill>
                  <a:srgbClr val="FF0000"/>
                </a:solidFill>
              </a:rPr>
              <a:t>Activity </a:t>
            </a:r>
            <a:r>
              <a:rPr lang="en-US" sz="2400" dirty="0" smtClean="0">
                <a:solidFill>
                  <a:srgbClr val="FF0000"/>
                </a:solidFill>
              </a:rPr>
              <a:t>Diagram</a:t>
            </a:r>
          </a:p>
          <a:p>
            <a:r>
              <a:rPr lang="en-US" sz="2400" dirty="0" smtClean="0">
                <a:solidFill>
                  <a:srgbClr val="FF0000"/>
                </a:solidFill>
              </a:rPr>
              <a:t>Conclusion</a:t>
            </a:r>
          </a:p>
          <a:p>
            <a:endParaRPr lang="en-US" sz="2400"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2901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2392362"/>
          </a:xfrm>
        </p:spPr>
        <p:txBody>
          <a:bodyPr/>
          <a:lstStyle/>
          <a:p>
            <a:r>
              <a:rPr lang="en-US" b="1" dirty="0" smtClean="0"/>
              <a:t>Introduction</a:t>
            </a:r>
            <a:endParaRPr lang="en-US" b="1" dirty="0"/>
          </a:p>
        </p:txBody>
      </p:sp>
      <p:sp>
        <p:nvSpPr>
          <p:cNvPr id="3" name="Content Placeholder 2"/>
          <p:cNvSpPr>
            <a:spLocks noGrp="1"/>
          </p:cNvSpPr>
          <p:nvPr>
            <p:ph idx="1"/>
          </p:nvPr>
        </p:nvSpPr>
        <p:spPr>
          <a:xfrm>
            <a:off x="457200" y="2590800"/>
            <a:ext cx="7620000" cy="4191000"/>
          </a:xfrm>
        </p:spPr>
        <p:txBody>
          <a:bodyPr/>
          <a:lstStyle/>
          <a:p>
            <a:pPr marL="114300" indent="0" algn="just">
              <a:buNone/>
            </a:pPr>
            <a:r>
              <a:rPr lang="en-US" dirty="0" smtClean="0"/>
              <a:t>This system is basically  concerned with the reservation of railway tickets to the travelers.</a:t>
            </a:r>
          </a:p>
          <a:p>
            <a:pPr marL="114300" indent="0">
              <a:buNone/>
            </a:pPr>
            <a:endParaRPr lang="en-US" dirty="0" smtClean="0"/>
          </a:p>
          <a:p>
            <a:pPr marL="114300" indent="0" algn="just">
              <a:buNone/>
            </a:pPr>
            <a:r>
              <a:rPr lang="en-US" dirty="0" smtClean="0"/>
              <a:t> In this, we are going to discuss an Object-Oriented model for Railway E-ticketing System.</a:t>
            </a:r>
            <a:endParaRPr lang="en-US" dirty="0"/>
          </a:p>
        </p:txBody>
      </p:sp>
    </p:spTree>
    <p:extLst>
      <p:ext uri="{BB962C8B-B14F-4D97-AF65-F5344CB8AC3E}">
        <p14:creationId xmlns:p14="http://schemas.microsoft.com/office/powerpoint/2010/main" val="23786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5162"/>
          </a:xfrm>
        </p:spPr>
        <p:txBody>
          <a:bodyPr/>
          <a:lstStyle/>
          <a:p>
            <a:r>
              <a:rPr lang="en-US" sz="4400" b="1" dirty="0" smtClean="0"/>
              <a:t>Motivation And Background</a:t>
            </a:r>
            <a:endParaRPr lang="en-US" sz="4400" b="1" dirty="0"/>
          </a:p>
        </p:txBody>
      </p:sp>
      <p:sp>
        <p:nvSpPr>
          <p:cNvPr id="3" name="Content Placeholder 2"/>
          <p:cNvSpPr>
            <a:spLocks noGrp="1"/>
          </p:cNvSpPr>
          <p:nvPr>
            <p:ph idx="1"/>
          </p:nvPr>
        </p:nvSpPr>
        <p:spPr>
          <a:xfrm>
            <a:off x="457200" y="2133600"/>
            <a:ext cx="7620000" cy="4267200"/>
          </a:xfrm>
        </p:spPr>
        <p:txBody>
          <a:bodyPr/>
          <a:lstStyle/>
          <a:p>
            <a:pPr algn="just">
              <a:buFont typeface="Wingdings" pitchFamily="2" charset="2"/>
              <a:buChar char="q"/>
            </a:pPr>
            <a:r>
              <a:rPr lang="en-US" dirty="0" smtClean="0"/>
              <a:t>A central portal to enjoy the advantage of booing tickets of any train anywhere in Bangladesh.</a:t>
            </a:r>
          </a:p>
          <a:p>
            <a:pPr algn="just">
              <a:buFont typeface="Wingdings" pitchFamily="2" charset="2"/>
              <a:buChar char="q"/>
            </a:pPr>
            <a:r>
              <a:rPr lang="en-US" dirty="0" smtClean="0">
                <a:solidFill>
                  <a:schemeClr val="tx2"/>
                </a:solidFill>
              </a:rPr>
              <a:t> </a:t>
            </a:r>
            <a:r>
              <a:rPr lang="en-US" dirty="0" smtClean="0"/>
              <a:t>Model of existing Railway E-Ticketing System</a:t>
            </a:r>
          </a:p>
          <a:p>
            <a:pPr algn="just">
              <a:buFont typeface="Wingdings" pitchFamily="2" charset="2"/>
              <a:buChar char="q"/>
            </a:pPr>
            <a:r>
              <a:rPr lang="en-US" dirty="0">
                <a:solidFill>
                  <a:schemeClr val="tx2"/>
                </a:solidFill>
              </a:rPr>
              <a:t> </a:t>
            </a:r>
            <a:r>
              <a:rPr lang="en-US" dirty="0" smtClean="0"/>
              <a:t>Provide different scenarios to specify the system</a:t>
            </a:r>
          </a:p>
          <a:p>
            <a:pPr algn="just">
              <a:buFont typeface="Wingdings" pitchFamily="2" charset="2"/>
              <a:buChar char="q"/>
            </a:pPr>
            <a:r>
              <a:rPr lang="en-US" dirty="0" smtClean="0"/>
              <a:t>Diagram is provided to justify the scenarios</a:t>
            </a:r>
          </a:p>
          <a:p>
            <a:pPr algn="just">
              <a:buFont typeface="Wingdings" pitchFamily="2" charset="2"/>
              <a:buChar char="q"/>
            </a:pPr>
            <a:r>
              <a:rPr lang="en-US" dirty="0" smtClean="0"/>
              <a:t>Reduce booking expenses by eliminating printing and mailing paper document cost</a:t>
            </a:r>
          </a:p>
          <a:p>
            <a:pPr>
              <a:buFont typeface="Wingdings" pitchFamily="2" charset="2"/>
              <a:buChar char="q"/>
            </a:pPr>
            <a:endParaRPr lang="en-US" dirty="0" smtClean="0"/>
          </a:p>
          <a:p>
            <a:pPr marL="114300" indent="0">
              <a:buNone/>
            </a:pPr>
            <a:endParaRPr lang="en-US" dirty="0"/>
          </a:p>
        </p:txBody>
      </p:sp>
    </p:spTree>
    <p:extLst>
      <p:ext uri="{BB962C8B-B14F-4D97-AF65-F5344CB8AC3E}">
        <p14:creationId xmlns:p14="http://schemas.microsoft.com/office/powerpoint/2010/main" val="17534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06562"/>
          </a:xfrm>
        </p:spPr>
        <p:txBody>
          <a:bodyPr/>
          <a:lstStyle/>
          <a:p>
            <a:r>
              <a:rPr lang="en-US" b="1" dirty="0" smtClean="0"/>
              <a:t>Purpose And Goals</a:t>
            </a:r>
            <a:endParaRPr lang="en-US" b="1" dirty="0"/>
          </a:p>
        </p:txBody>
      </p:sp>
      <p:sp>
        <p:nvSpPr>
          <p:cNvPr id="3" name="Content Placeholder 2"/>
          <p:cNvSpPr>
            <a:spLocks noGrp="1"/>
          </p:cNvSpPr>
          <p:nvPr>
            <p:ph idx="1"/>
          </p:nvPr>
        </p:nvSpPr>
        <p:spPr>
          <a:xfrm>
            <a:off x="533400" y="2048256"/>
            <a:ext cx="7620000" cy="4123944"/>
          </a:xfrm>
        </p:spPr>
        <p:txBody>
          <a:bodyPr/>
          <a:lstStyle/>
          <a:p>
            <a:pPr marL="114300" indent="0" algn="just">
              <a:buNone/>
            </a:pPr>
            <a:r>
              <a:rPr lang="en-US" b="1" dirty="0" smtClean="0"/>
              <a:t>Purpose: </a:t>
            </a:r>
            <a:r>
              <a:rPr lang="en-US" dirty="0" smtClean="0"/>
              <a:t>The purpose of this project is to develop an Object-Oriented model for Railway E-Ticketing System.</a:t>
            </a:r>
          </a:p>
          <a:p>
            <a:pPr marL="114300" indent="0" algn="just">
              <a:buNone/>
            </a:pPr>
            <a:endParaRPr lang="en-US" dirty="0" smtClean="0"/>
          </a:p>
          <a:p>
            <a:pPr marL="114300" indent="0" algn="just">
              <a:buNone/>
            </a:pPr>
            <a:r>
              <a:rPr lang="en-US" b="1" dirty="0" smtClean="0"/>
              <a:t>Goals: </a:t>
            </a:r>
            <a:r>
              <a:rPr lang="en-US" dirty="0" smtClean="0"/>
              <a:t>Railway E-ticketing System is an interface between the travelers, clerks and railway system. It aims at improving the efficiency in the issue of tickets and reduces the complexities.</a:t>
            </a:r>
            <a:endParaRPr lang="en-US" dirty="0"/>
          </a:p>
        </p:txBody>
      </p:sp>
    </p:spTree>
    <p:extLst>
      <p:ext uri="{BB962C8B-B14F-4D97-AF65-F5344CB8AC3E}">
        <p14:creationId xmlns:p14="http://schemas.microsoft.com/office/powerpoint/2010/main" val="186596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401762"/>
          </a:xfrm>
        </p:spPr>
        <p:txBody>
          <a:bodyPr/>
          <a:lstStyle/>
          <a:p>
            <a:r>
              <a:rPr lang="en-US" b="1" dirty="0" smtClean="0"/>
              <a:t>Case Study</a:t>
            </a:r>
            <a:r>
              <a:rPr lang="en-US" dirty="0" smtClean="0"/>
              <a:t/>
            </a:r>
            <a:br>
              <a:rPr lang="en-US" dirty="0" smtClean="0"/>
            </a:br>
            <a:r>
              <a:rPr lang="en-US" sz="2800" b="1" dirty="0" smtClean="0"/>
              <a:t>Use Case Diagram</a:t>
            </a:r>
            <a:endParaRPr lang="en-US" sz="2800" b="1" dirty="0"/>
          </a:p>
        </p:txBody>
      </p:sp>
      <p:sp>
        <p:nvSpPr>
          <p:cNvPr id="3" name="Content Placeholder 2"/>
          <p:cNvSpPr>
            <a:spLocks noGrp="1"/>
          </p:cNvSpPr>
          <p:nvPr>
            <p:ph idx="1"/>
          </p:nvPr>
        </p:nvSpPr>
        <p:spPr>
          <a:xfrm>
            <a:off x="457200" y="1981200"/>
            <a:ext cx="7620000" cy="4343400"/>
          </a:xfrm>
        </p:spPr>
        <p:txBody>
          <a:bodyPr>
            <a:normAutofit lnSpcReduction="10000"/>
          </a:bodyPr>
          <a:lstStyle/>
          <a:p>
            <a:pPr marL="114300" indent="0" algn="just">
              <a:buNone/>
            </a:pPr>
            <a:r>
              <a:rPr lang="en-US" dirty="0"/>
              <a:t>Railway e-ticketing system is software developed to computerize the process of possessing a travel ticket. In railway e-ticketing system, the primary actors are travelers and clerk and the secondary actor is railway system. Travelers, clerk and railway system login to their accounts. Travelers can select destination, search availability of tickets, view ticket details, book ticket, fill form, pay amount, confirm reservation and request for tickets from their account. Clerks can also view ticket details, confirm reservation, cancel reservation and return money. Railway system can make ticket available for both travelers and clerks. Here, it is mandatory to set ticket details before ticket available. Railway system can create form, modify form, return money, assign clerks etc. Moreover, railway system can confirm reservation by response to request.</a:t>
            </a:r>
          </a:p>
        </p:txBody>
      </p:sp>
    </p:spTree>
    <p:extLst>
      <p:ext uri="{BB962C8B-B14F-4D97-AF65-F5344CB8AC3E}">
        <p14:creationId xmlns:p14="http://schemas.microsoft.com/office/powerpoint/2010/main" val="256095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28600" y="457200"/>
            <a:ext cx="7772400" cy="4942840"/>
          </a:xfrm>
        </p:spPr>
        <p:txBody>
          <a:bodyPr>
            <a:normAutofit/>
          </a:bodyPr>
          <a:lstStyle/>
          <a:p>
            <a:pPr marL="114300" indent="0">
              <a:buNone/>
            </a:pPr>
            <a:r>
              <a:rPr lang="en-US" sz="4000" b="1" dirty="0" smtClean="0">
                <a:solidFill>
                  <a:schemeClr val="tx2"/>
                </a:solidFill>
              </a:rPr>
              <a:t>Use Case Diagram</a:t>
            </a:r>
          </a:p>
          <a:p>
            <a:pPr marL="114300" indent="0">
              <a:buNone/>
            </a:pPr>
            <a:endParaRPr lang="en-US" sz="4000" b="1"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8458200" cy="5638800"/>
          </a:xfrm>
          <a:prstGeom prst="rect">
            <a:avLst/>
          </a:prstGeom>
        </p:spPr>
      </p:pic>
    </p:spTree>
    <p:extLst>
      <p:ext uri="{BB962C8B-B14F-4D97-AF65-F5344CB8AC3E}">
        <p14:creationId xmlns:p14="http://schemas.microsoft.com/office/powerpoint/2010/main" val="253717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01762"/>
          </a:xfrm>
        </p:spPr>
        <p:txBody>
          <a:bodyPr/>
          <a:lstStyle/>
          <a:p>
            <a:r>
              <a:rPr lang="en-US" b="1" dirty="0" smtClean="0"/>
              <a:t>Case Study</a:t>
            </a:r>
            <a:r>
              <a:rPr lang="en-US" dirty="0" smtClean="0"/>
              <a:t/>
            </a:r>
            <a:br>
              <a:rPr lang="en-US" dirty="0" smtClean="0"/>
            </a:br>
            <a:r>
              <a:rPr lang="en-US" sz="2800" b="1" dirty="0" smtClean="0"/>
              <a:t>Class Diagram</a:t>
            </a:r>
            <a:endParaRPr lang="en-US" sz="2800" b="1" dirty="0"/>
          </a:p>
        </p:txBody>
      </p:sp>
      <p:sp>
        <p:nvSpPr>
          <p:cNvPr id="3" name="Content Placeholder 2"/>
          <p:cNvSpPr>
            <a:spLocks noGrp="1"/>
          </p:cNvSpPr>
          <p:nvPr>
            <p:ph idx="1"/>
          </p:nvPr>
        </p:nvSpPr>
        <p:spPr>
          <a:xfrm>
            <a:off x="457200" y="1752600"/>
            <a:ext cx="7620000" cy="4648200"/>
          </a:xfrm>
        </p:spPr>
        <p:txBody>
          <a:bodyPr/>
          <a:lstStyle/>
          <a:p>
            <a:pPr marL="114300" indent="0" algn="just">
              <a:buNone/>
            </a:pPr>
            <a:r>
              <a:rPr lang="en-US" dirty="0"/>
              <a:t>Travelers can buy any number of tickets. Travelers can login, select destination, search availability of tickets, view ticket details, book ticket, fill form, pay amount, confirm reservation and request for tickets from their account. Every ticket has no, status, person number etc. Clerk can confirm reservation, cancel reservation, and return money. Train has name and no. Railway system can make tickets available and assign clerks.</a:t>
            </a:r>
          </a:p>
        </p:txBody>
      </p:sp>
    </p:spTree>
    <p:extLst>
      <p:ext uri="{BB962C8B-B14F-4D97-AF65-F5344CB8AC3E}">
        <p14:creationId xmlns:p14="http://schemas.microsoft.com/office/powerpoint/2010/main" val="290574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172</TotalTime>
  <Words>859</Words>
  <Application>Microsoft Office PowerPoint</Application>
  <PresentationFormat>On-screen Show (4:3)</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Railway E-Ticketing System</vt:lpstr>
      <vt:lpstr>PowerPoint Presentation</vt:lpstr>
      <vt:lpstr>PowerPoint Presentation</vt:lpstr>
      <vt:lpstr>Introduction</vt:lpstr>
      <vt:lpstr>Motivation And Background</vt:lpstr>
      <vt:lpstr>Purpose And Goals</vt:lpstr>
      <vt:lpstr>Case Study Use Case Diagram</vt:lpstr>
      <vt:lpstr>PowerPoint Presentation</vt:lpstr>
      <vt:lpstr>Case Study Class Diagram</vt:lpstr>
      <vt:lpstr>PowerPoint Presentation</vt:lpstr>
      <vt:lpstr>Case Study Sequence Diagram</vt:lpstr>
      <vt:lpstr>PowerPoint Presentation</vt:lpstr>
      <vt:lpstr>Case Study State Chart Diagram</vt:lpstr>
      <vt:lpstr>PowerPoint Presentation</vt:lpstr>
      <vt:lpstr>Case Study Activity Diagram</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E-Ticketing System</dc:title>
  <dc:creator>Windows User</dc:creator>
  <cp:lastModifiedBy>Dell</cp:lastModifiedBy>
  <cp:revision>22</cp:revision>
  <dcterms:created xsi:type="dcterms:W3CDTF">2021-04-17T04:33:21Z</dcterms:created>
  <dcterms:modified xsi:type="dcterms:W3CDTF">2021-04-19T05:27:32Z</dcterms:modified>
</cp:coreProperties>
</file>