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6" r:id="rId4"/>
    <p:sldId id="278" r:id="rId5"/>
    <p:sldId id="267" r:id="rId6"/>
    <p:sldId id="269" r:id="rId7"/>
    <p:sldId id="270" r:id="rId8"/>
    <p:sldId id="271" r:id="rId9"/>
    <p:sldId id="272" r:id="rId10"/>
    <p:sldId id="273" r:id="rId11"/>
    <p:sldId id="275" r:id="rId12"/>
    <p:sldId id="274" r:id="rId13"/>
    <p:sldId id="276" r:id="rId14"/>
    <p:sldId id="297"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24-May-21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6</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7</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8</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9</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10</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11</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12</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13</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15</a:t>
            </a:fld>
            <a:endParaRPr lang="en-US"/>
          </a:p>
        </p:txBody>
      </p:sp>
    </p:spTree>
    <p:extLst>
      <p:ext uri="{BB962C8B-B14F-4D97-AF65-F5344CB8AC3E}">
        <p14:creationId xmlns:p14="http://schemas.microsoft.com/office/powerpoint/2010/main" val="303251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24-May-21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24-May-21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24-May-21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24-May-21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kishor@aiub.ed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Introduction of Lecturer &amp; Course Polices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04183128"/>
              </p:ext>
            </p:extLst>
          </p:nvPr>
        </p:nvGraphicFramePr>
        <p:xfrm>
          <a:off x="476204" y="5186042"/>
          <a:ext cx="8534230" cy="757472"/>
        </p:xfrm>
        <a:graphic>
          <a:graphicData uri="http://schemas.openxmlformats.org/drawingml/2006/table">
            <a:tbl>
              <a:tblPr firstRow="1" bandRow="1">
                <a:tableStyleId>{D7AC3CCA-C797-4891-BE02-D94E43425B78}</a:tableStyleId>
              </a:tblPr>
              <a:tblGrid>
                <a:gridCol w="1518532">
                  <a:extLst>
                    <a:ext uri="{9D8B030D-6E8A-4147-A177-3AD203B41FA5}">
                      <a16:colId xmlns:a16="http://schemas.microsoft.com/office/drawing/2014/main" val="3905988420"/>
                    </a:ext>
                  </a:extLst>
                </a:gridCol>
                <a:gridCol w="1430998">
                  <a:extLst>
                    <a:ext uri="{9D8B030D-6E8A-4147-A177-3AD203B41FA5}">
                      <a16:colId xmlns:a16="http://schemas.microsoft.com/office/drawing/2014/main" val="2889894460"/>
                    </a:ext>
                  </a:extLst>
                </a:gridCol>
                <a:gridCol w="1257139">
                  <a:extLst>
                    <a:ext uri="{9D8B030D-6E8A-4147-A177-3AD203B41FA5}">
                      <a16:colId xmlns:a16="http://schemas.microsoft.com/office/drawing/2014/main" val="3023211198"/>
                    </a:ext>
                  </a:extLst>
                </a:gridCol>
                <a:gridCol w="1255590">
                  <a:extLst>
                    <a:ext uri="{9D8B030D-6E8A-4147-A177-3AD203B41FA5}">
                      <a16:colId xmlns:a16="http://schemas.microsoft.com/office/drawing/2014/main" val="1762131981"/>
                    </a:ext>
                  </a:extLst>
                </a:gridCol>
                <a:gridCol w="1294544">
                  <a:extLst>
                    <a:ext uri="{9D8B030D-6E8A-4147-A177-3AD203B41FA5}">
                      <a16:colId xmlns:a16="http://schemas.microsoft.com/office/drawing/2014/main" val="445458238"/>
                    </a:ext>
                  </a:extLst>
                </a:gridCol>
                <a:gridCol w="177742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KISHOR MOROL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1746632"/>
          </a:xfrm>
          <a:prstGeom prst="rect">
            <a:avLst/>
          </a:prstGeom>
          <a:noFill/>
        </p:spPr>
        <p:txBody>
          <a:bodyPr wrap="square" rtlCol="0">
            <a:spAutoFit/>
          </a:bodyPr>
          <a:lstStyle/>
          <a:p>
            <a:pPr marL="342900" indent="-342900" algn="just">
              <a:buFont typeface="Wingdings" pitchFamily="2" charset="2"/>
              <a:buChar char="v"/>
            </a:pPr>
            <a:r>
              <a:rPr lang="en-US" sz="2150" i="1" dirty="0"/>
              <a:t>MS teams provides us a sheet of every students joining time and leaving time. So don’t miss any class. 	</a:t>
            </a:r>
          </a:p>
          <a:p>
            <a:pPr marL="342900" indent="-342900" algn="just">
              <a:buFont typeface="Wingdings" pitchFamily="2" charset="2"/>
              <a:buChar char="v"/>
            </a:pPr>
            <a:r>
              <a:rPr lang="en-US" sz="2150" i="1" dirty="0"/>
              <a:t>There will a quiz/lab task after every theory class/lab, so if you miss any class/lab you are </a:t>
            </a:r>
            <a:r>
              <a:rPr lang="en-US" sz="2150" i="1" dirty="0" err="1"/>
              <a:t>gonna</a:t>
            </a:r>
            <a:r>
              <a:rPr lang="en-US" sz="2150" i="1" dirty="0"/>
              <a:t> lose some marks. 				</a:t>
            </a:r>
            <a:endParaRPr lang="en-US" sz="2150" dirty="0"/>
          </a:p>
        </p:txBody>
      </p:sp>
    </p:spTree>
    <p:extLst>
      <p:ext uri="{BB962C8B-B14F-4D97-AF65-F5344CB8AC3E}">
        <p14:creationId xmlns:p14="http://schemas.microsoft.com/office/powerpoint/2010/main" val="113993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24151"/>
          </a:xfrm>
          <a:prstGeom prst="rect">
            <a:avLst/>
          </a:prstGeom>
          <a:noFill/>
        </p:spPr>
        <p:txBody>
          <a:bodyPr wrap="square" rtlCol="0">
            <a:spAutoFit/>
          </a:bodyPr>
          <a:lstStyle/>
          <a:p>
            <a:pPr marL="342900" indent="-342900" algn="just">
              <a:lnSpc>
                <a:spcPct val="100000"/>
              </a:lnSpc>
              <a:spcBef>
                <a:spcPts val="600"/>
              </a:spcBef>
              <a:buFont typeface="Wingdings" pitchFamily="2" charset="2"/>
              <a:buChar char="v"/>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marL="342900" indent="-342900" algn="just">
              <a:lnSpc>
                <a:spcPct val="100000"/>
              </a:lnSpc>
              <a:spcBef>
                <a:spcPts val="600"/>
              </a:spcBef>
              <a:buFont typeface="Wingdings" pitchFamily="2" charset="2"/>
              <a:buChar char="v"/>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marL="342900" indent="-342900" algn="just">
              <a:lnSpc>
                <a:spcPct val="100000"/>
              </a:lnSpc>
              <a:spcBef>
                <a:spcPts val="600"/>
              </a:spcBef>
              <a:buFont typeface="Wingdings" pitchFamily="2" charset="2"/>
              <a:buChar char="v"/>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marL="342900" indent="-342900" algn="just">
              <a:lnSpc>
                <a:spcPct val="100000"/>
              </a:lnSpc>
              <a:spcBef>
                <a:spcPts val="600"/>
              </a:spcBef>
              <a:buFont typeface="Wingdings" pitchFamily="2" charset="2"/>
              <a:buChar char="v"/>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endParaRPr lang="en-US" sz="2150" dirty="0"/>
          </a:p>
        </p:txBody>
      </p:sp>
    </p:spTree>
    <p:extLst>
      <p:ext uri="{BB962C8B-B14F-4D97-AF65-F5344CB8AC3E}">
        <p14:creationId xmlns:p14="http://schemas.microsoft.com/office/powerpoint/2010/main" val="313725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8735"/>
          </a:xfrm>
          <a:prstGeom prst="rect">
            <a:avLst/>
          </a:prstGeom>
          <a:noFill/>
        </p:spPr>
        <p:txBody>
          <a:bodyPr wrap="square" rtlCol="0">
            <a:spAutoFit/>
          </a:bodyPr>
          <a:lstStyle/>
          <a:p>
            <a:pPr marL="285750" indent="-285750" algn="just">
              <a:buFont typeface="Wingdings" pitchFamily="2" charset="2"/>
              <a:buChar char="v"/>
            </a:pPr>
            <a:r>
              <a:rPr lang="en-US" sz="2000" dirty="0"/>
              <a:t>Must fill up the drop form and get it signed by the course teacher, write an application to the vice chancellor and get it signed by the department Head, and finally submit the form &amp; application to the registration department.</a:t>
            </a:r>
          </a:p>
          <a:p>
            <a:pPr marL="285750" indent="-285750" algn="just">
              <a:buFont typeface="Wingdings" pitchFamily="2" charset="2"/>
              <a:buChar char="v"/>
            </a:pPr>
            <a:r>
              <a:rPr lang="en-US" sz="2000" dirty="0"/>
              <a:t>The course teacher must write down the grades (if any) obtained in midterm, final, and grand total on the drop form.</a:t>
            </a:r>
          </a:p>
          <a:p>
            <a:pPr marL="285750" indent="-285750" algn="just">
              <a:buFont typeface="Wingdings" pitchFamily="2" charset="2"/>
              <a:buChar char="v"/>
            </a:pPr>
            <a:r>
              <a:rPr lang="en-US" sz="2000" dirty="0"/>
              <a:t>No drop is accepted during the following periods:</a:t>
            </a:r>
          </a:p>
          <a:p>
            <a:pPr lvl="1" algn="just"/>
            <a:r>
              <a:rPr lang="en-US" sz="2000" dirty="0"/>
              <a:t>One week before midterm exam – grade release date of midterm exam.</a:t>
            </a:r>
          </a:p>
          <a:p>
            <a:pPr lvl="1" algn="just"/>
            <a:r>
              <a:rPr lang="en-US" sz="2000" dirty="0"/>
              <a:t>One week before final term exam – grade release date of final grade.</a:t>
            </a:r>
          </a:p>
          <a:p>
            <a:pPr marL="285750" indent="-285750" algn="just">
              <a:buFont typeface="Wingdings" pitchFamily="2" charset="2"/>
              <a:buChar char="v"/>
            </a:pPr>
            <a:r>
              <a:rPr lang="en-US" sz="2000" dirty="0"/>
              <a:t>Student with ‘F’ grades in midterm, final term, or grand total cannot drop.</a:t>
            </a:r>
          </a:p>
          <a:p>
            <a:pPr marL="285750" indent="-285750" algn="just">
              <a:buFont typeface="Wingdings" pitchFamily="2" charset="2"/>
              <a:buChar char="v"/>
            </a:pPr>
            <a:r>
              <a:rPr lang="en-US" sz="2000" dirty="0"/>
              <a:t>Probation student are not allowed to drop any course</a:t>
            </a:r>
            <a:endParaRPr lang="en-US" sz="2150" dirty="0"/>
          </a:p>
          <a:p>
            <a:pPr algn="just"/>
            <a:endParaRPr lang="en-US" sz="2150" dirty="0"/>
          </a:p>
        </p:txBody>
      </p:sp>
    </p:spTree>
    <p:extLst>
      <p:ext uri="{BB962C8B-B14F-4D97-AF65-F5344CB8AC3E}">
        <p14:creationId xmlns:p14="http://schemas.microsoft.com/office/powerpoint/2010/main" val="163204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70318"/>
          </a:xfrm>
          <a:prstGeom prst="rect">
            <a:avLst/>
          </a:prstGeom>
          <a:noFill/>
        </p:spPr>
        <p:txBody>
          <a:bodyPr wrap="square" rtlCol="0">
            <a:spAutoFit/>
          </a:bodyPr>
          <a:lstStyle/>
          <a:p>
            <a:pPr marL="285750" indent="-285750" algn="just">
              <a:buFont typeface="Wingdings" pitchFamily="2" charset="2"/>
              <a:buChar char="v"/>
            </a:pPr>
            <a:r>
              <a:rPr lang="en-US" dirty="0"/>
              <a:t>For any problems that could not be solved/understood during the lecture,  students are advised to contact during the consultation hours and solve the problem.</a:t>
            </a:r>
          </a:p>
          <a:p>
            <a:pPr marL="285750" indent="-285750" algn="just">
              <a:buFont typeface="Wingdings" pitchFamily="2" charset="2"/>
              <a:buChar char="v"/>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marL="285750" indent="-285750" algn="just">
              <a:buFont typeface="Wingdings" pitchFamily="2" charset="2"/>
              <a:buChar char="v"/>
            </a:pPr>
            <a:r>
              <a:rPr lang="en-US" dirty="0"/>
              <a:t>Probation students must meet the course teacher once a week. So schedule your time with the teacher.</a:t>
            </a:r>
          </a:p>
          <a:p>
            <a:pPr marL="285750" indent="-285750" algn="just">
              <a:buFont typeface="Wingdings" pitchFamily="2" charset="2"/>
              <a:buChar char="v"/>
            </a:pPr>
            <a:r>
              <a:rPr lang="en-US" dirty="0"/>
              <a:t>Any kind of dishonesty, plagiarism, misbehavior, misconduct, etc. will not be tolerated. Might result in deduction of marks, ‘F’ grade, or reported to the AIUB Disciplinary Committee for drastic punishment.</a:t>
            </a:r>
          </a:p>
          <a:p>
            <a:pPr marL="285750" indent="-285750" algn="just">
              <a:buFont typeface="Wingdings" pitchFamily="2" charset="2"/>
              <a:buChar char="v"/>
            </a:pPr>
            <a:r>
              <a:rPr lang="en-US" dirty="0"/>
              <a:t>Always check/visit the AIUB home page and portal for notices, rules &amp; regulations of academic/university policies and important announcement for deadlines (Course drop, Exam permit, Exam Schedule, etc.).</a:t>
            </a:r>
            <a:endParaRPr lang="en-US" sz="2150" dirty="0"/>
          </a:p>
        </p:txBody>
      </p:sp>
    </p:spTree>
    <p:extLst>
      <p:ext uri="{BB962C8B-B14F-4D97-AF65-F5344CB8AC3E}">
        <p14:creationId xmlns:p14="http://schemas.microsoft.com/office/powerpoint/2010/main" val="96026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1617441-64E4-4639-8F31-297EC07BC413}"/>
              </a:ext>
            </a:extLst>
          </p:cNvPr>
          <p:cNvSpPr txBox="1">
            <a:spLocks/>
          </p:cNvSpPr>
          <p:nvPr/>
        </p:nvSpPr>
        <p:spPr>
          <a:xfrm>
            <a:off x="292748" y="369439"/>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t>My Policies</a:t>
            </a:r>
            <a:endParaRPr kumimoji="0" lang="en-US" sz="33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4" name="Content Placeholder 2">
            <a:extLst>
              <a:ext uri="{FF2B5EF4-FFF2-40B4-BE49-F238E27FC236}">
                <a16:creationId xmlns:a16="http://schemas.microsoft.com/office/drawing/2014/main" id="{3653BBE8-FD0E-493F-B32D-145E67DAAB03}"/>
              </a:ext>
            </a:extLst>
          </p:cNvPr>
          <p:cNvSpPr txBox="1">
            <a:spLocks/>
          </p:cNvSpPr>
          <p:nvPr/>
        </p:nvSpPr>
        <p:spPr>
          <a:xfrm>
            <a:off x="666059" y="1256109"/>
            <a:ext cx="8982075" cy="434578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200" dirty="0"/>
          </a:p>
          <a:p>
            <a:endParaRPr lang="en-US" sz="1200" dirty="0"/>
          </a:p>
        </p:txBody>
      </p:sp>
      <p:sp>
        <p:nvSpPr>
          <p:cNvPr id="6" name="TextBox 5">
            <a:extLst>
              <a:ext uri="{FF2B5EF4-FFF2-40B4-BE49-F238E27FC236}">
                <a16:creationId xmlns:a16="http://schemas.microsoft.com/office/drawing/2014/main" id="{6B23B0BC-8DD6-4099-8FDC-DF8A6BE67A7D}"/>
              </a:ext>
            </a:extLst>
          </p:cNvPr>
          <p:cNvSpPr txBox="1"/>
          <p:nvPr/>
        </p:nvSpPr>
        <p:spPr>
          <a:xfrm>
            <a:off x="391886" y="1859340"/>
            <a:ext cx="6844003" cy="4062651"/>
          </a:xfrm>
          <a:prstGeom prst="rect">
            <a:avLst/>
          </a:prstGeom>
          <a:noFill/>
        </p:spPr>
        <p:txBody>
          <a:bodyPr wrap="square">
            <a:spAutoFit/>
          </a:bodyPr>
          <a:lstStyle/>
          <a:p>
            <a:pPr marL="0" indent="0">
              <a:buNone/>
            </a:pPr>
            <a:r>
              <a:rPr lang="en-US" sz="2000" b="1" i="1" u="sng" dirty="0">
                <a:latin typeface="Consolas" panose="020B0609020204030204" pitchFamily="49" charset="0"/>
              </a:rPr>
              <a:t>Do’s</a:t>
            </a:r>
          </a:p>
          <a:p>
            <a:pPr marL="0" indent="0">
              <a:buNone/>
            </a:pPr>
            <a:endParaRPr lang="en-US" sz="2000" b="1" i="1" u="sng" dirty="0">
              <a:latin typeface="Consolas" panose="020B0609020204030204" pitchFamily="49" charset="0"/>
            </a:endParaRPr>
          </a:p>
          <a:p>
            <a:r>
              <a:rPr lang="en-US" sz="2000" b="1" i="1" dirty="0">
                <a:latin typeface="Consolas" panose="020B0609020204030204" pitchFamily="49" charset="0"/>
              </a:rPr>
              <a:t>Must </a:t>
            </a:r>
            <a:r>
              <a:rPr lang="en-US" sz="2000" dirty="0">
                <a:latin typeface="Consolas" panose="020B0609020204030204" pitchFamily="49" charset="0"/>
              </a:rPr>
              <a:t>be present inside the class in due time</a:t>
            </a:r>
          </a:p>
          <a:p>
            <a:r>
              <a:rPr lang="en-US" sz="2000" b="1" dirty="0">
                <a:latin typeface="Consolas" panose="020B0609020204030204" pitchFamily="49" charset="0"/>
              </a:rPr>
              <a:t>Asking question</a:t>
            </a:r>
          </a:p>
          <a:p>
            <a:r>
              <a:rPr lang="en-US" sz="2000" b="1" dirty="0">
                <a:latin typeface="Consolas" panose="020B0609020204030204" pitchFamily="49" charset="0"/>
              </a:rPr>
              <a:t>Consulting</a:t>
            </a:r>
          </a:p>
          <a:p>
            <a:r>
              <a:rPr lang="en-US" sz="2000" b="1" dirty="0">
                <a:latin typeface="Consolas" panose="020B0609020204030204" pitchFamily="49" charset="0"/>
              </a:rPr>
              <a:t>Due time submission</a:t>
            </a:r>
          </a:p>
          <a:p>
            <a:endParaRPr lang="en-US" sz="2000" b="1" dirty="0">
              <a:latin typeface="Consolas" panose="020B0609020204030204" pitchFamily="49" charset="0"/>
            </a:endParaRPr>
          </a:p>
          <a:p>
            <a:pPr marL="0" indent="0">
              <a:buNone/>
            </a:pPr>
            <a:r>
              <a:rPr lang="en-US" sz="2000" b="1" u="sng" dirty="0">
                <a:solidFill>
                  <a:srgbClr val="FF0000"/>
                </a:solidFill>
                <a:highlight>
                  <a:srgbClr val="FFFF00"/>
                </a:highlight>
                <a:latin typeface="Consolas" panose="020B0609020204030204" pitchFamily="49" charset="0"/>
              </a:rPr>
              <a:t>Don’ts</a:t>
            </a:r>
          </a:p>
          <a:p>
            <a:pPr marL="0" indent="0">
              <a:buNone/>
            </a:pPr>
            <a:endParaRPr lang="en-US" sz="2000" b="1" u="sng" dirty="0">
              <a:solidFill>
                <a:srgbClr val="FF0000"/>
              </a:solidFill>
              <a:highlight>
                <a:srgbClr val="FFFF00"/>
              </a:highlight>
              <a:latin typeface="Consolas" panose="020B0609020204030204" pitchFamily="49" charset="0"/>
            </a:endParaRPr>
          </a:p>
          <a:p>
            <a:r>
              <a:rPr lang="en-US" sz="2000" b="1" i="1" dirty="0">
                <a:solidFill>
                  <a:srgbClr val="FF0000"/>
                </a:solidFill>
                <a:latin typeface="Consolas" panose="020B0609020204030204" pitchFamily="49" charset="0"/>
              </a:rPr>
              <a:t>Coming late in class</a:t>
            </a:r>
            <a:endParaRPr lang="en-US" sz="2000" b="1" dirty="0">
              <a:solidFill>
                <a:srgbClr val="FF0000"/>
              </a:solidFill>
              <a:latin typeface="Consolas" panose="020B0609020204030204" pitchFamily="49" charset="0"/>
            </a:endParaRPr>
          </a:p>
          <a:p>
            <a:r>
              <a:rPr lang="en-US" sz="2000" b="1" dirty="0">
                <a:solidFill>
                  <a:srgbClr val="FF0000"/>
                </a:solidFill>
                <a:latin typeface="Consolas" panose="020B0609020204030204" pitchFamily="49" charset="0"/>
              </a:rPr>
              <a:t>Talking to each other</a:t>
            </a:r>
          </a:p>
          <a:p>
            <a:r>
              <a:rPr lang="en-US" sz="2000" b="1" dirty="0">
                <a:solidFill>
                  <a:srgbClr val="FF0000"/>
                </a:solidFill>
                <a:latin typeface="Consolas" panose="020B0609020204030204" pitchFamily="49" charset="0"/>
              </a:rPr>
              <a:t>Browsing social media </a:t>
            </a:r>
          </a:p>
          <a:p>
            <a:r>
              <a:rPr lang="en-US" sz="2000" b="1" dirty="0">
                <a:solidFill>
                  <a:srgbClr val="FF0000"/>
                </a:solidFill>
                <a:latin typeface="Consolas" panose="020B0609020204030204" pitchFamily="49" charset="0"/>
              </a:rPr>
              <a:t>COPYING CODE</a:t>
            </a:r>
          </a:p>
        </p:txBody>
      </p:sp>
    </p:spTree>
    <p:extLst>
      <p:ext uri="{BB962C8B-B14F-4D97-AF65-F5344CB8AC3E}">
        <p14:creationId xmlns:p14="http://schemas.microsoft.com/office/powerpoint/2010/main" val="38967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Consulting Hours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2089248" y="3105951"/>
            <a:ext cx="7754112" cy="484632"/>
          </a:xfrm>
        </p:spPr>
        <p:txBody>
          <a:bodyPr>
            <a:normAutofit/>
          </a:bodyPr>
          <a:lstStyle/>
          <a:p>
            <a:r>
              <a:rPr lang="en-US" sz="2400" dirty="0">
                <a:solidFill>
                  <a:schemeClr val="tx1"/>
                </a:solidFill>
                <a:highlight>
                  <a:srgbClr val="FFFF00"/>
                </a:highlight>
              </a:rPr>
              <a:t>I will let you know my Consulting hour later</a:t>
            </a:r>
            <a:endParaRPr lang="x-none" sz="2400" dirty="0">
              <a:solidFill>
                <a:schemeClr val="tx1"/>
              </a:solidFill>
              <a:highlight>
                <a:srgbClr val="FFFF00"/>
              </a:highlight>
            </a:endParaRPr>
          </a:p>
        </p:txBody>
      </p:sp>
    </p:spTree>
    <p:extLst>
      <p:ext uri="{BB962C8B-B14F-4D97-AF65-F5344CB8AC3E}">
        <p14:creationId xmlns:p14="http://schemas.microsoft.com/office/powerpoint/2010/main" val="60388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400" dirty="0">
                <a:solidFill>
                  <a:schemeClr val="tx1"/>
                </a:solidFill>
              </a:rPr>
              <a:t>- Introduction of Lecturer</a:t>
            </a:r>
          </a:p>
          <a:p>
            <a:pPr marL="342900" indent="-342900">
              <a:buAutoNum type="arabicPeriod"/>
            </a:pPr>
            <a:r>
              <a:rPr lang="en-US" sz="2400" dirty="0">
                <a:solidFill>
                  <a:schemeClr val="tx1"/>
                </a:solidFill>
              </a:rPr>
              <a:t>- Mission and Vision of CS, AIUB</a:t>
            </a:r>
          </a:p>
          <a:p>
            <a:pPr marL="342900" indent="-342900">
              <a:buAutoNum type="arabicPeriod"/>
            </a:pPr>
            <a:r>
              <a:rPr lang="en-US" sz="2400" dirty="0">
                <a:solidFill>
                  <a:schemeClr val="tx1"/>
                </a:solidFill>
              </a:rPr>
              <a:t>- Rules Polices of the class/lab </a:t>
            </a:r>
          </a:p>
          <a:p>
            <a:pPr marL="342900" indent="-342900">
              <a:buAutoNum type="arabicPeriod"/>
            </a:pPr>
            <a:r>
              <a:rPr lang="en-US" sz="2400" dirty="0">
                <a:solidFill>
                  <a:schemeClr val="tx1"/>
                </a:solidFill>
              </a:rPr>
              <a:t>- Attendance policy of class/lab</a:t>
            </a:r>
          </a:p>
          <a:p>
            <a:pPr marL="342900" indent="-342900">
              <a:buAutoNum type="arabicPeriod"/>
            </a:pPr>
            <a:r>
              <a:rPr lang="en-US" sz="2400" dirty="0">
                <a:solidFill>
                  <a:schemeClr val="tx1"/>
                </a:solidFill>
              </a:rPr>
              <a:t>- Grading Policy</a:t>
            </a:r>
          </a:p>
          <a:p>
            <a:pPr marL="342900" indent="-342900">
              <a:buAutoNum type="arabicPeriod"/>
            </a:pPr>
            <a:r>
              <a:rPr lang="en-US" sz="2400" dirty="0">
                <a:solidFill>
                  <a:schemeClr val="tx1"/>
                </a:solidFill>
              </a:rPr>
              <a:t>- Makeup Policy</a:t>
            </a:r>
          </a:p>
          <a:p>
            <a:pPr marL="342900" indent="-342900">
              <a:buAutoNum type="arabicPeriod"/>
            </a:pPr>
            <a:r>
              <a:rPr lang="en-US" sz="2400" dirty="0">
                <a:solidFill>
                  <a:schemeClr val="tx1"/>
                </a:solidFill>
              </a:rPr>
              <a:t>- Dropping Policy</a:t>
            </a:r>
          </a:p>
          <a:p>
            <a:pPr marL="342900" indent="-342900">
              <a:buAutoNum type="arabicPeriod"/>
            </a:pPr>
            <a:r>
              <a:rPr lang="en-US" sz="2400" dirty="0">
                <a:solidFill>
                  <a:schemeClr val="tx1"/>
                </a:solidFill>
              </a:rPr>
              <a:t>- Final Thoughts</a:t>
            </a:r>
          </a:p>
          <a:p>
            <a:pPr marL="342900" indent="-342900">
              <a:buAutoNum type="arabicPeriod"/>
            </a:pPr>
            <a:r>
              <a:rPr lang="en-US" sz="2400" dirty="0">
                <a:solidFill>
                  <a:schemeClr val="tx1"/>
                </a:solidFill>
              </a:rPr>
              <a:t>- Consulting Hours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123932"/>
          </a:xfrm>
          <a:prstGeom prst="rect">
            <a:avLst/>
          </a:prstGeom>
          <a:noFill/>
        </p:spPr>
        <p:txBody>
          <a:bodyPr wrap="square" rtlCol="0">
            <a:spAutoFit/>
          </a:bodyPr>
          <a:lstStyle/>
          <a:p>
            <a:r>
              <a:rPr lang="en-US" sz="2500" b="1" dirty="0"/>
              <a:t>Md. Kishor Morol</a:t>
            </a:r>
          </a:p>
          <a:p>
            <a:r>
              <a:rPr lang="en-US" sz="2500" dirty="0"/>
              <a:t>Lecturer</a:t>
            </a:r>
          </a:p>
          <a:p>
            <a:r>
              <a:rPr lang="en-US" sz="2500" dirty="0"/>
              <a:t>Department of Computer Science</a:t>
            </a:r>
          </a:p>
          <a:p>
            <a:r>
              <a:rPr lang="en-US" sz="2500" dirty="0"/>
              <a:t>Faculty of Science &amp; Technology</a:t>
            </a:r>
          </a:p>
          <a:p>
            <a:r>
              <a:rPr lang="en-US" sz="2500" dirty="0"/>
              <a:t>American International University-Bangladesh (AIUB) </a:t>
            </a:r>
          </a:p>
          <a:p>
            <a:r>
              <a:rPr lang="en-US" sz="2400" dirty="0"/>
              <a:t>Email: </a:t>
            </a:r>
            <a:r>
              <a:rPr lang="en-US" sz="2400" dirty="0">
                <a:hlinkClick r:id="rId2"/>
              </a:rPr>
              <a:t>kishor@aiub.edu</a:t>
            </a:r>
            <a:endParaRPr lang="en-US" sz="2400" dirty="0"/>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385268"/>
          </a:xfrm>
          <a:prstGeom prst="rect">
            <a:avLst/>
          </a:prstGeom>
          <a:noFill/>
        </p:spPr>
        <p:txBody>
          <a:bodyPr wrap="square" rtlCol="0">
            <a:spAutoFit/>
          </a:bodyPr>
          <a:lstStyle/>
          <a:p>
            <a:pPr>
              <a:buFont typeface="Wingdings" panose="05000000000000000000" pitchFamily="2" charset="2"/>
              <a:buChar char="Ø"/>
            </a:pPr>
            <a:r>
              <a:rPr lang="en-US" sz="2500" b="1" dirty="0"/>
              <a:t>MSc in Computer Science </a:t>
            </a:r>
          </a:p>
          <a:p>
            <a:r>
              <a:rPr lang="en-US" sz="2000" i="1" dirty="0"/>
              <a:t>Major: Intelligent Systems </a:t>
            </a:r>
          </a:p>
          <a:p>
            <a:r>
              <a:rPr lang="en-US" sz="2500" dirty="0"/>
              <a:t>American International University-Bangladesh (AIUB)</a:t>
            </a:r>
            <a:endParaRPr lang="en-US" sz="2500" b="1" dirty="0"/>
          </a:p>
          <a:p>
            <a:pPr>
              <a:buFont typeface="Wingdings" panose="05000000000000000000" pitchFamily="2" charset="2"/>
              <a:buChar char="Ø"/>
            </a:pPr>
            <a:r>
              <a:rPr lang="en-US" sz="2500" b="1" dirty="0"/>
              <a:t>BSc in Computer Science</a:t>
            </a:r>
          </a:p>
          <a:p>
            <a:r>
              <a:rPr lang="en-US" sz="2500" dirty="0"/>
              <a:t>American International University-Bangladesh (AIUB)</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2246769"/>
          </a:xfrm>
          <a:prstGeom prst="rect">
            <a:avLst/>
          </a:prstGeom>
          <a:noFill/>
        </p:spPr>
        <p:txBody>
          <a:bodyPr wrap="square" rtlCol="0">
            <a:spAutoFit/>
          </a:bodyPr>
          <a:lstStyle/>
          <a:p>
            <a:pPr marL="457200" indent="-457200">
              <a:buFont typeface="Wingdings" pitchFamily="2" charset="2"/>
              <a:buChar char="Ø"/>
            </a:pPr>
            <a:r>
              <a:rPr lang="en-US" sz="2800" dirty="0"/>
              <a:t>Natural Language Processing</a:t>
            </a:r>
          </a:p>
          <a:p>
            <a:pPr marL="457200" indent="-457200">
              <a:buFont typeface="Wingdings" pitchFamily="2" charset="2"/>
              <a:buChar char="Ø"/>
            </a:pPr>
            <a:r>
              <a:rPr lang="en-US" sz="2800" dirty="0"/>
              <a:t>Machine Learning, Deep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Medical Image Processing</a:t>
            </a:r>
          </a:p>
          <a:p>
            <a:pPr marL="457200" indent="-457200">
              <a:buFont typeface="Wingdings" pitchFamily="2" charset="2"/>
              <a:buChar char="Ø"/>
            </a:pPr>
            <a:r>
              <a:rPr lang="en-US" sz="2800" dirty="0"/>
              <a:t>Human Machine Interaction</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and Mission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3739485"/>
          </a:xfrm>
          <a:prstGeom prst="rect">
            <a:avLst/>
          </a:prstGeom>
          <a:noFill/>
        </p:spPr>
        <p:txBody>
          <a:bodyPr wrap="square" rtlCol="0">
            <a:spAutoFit/>
          </a:bodyPr>
          <a:lstStyle/>
          <a:p>
            <a:pPr marL="0" lvl="1" algn="just"/>
            <a:r>
              <a:rPr lang="en-US" altLang="ja-JP" sz="2400" b="1" dirty="0"/>
              <a:t>Vision:</a:t>
            </a:r>
          </a:p>
          <a:p>
            <a:pPr marL="0" lvl="1" algn="just"/>
            <a:r>
              <a:rPr lang="en-US" altLang="ja-JP" sz="2100" dirty="0"/>
              <a:t>Provides leadership in the pursuit of quality and excellent computer education and produce highly skilled and globally competitive IT professionals.</a:t>
            </a:r>
          </a:p>
          <a:p>
            <a:pPr marL="0" lvl="1" algn="just"/>
            <a:endParaRPr lang="en-US" sz="2100" dirty="0"/>
          </a:p>
          <a:p>
            <a:pPr marL="0" lvl="1" algn="just"/>
            <a:r>
              <a:rPr lang="en-US" altLang="ja-JP" sz="2400" b="1" dirty="0"/>
              <a:t>Mission:</a:t>
            </a:r>
          </a:p>
          <a:p>
            <a:pPr marL="0" lvl="1" algn="just"/>
            <a:r>
              <a:rPr lang="en-US" altLang="ja-JP" sz="21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100" dirty="0"/>
          </a:p>
        </p:txBody>
      </p:sp>
    </p:spTree>
    <p:extLst>
      <p:ext uri="{BB962C8B-B14F-4D97-AF65-F5344CB8AC3E}">
        <p14:creationId xmlns:p14="http://schemas.microsoft.com/office/powerpoint/2010/main" val="164030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7814538" cy="3933384"/>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Ø"/>
            </a:pPr>
            <a:r>
              <a:rPr lang="en-US" altLang="ja-JP" sz="2400" dirty="0"/>
              <a:t>Enrich the computer education curriculum to suit the needs of the industry-   wide standards for both domestic and international markets</a:t>
            </a:r>
          </a:p>
          <a:p>
            <a:pPr marL="342900" indent="-342900" algn="just">
              <a:lnSpc>
                <a:spcPct val="80000"/>
              </a:lnSpc>
              <a:buFont typeface="Wingdings" pitchFamily="2" charset="2"/>
              <a:buChar char="Ø"/>
            </a:pPr>
            <a:r>
              <a:rPr lang="en-US" altLang="ja-JP" sz="2400" dirty="0"/>
              <a:t>Equip the faculty and staff with professional, modern technological and research skills</a:t>
            </a:r>
          </a:p>
          <a:p>
            <a:pPr marL="342900" indent="-342900" algn="just">
              <a:lnSpc>
                <a:spcPct val="80000"/>
              </a:lnSpc>
              <a:buFont typeface="Wingdings" pitchFamily="2" charset="2"/>
              <a:buChar char="Ø"/>
            </a:pPr>
            <a:r>
              <a:rPr lang="en-US" altLang="ja-JP" sz="2400" dirty="0"/>
              <a:t>Upgrade continuously computer hardware's, facilities and instructional materials to cope with the challenges of the information technology age</a:t>
            </a:r>
          </a:p>
          <a:p>
            <a:pPr marL="342900" indent="-342900" algn="just">
              <a:lnSpc>
                <a:spcPct val="80000"/>
              </a:lnSpc>
              <a:buFont typeface="Wingdings" pitchFamily="2" charset="2"/>
              <a:buChar char="Ø"/>
            </a:pPr>
            <a:r>
              <a:rPr lang="en-US" altLang="ja-JP" sz="2400" dirty="0"/>
              <a:t>Initiate and conduct relevant research, software development and outreach services.</a:t>
            </a:r>
          </a:p>
          <a:p>
            <a:pPr marL="342900" indent="-342900" algn="just">
              <a:lnSpc>
                <a:spcPct val="80000"/>
              </a:lnSpc>
              <a:buFont typeface="Wingdings" pitchFamily="2" charset="2"/>
              <a:buChar char="Ø"/>
            </a:pPr>
            <a:r>
              <a:rPr lang="en-US" altLang="ja-JP" sz="2400" dirty="0"/>
              <a:t>Establish linkage with industry and other IT-based organizations/institutions for sharing of resources and expertise, and better job opportunities for students</a:t>
            </a:r>
            <a:endParaRPr lang="en-US" sz="2100" dirty="0"/>
          </a:p>
        </p:txBody>
      </p:sp>
    </p:spTree>
    <p:extLst>
      <p:ext uri="{BB962C8B-B14F-4D97-AF65-F5344CB8AC3E}">
        <p14:creationId xmlns:p14="http://schemas.microsoft.com/office/powerpoint/2010/main" val="182120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of Class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Online Perspective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9569"/>
          </a:xfrm>
          <a:prstGeom prst="rect">
            <a:avLst/>
          </a:prstGeom>
          <a:noFill/>
        </p:spPr>
        <p:txBody>
          <a:bodyPr wrap="square" rtlCol="0">
            <a:spAutoFit/>
          </a:bodyPr>
          <a:lstStyle/>
          <a:p>
            <a:pPr marL="342900" indent="-342900" algn="just">
              <a:buFont typeface="Wingdings" pitchFamily="2" charset="2"/>
              <a:buChar char="v"/>
            </a:pPr>
            <a:r>
              <a:rPr lang="en-US" sz="2400" dirty="0"/>
              <a:t>Please keep your microphone mute during lecture time. You should turn it on when you have questions. </a:t>
            </a:r>
          </a:p>
          <a:p>
            <a:pPr marL="342900" indent="-342900" algn="just">
              <a:buFont typeface="Wingdings" pitchFamily="2" charset="2"/>
              <a:buChar char="v"/>
            </a:pPr>
            <a:r>
              <a:rPr lang="en-US" sz="2400" dirty="0"/>
              <a:t>Your joining and leaving time of each lecture will be monitored. So attendance is very important. </a:t>
            </a:r>
          </a:p>
          <a:p>
            <a:pPr marL="342900" indent="-342900" algn="just">
              <a:buFont typeface="Wingdings" pitchFamily="2" charset="2"/>
              <a:buChar char="v"/>
            </a:pPr>
            <a:r>
              <a:rPr lang="en-US" sz="2400" dirty="0"/>
              <a:t>There will be session for questioning after completing each topic/subtopic/chapter.</a:t>
            </a:r>
          </a:p>
          <a:p>
            <a:pPr marL="342900" indent="-342900" algn="just">
              <a:buFont typeface="Wingdings" pitchFamily="2" charset="2"/>
              <a:buChar char="v"/>
            </a:pPr>
            <a:r>
              <a:rPr lang="en-US" sz="2400" dirty="0"/>
              <a:t>Please ask your personal question in break /after finishing lecture/ consulting hours.</a:t>
            </a:r>
          </a:p>
          <a:p>
            <a:pPr marL="342900" indent="-342900" algn="just">
              <a:buFont typeface="Wingdings" pitchFamily="2" charset="2"/>
              <a:buChar char="v"/>
            </a:pPr>
            <a:r>
              <a:rPr lang="en-US" sz="2400" dirty="0">
                <a:highlight>
                  <a:srgbClr val="FFFF00"/>
                </a:highlight>
              </a:rPr>
              <a:t>There will be short quiz after each theory class.</a:t>
            </a:r>
          </a:p>
          <a:p>
            <a:pPr marL="342900" indent="-342900" algn="just">
              <a:lnSpc>
                <a:spcPct val="80000"/>
              </a:lnSpc>
              <a:spcBef>
                <a:spcPts val="1000"/>
              </a:spcBef>
              <a:buFont typeface="Wingdings" pitchFamily="2" charset="2"/>
              <a:buChar char="Ø"/>
            </a:pPr>
            <a:endParaRPr lang="en-US" sz="2100" dirty="0"/>
          </a:p>
        </p:txBody>
      </p:sp>
    </p:spTree>
    <p:extLst>
      <p:ext uri="{BB962C8B-B14F-4D97-AF65-F5344CB8AC3E}">
        <p14:creationId xmlns:p14="http://schemas.microsoft.com/office/powerpoint/2010/main" val="342230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Online Perspective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234027"/>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v"/>
            </a:pPr>
            <a:r>
              <a:rPr lang="en-US" sz="2400" dirty="0"/>
              <a:t>First 1 hour will be spent explaining the problems/task/experiment to be performed.</a:t>
            </a:r>
          </a:p>
          <a:p>
            <a:pPr marL="342900" indent="-342900" algn="just">
              <a:lnSpc>
                <a:spcPct val="80000"/>
              </a:lnSpc>
              <a:spcBef>
                <a:spcPts val="1000"/>
              </a:spcBef>
              <a:buFont typeface="Wingdings" pitchFamily="2" charset="2"/>
              <a:buChar char="v"/>
            </a:pPr>
            <a:r>
              <a:rPr lang="en-US" sz="2400" dirty="0"/>
              <a:t>Next 1 – 1.30 hour(s) will be spent by the students to complete the experiment.</a:t>
            </a:r>
          </a:p>
          <a:p>
            <a:pPr marL="342900" indent="-342900" algn="just">
              <a:lnSpc>
                <a:spcPct val="80000"/>
              </a:lnSpc>
              <a:spcBef>
                <a:spcPts val="1000"/>
              </a:spcBef>
              <a:buFont typeface="Wingdings" pitchFamily="2" charset="2"/>
              <a:buChar char="v"/>
            </a:pPr>
            <a:r>
              <a:rPr lang="en-US" sz="2400" dirty="0"/>
              <a:t>Rest 0.5 hour will be spent in checking, marking, and discussing the solution.</a:t>
            </a:r>
          </a:p>
          <a:p>
            <a:pPr marL="342900" indent="-342900" algn="just">
              <a:lnSpc>
                <a:spcPct val="80000"/>
              </a:lnSpc>
              <a:spcBef>
                <a:spcPts val="1000"/>
              </a:spcBef>
              <a:buFont typeface="Wingdings" pitchFamily="2" charset="2"/>
              <a:buChar char="v"/>
            </a:pPr>
            <a:r>
              <a:rPr lang="en-US" sz="2400" dirty="0"/>
              <a:t>Students are not allowed to discuss with each other (unless instructed to) in solving problems.</a:t>
            </a:r>
          </a:p>
          <a:p>
            <a:pPr algn="just">
              <a:lnSpc>
                <a:spcPct val="80000"/>
              </a:lnSpc>
              <a:spcBef>
                <a:spcPts val="1000"/>
              </a:spcBef>
            </a:pPr>
            <a:endParaRPr lang="en-US" sz="2100" dirty="0"/>
          </a:p>
        </p:txBody>
      </p:sp>
    </p:spTree>
    <p:extLst>
      <p:ext uri="{BB962C8B-B14F-4D97-AF65-F5344CB8AC3E}">
        <p14:creationId xmlns:p14="http://schemas.microsoft.com/office/powerpoint/2010/main" val="5219755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602</TotalTime>
  <Words>1115</Words>
  <Application>Microsoft Office PowerPoint</Application>
  <PresentationFormat>On-screen Show (4:3)</PresentationFormat>
  <Paragraphs>124</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Corbel</vt:lpstr>
      <vt:lpstr>Wingdings</vt:lpstr>
      <vt:lpstr>Spectrum</vt:lpstr>
      <vt:lpstr>Introduction of Lecturer &amp; Course Polices</vt:lpstr>
      <vt:lpstr>Outline</vt:lpstr>
      <vt:lpstr>Introduction of Lecturer</vt:lpstr>
      <vt:lpstr>Introduction of Lecturer</vt:lpstr>
      <vt:lpstr>Introduction of Lecturer</vt:lpstr>
      <vt:lpstr>Vision and Mission of CS, AIUB</vt:lpstr>
      <vt:lpstr>Goals of CS, AIUB</vt:lpstr>
      <vt:lpstr>Rules of Class</vt:lpstr>
      <vt:lpstr>Lab Policy</vt:lpstr>
      <vt:lpstr>Attendance Policy</vt:lpstr>
      <vt:lpstr>Grading Policy</vt:lpstr>
      <vt:lpstr>Dropping Policy</vt:lpstr>
      <vt:lpstr>Other Policy</vt:lpstr>
      <vt:lpstr>PowerPoint Presentation</vt:lpstr>
      <vt:lpstr>Consulting Hours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56</cp:revision>
  <dcterms:created xsi:type="dcterms:W3CDTF">2018-12-10T17:20:29Z</dcterms:created>
  <dcterms:modified xsi:type="dcterms:W3CDTF">2021-05-24T08:17:40Z</dcterms:modified>
</cp:coreProperties>
</file>