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0.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7" r:id="rId3"/>
    <p:sldId id="264" r:id="rId4"/>
    <p:sldId id="273" r:id="rId5"/>
    <p:sldId id="274" r:id="rId6"/>
    <p:sldId id="275" r:id="rId7"/>
    <p:sldId id="276" r:id="rId8"/>
    <p:sldId id="277" r:id="rId9"/>
    <p:sldId id="265" r:id="rId10"/>
    <p:sldId id="295" r:id="rId11"/>
    <p:sldId id="296" r:id="rId12"/>
    <p:sldId id="268" r:id="rId13"/>
    <p:sldId id="281" r:id="rId14"/>
    <p:sldId id="282" r:id="rId15"/>
    <p:sldId id="300" r:id="rId16"/>
    <p:sldId id="297" r:id="rId17"/>
    <p:sldId id="299" r:id="rId18"/>
    <p:sldId id="298" r:id="rId19"/>
    <p:sldId id="283" r:id="rId20"/>
    <p:sldId id="285" r:id="rId21"/>
    <p:sldId id="286" r:id="rId22"/>
    <p:sldId id="287" r:id="rId23"/>
    <p:sldId id="288" r:id="rId24"/>
    <p:sldId id="279" r:id="rId25"/>
    <p:sldId id="29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1F3788-7D2A-4DD4-8B8E-9332672E4514}" type="datetimeFigureOut">
              <a:rPr lang="en-US" smtClean="0"/>
              <a:t>6/8/2020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140121-BBD9-43E4-80C5-19E7813A5262}" type="slidenum">
              <a:rPr lang="en-US" smtClean="0"/>
              <a:t>‹#›</a:t>
            </a:fld>
            <a:endParaRPr lang="en-US"/>
          </a:p>
        </p:txBody>
      </p:sp>
    </p:spTree>
    <p:extLst>
      <p:ext uri="{BB962C8B-B14F-4D97-AF65-F5344CB8AC3E}">
        <p14:creationId xmlns:p14="http://schemas.microsoft.com/office/powerpoint/2010/main" val="483098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140121-BBD9-43E4-80C5-19E7813A5262}" type="slidenum">
              <a:rPr lang="en-US" smtClean="0"/>
              <a:t>9</a:t>
            </a:fld>
            <a:endParaRPr lang="en-US"/>
          </a:p>
        </p:txBody>
      </p:sp>
    </p:spTree>
    <p:extLst>
      <p:ext uri="{BB962C8B-B14F-4D97-AF65-F5344CB8AC3E}">
        <p14:creationId xmlns:p14="http://schemas.microsoft.com/office/powerpoint/2010/main" val="262851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140121-BBD9-43E4-80C5-19E7813A5262}" type="slidenum">
              <a:rPr lang="en-US" smtClean="0"/>
              <a:t>10</a:t>
            </a:fld>
            <a:endParaRPr lang="en-US"/>
          </a:p>
        </p:txBody>
      </p:sp>
    </p:spTree>
    <p:extLst>
      <p:ext uri="{BB962C8B-B14F-4D97-AF65-F5344CB8AC3E}">
        <p14:creationId xmlns:p14="http://schemas.microsoft.com/office/powerpoint/2010/main" val="262851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140121-BBD9-43E4-80C5-19E7813A5262}" type="slidenum">
              <a:rPr lang="en-US" smtClean="0"/>
              <a:t>11</a:t>
            </a:fld>
            <a:endParaRPr lang="en-US"/>
          </a:p>
        </p:txBody>
      </p:sp>
    </p:spTree>
    <p:extLst>
      <p:ext uri="{BB962C8B-B14F-4D97-AF65-F5344CB8AC3E}">
        <p14:creationId xmlns:p14="http://schemas.microsoft.com/office/powerpoint/2010/main" val="2628516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140121-BBD9-43E4-80C5-19E7813A5262}" type="slidenum">
              <a:rPr lang="en-US" smtClean="0"/>
              <a:t>13</a:t>
            </a:fld>
            <a:endParaRPr lang="en-US"/>
          </a:p>
        </p:txBody>
      </p:sp>
    </p:spTree>
    <p:extLst>
      <p:ext uri="{BB962C8B-B14F-4D97-AF65-F5344CB8AC3E}">
        <p14:creationId xmlns:p14="http://schemas.microsoft.com/office/powerpoint/2010/main" val="2628516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140121-BBD9-43E4-80C5-19E7813A5262}" type="slidenum">
              <a:rPr lang="en-US" smtClean="0"/>
              <a:t>19</a:t>
            </a:fld>
            <a:endParaRPr lang="en-US"/>
          </a:p>
        </p:txBody>
      </p:sp>
    </p:spTree>
    <p:extLst>
      <p:ext uri="{BB962C8B-B14F-4D97-AF65-F5344CB8AC3E}">
        <p14:creationId xmlns:p14="http://schemas.microsoft.com/office/powerpoint/2010/main" val="262851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140121-BBD9-43E4-80C5-19E7813A5262}" type="slidenum">
              <a:rPr lang="en-US" smtClean="0"/>
              <a:t>20</a:t>
            </a:fld>
            <a:endParaRPr lang="en-US"/>
          </a:p>
        </p:txBody>
      </p:sp>
    </p:spTree>
    <p:extLst>
      <p:ext uri="{BB962C8B-B14F-4D97-AF65-F5344CB8AC3E}">
        <p14:creationId xmlns:p14="http://schemas.microsoft.com/office/powerpoint/2010/main" val="2628516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140121-BBD9-43E4-80C5-19E7813A5262}" type="slidenum">
              <a:rPr lang="en-US" smtClean="0"/>
              <a:t>22</a:t>
            </a:fld>
            <a:endParaRPr lang="en-US"/>
          </a:p>
        </p:txBody>
      </p:sp>
    </p:spTree>
    <p:extLst>
      <p:ext uri="{BB962C8B-B14F-4D97-AF65-F5344CB8AC3E}">
        <p14:creationId xmlns:p14="http://schemas.microsoft.com/office/powerpoint/2010/main" val="2628516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D8E940-8DCE-4C2F-A197-C1C625398EC8}"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3300B-6956-4753-850E-7917FEF81C66}"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39A30B-13EE-4EF0-B771-BF01E0B87E67}"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45BD87-37C5-407E-873B-45F3FEED4C86}"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77200" y="6356350"/>
            <a:ext cx="609600" cy="365125"/>
          </a:xfrm>
        </p:spPr>
        <p:txBody>
          <a:bodyPr/>
          <a:lstStyle>
            <a:lvl1pPr>
              <a:defRPr sz="2400"/>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A76736-815D-43A3-9A42-655BFFA95071}" type="datetime1">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C9DC11-23F9-410C-968A-EA76085966D6}" type="datetime1">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B66774-9AA9-4A9C-8998-2D2D9CB9AB7F}" type="datetime1">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D189FF-30C2-4513-B8B9-2D2A37D0E599}" type="datetime1">
              <a:rPr lang="en-US" smtClean="0"/>
              <a:t>6/8/2020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A7C72-3987-497D-B742-090610C86619}" type="datetime1">
              <a:rPr lang="en-US" smtClean="0"/>
              <a:t>6/8/2020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57F1C3-4BFC-4F1B-AC4C-38D82CB47A1D}" type="datetime1">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8CCB0E-E406-4D4D-98A6-6FEA2AAF6824}" type="datetime1">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12ACB-B33C-4105-90D0-244F8EAA6AD8}" type="datetime1">
              <a:rPr lang="en-US" smtClean="0"/>
              <a:t>6/8/2020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7.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2.wmf"/><Relationship Id="rId10" Type="http://schemas.openxmlformats.org/officeDocument/2006/relationships/image" Target="../media/image15.emf"/><Relationship Id="rId4" Type="http://schemas.openxmlformats.org/officeDocument/2006/relationships/oleObject" Target="../embeddings/oleObject10.bin"/><Relationship Id="rId9" Type="http://schemas.openxmlformats.org/officeDocument/2006/relationships/image" Target="../media/image1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1.png"/><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www.bookdepository.com/publishers/CAMBRIDGE-UNIVERSITY-PRE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normAutofit/>
          </a:bodyPr>
          <a:lstStyle/>
          <a:p>
            <a:r>
              <a:rPr lang="en-US" sz="4800" b="1" dirty="0" smtClean="0"/>
              <a:t>Introduction to MATLAB</a:t>
            </a:r>
            <a:endParaRPr lang="en-US" sz="4800" b="1" dirty="0"/>
          </a:p>
        </p:txBody>
      </p:sp>
      <p:sp>
        <p:nvSpPr>
          <p:cNvPr id="4" name="Slide Number Placeholder 3"/>
          <p:cNvSpPr>
            <a:spLocks noGrp="1"/>
          </p:cNvSpPr>
          <p:nvPr>
            <p:ph type="sldNum" sz="quarter" idx="12"/>
          </p:nvPr>
        </p:nvSpPr>
        <p:spPr>
          <a:xfrm>
            <a:off x="8077200" y="6356350"/>
            <a:ext cx="609600" cy="365125"/>
          </a:xfrm>
        </p:spPr>
        <p:txBody>
          <a:bodyPr/>
          <a:lstStyle/>
          <a:p>
            <a:fld id="{B6F15528-21DE-4FAA-801E-634DDDAF4B2B}" type="slidenum">
              <a:rPr lang="en-US" sz="2400" smtClean="0"/>
              <a:pPr/>
              <a:t>1</a:t>
            </a:fld>
            <a:endParaRPr lang="en-US" sz="2400" dirty="0"/>
          </a:p>
        </p:txBody>
      </p:sp>
      <p:sp>
        <p:nvSpPr>
          <p:cNvPr id="5" name="Subtitle 2"/>
          <p:cNvSpPr txBox="1">
            <a:spLocks/>
          </p:cNvSpPr>
          <p:nvPr/>
        </p:nvSpPr>
        <p:spPr>
          <a:xfrm>
            <a:off x="2743200" y="3086100"/>
            <a:ext cx="3276600" cy="4191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solidFill>
              </a:rPr>
              <a:t>Lecture-1</a:t>
            </a:r>
          </a:p>
        </p:txBody>
      </p:sp>
    </p:spTree>
    <p:extLst>
      <p:ext uri="{BB962C8B-B14F-4D97-AF65-F5344CB8AC3E}">
        <p14:creationId xmlns:p14="http://schemas.microsoft.com/office/powerpoint/2010/main" val="303206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3" name="TextBox 2"/>
          <p:cNvSpPr txBox="1"/>
          <p:nvPr/>
        </p:nvSpPr>
        <p:spPr>
          <a:xfrm>
            <a:off x="304800" y="533400"/>
            <a:ext cx="3962400" cy="461665"/>
          </a:xfrm>
          <a:prstGeom prst="rect">
            <a:avLst/>
          </a:prstGeom>
          <a:noFill/>
        </p:spPr>
        <p:txBody>
          <a:bodyPr wrap="square" rtlCol="0">
            <a:spAutoFit/>
          </a:bodyPr>
          <a:lstStyle/>
          <a:p>
            <a:pPr algn="just"/>
            <a:r>
              <a:rPr lang="en-US" sz="2400" b="1" dirty="0" smtClean="0"/>
              <a:t>Printing command in MATLAB</a:t>
            </a:r>
            <a:endParaRPr lang="en-US" sz="2400" b="1" dirty="0"/>
          </a:p>
        </p:txBody>
      </p:sp>
      <p:sp>
        <p:nvSpPr>
          <p:cNvPr id="2" name="Rectangle 1"/>
          <p:cNvSpPr/>
          <p:nvPr/>
        </p:nvSpPr>
        <p:spPr>
          <a:xfrm>
            <a:off x="304800" y="990600"/>
            <a:ext cx="8534400" cy="4893647"/>
          </a:xfrm>
          <a:prstGeom prst="rect">
            <a:avLst/>
          </a:prstGeom>
        </p:spPr>
        <p:txBody>
          <a:bodyPr wrap="square">
            <a:spAutoFit/>
          </a:bodyPr>
          <a:lstStyle/>
          <a:p>
            <a:r>
              <a:rPr lang="en-US" sz="2400" dirty="0" smtClean="0">
                <a:cs typeface="Times New Roman" panose="02020603050405020304" pitchFamily="18" charset="0"/>
              </a:rPr>
              <a:t>Example-</a:t>
            </a:r>
          </a:p>
          <a:p>
            <a:r>
              <a:rPr lang="en-US" sz="2400" dirty="0" smtClean="0"/>
              <a:t>&gt;&gt;</a:t>
            </a:r>
            <a:r>
              <a:rPr lang="en-US" sz="2400" dirty="0"/>
              <a:t>clear</a:t>
            </a:r>
          </a:p>
          <a:p>
            <a:r>
              <a:rPr lang="en-US" sz="2400" dirty="0"/>
              <a:t>&gt;&gt; x=0:0.5:2;</a:t>
            </a:r>
          </a:p>
          <a:p>
            <a:r>
              <a:rPr lang="en-US" sz="2400" dirty="0"/>
              <a:t>&gt;&gt; y=sin(x);</a:t>
            </a:r>
          </a:p>
          <a:p>
            <a:r>
              <a:rPr lang="en-US" sz="2400" dirty="0"/>
              <a:t>&gt;&gt;</a:t>
            </a:r>
            <a:r>
              <a:rPr lang="en-US" sz="2400" dirty="0" err="1"/>
              <a:t>fprintf</a:t>
            </a:r>
            <a:r>
              <a:rPr lang="en-US" sz="2400" dirty="0"/>
              <a:t>('%6s %12s\</a:t>
            </a:r>
            <a:r>
              <a:rPr lang="en-US" sz="2400" dirty="0" err="1"/>
              <a:t>n','x','sin</a:t>
            </a:r>
            <a:r>
              <a:rPr lang="en-US" sz="2400" dirty="0"/>
              <a:t>(x</a:t>
            </a:r>
            <a:r>
              <a:rPr lang="en-US" sz="2400" dirty="0" smtClean="0"/>
              <a:t>)');</a:t>
            </a:r>
            <a:endParaRPr lang="en-US" sz="2400" dirty="0"/>
          </a:p>
          <a:p>
            <a:endParaRPr lang="en-US" sz="2400" dirty="0" smtClean="0"/>
          </a:p>
          <a:p>
            <a:r>
              <a:rPr lang="en-US" sz="2400" dirty="0"/>
              <a:t> </a:t>
            </a:r>
            <a:r>
              <a:rPr lang="en-US" sz="2400" dirty="0" smtClean="0"/>
              <a:t>    x       </a:t>
            </a:r>
            <a:r>
              <a:rPr lang="en-US" sz="2400" dirty="0"/>
              <a:t>sin(x)</a:t>
            </a:r>
          </a:p>
          <a:p>
            <a:r>
              <a:rPr lang="en-US" sz="2400" dirty="0"/>
              <a:t>  0.00     0.000000</a:t>
            </a:r>
          </a:p>
          <a:p>
            <a:r>
              <a:rPr lang="en-US" sz="2400" dirty="0"/>
              <a:t>  0.50     0.479426</a:t>
            </a:r>
          </a:p>
          <a:p>
            <a:r>
              <a:rPr lang="en-US" sz="2400" dirty="0"/>
              <a:t>  1.00     0.841471</a:t>
            </a:r>
          </a:p>
          <a:p>
            <a:r>
              <a:rPr lang="en-US" sz="2400" dirty="0"/>
              <a:t>  1.50     0.997495</a:t>
            </a:r>
          </a:p>
          <a:p>
            <a:r>
              <a:rPr lang="en-US" sz="2400" dirty="0"/>
              <a:t>  2.00     0.909297</a:t>
            </a:r>
          </a:p>
          <a:p>
            <a:pPr lvl="0"/>
            <a:endParaRPr lang="en-US" sz="2400" dirty="0"/>
          </a:p>
        </p:txBody>
      </p:sp>
    </p:spTree>
    <p:extLst>
      <p:ext uri="{BB962C8B-B14F-4D97-AF65-F5344CB8AC3E}">
        <p14:creationId xmlns:p14="http://schemas.microsoft.com/office/powerpoint/2010/main" val="387837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3" name="TextBox 2"/>
          <p:cNvSpPr txBox="1"/>
          <p:nvPr/>
        </p:nvSpPr>
        <p:spPr>
          <a:xfrm>
            <a:off x="304800" y="533400"/>
            <a:ext cx="3962400" cy="461665"/>
          </a:xfrm>
          <a:prstGeom prst="rect">
            <a:avLst/>
          </a:prstGeom>
          <a:noFill/>
        </p:spPr>
        <p:txBody>
          <a:bodyPr wrap="square" rtlCol="0">
            <a:spAutoFit/>
          </a:bodyPr>
          <a:lstStyle/>
          <a:p>
            <a:pPr algn="just"/>
            <a:r>
              <a:rPr lang="en-US" sz="2400" b="1" dirty="0" smtClean="0"/>
              <a:t>Plotting command in MATLAB</a:t>
            </a:r>
            <a:endParaRPr lang="en-US" sz="2400" b="1" dirty="0"/>
          </a:p>
        </p:txBody>
      </p:sp>
      <p:graphicFrame>
        <p:nvGraphicFramePr>
          <p:cNvPr id="5" name="Object 4"/>
          <p:cNvGraphicFramePr>
            <a:graphicFrameLocks noChangeAspect="1"/>
          </p:cNvGraphicFramePr>
          <p:nvPr>
            <p:extLst>
              <p:ext uri="{D42A27DB-BD31-4B8C-83A1-F6EECF244321}">
                <p14:modId xmlns:p14="http://schemas.microsoft.com/office/powerpoint/2010/main" val="3168839370"/>
              </p:ext>
            </p:extLst>
          </p:nvPr>
        </p:nvGraphicFramePr>
        <p:xfrm>
          <a:off x="3994150" y="4343400"/>
          <a:ext cx="2166938" cy="381000"/>
        </p:xfrm>
        <a:graphic>
          <a:graphicData uri="http://schemas.openxmlformats.org/presentationml/2006/ole">
            <mc:AlternateContent xmlns:mc="http://schemas.openxmlformats.org/markup-compatibility/2006">
              <mc:Choice xmlns:v="urn:schemas-microsoft-com:vml" Requires="v">
                <p:oleObj spid="_x0000_s1192" name="Equation" r:id="rId4" imgW="1155600" imgH="203040" progId="Equation.DSMT4">
                  <p:embed/>
                </p:oleObj>
              </mc:Choice>
              <mc:Fallback>
                <p:oleObj name="Equation" r:id="rId4" imgW="1155600" imgH="203040" progId="Equation.DSMT4">
                  <p:embed/>
                  <p:pic>
                    <p:nvPicPr>
                      <p:cNvPr id="0" name=""/>
                      <p:cNvPicPr/>
                      <p:nvPr/>
                    </p:nvPicPr>
                    <p:blipFill>
                      <a:blip r:embed="rId5"/>
                      <a:stretch>
                        <a:fillRect/>
                      </a:stretch>
                    </p:blipFill>
                    <p:spPr>
                      <a:xfrm>
                        <a:off x="3994150" y="4343400"/>
                        <a:ext cx="2166938" cy="381000"/>
                      </a:xfrm>
                      <a:prstGeom prst="rect">
                        <a:avLst/>
                      </a:prstGeom>
                    </p:spPr>
                  </p:pic>
                </p:oleObj>
              </mc:Fallback>
            </mc:AlternateContent>
          </a:graphicData>
        </a:graphic>
      </p:graphicFrame>
      <p:pic>
        <p:nvPicPr>
          <p:cNvPr id="1028"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098" t="3255" r="6794" b="4349"/>
          <a:stretch/>
        </p:blipFill>
        <p:spPr bwMode="auto">
          <a:xfrm>
            <a:off x="5181600" y="4648199"/>
            <a:ext cx="2667000" cy="2116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304800" y="990600"/>
            <a:ext cx="8686800" cy="4893647"/>
            <a:chOff x="304800" y="990600"/>
            <a:chExt cx="8686800" cy="4893647"/>
          </a:xfrm>
        </p:grpSpPr>
        <p:sp>
          <p:nvSpPr>
            <p:cNvPr id="2" name="Rectangle 1"/>
            <p:cNvSpPr/>
            <p:nvPr/>
          </p:nvSpPr>
          <p:spPr>
            <a:xfrm>
              <a:off x="304800" y="990600"/>
              <a:ext cx="8534400" cy="4893647"/>
            </a:xfrm>
            <a:prstGeom prst="rect">
              <a:avLst/>
            </a:prstGeom>
          </p:spPr>
          <p:txBody>
            <a:bodyPr wrap="square">
              <a:spAutoFit/>
            </a:bodyPr>
            <a:lstStyle/>
            <a:p>
              <a:r>
                <a:rPr lang="en-US" sz="2400" b="1" dirty="0"/>
                <a:t>2-D Plot</a:t>
              </a:r>
              <a:endParaRPr lang="en-US" sz="2400" dirty="0"/>
            </a:p>
            <a:p>
              <a:r>
                <a:rPr lang="en-US" sz="2400" dirty="0"/>
                <a:t>plot(y)			x = 1 : n (if not supplied)</a:t>
              </a:r>
            </a:p>
            <a:p>
              <a:r>
                <a:rPr lang="en-US" sz="2400" dirty="0"/>
                <a:t>plot(</a:t>
              </a:r>
              <a:r>
                <a:rPr lang="en-US" sz="2400" dirty="0" err="1"/>
                <a:t>x,y</a:t>
              </a:r>
              <a:r>
                <a:rPr lang="en-US" sz="2400" dirty="0"/>
                <a:t>)			x, y are vectors</a:t>
              </a:r>
            </a:p>
            <a:p>
              <a:r>
                <a:rPr lang="en-US" sz="2400" dirty="0"/>
                <a:t>plot(x</a:t>
              </a:r>
              <a:r>
                <a:rPr lang="en-US" sz="2400" baseline="-25000" dirty="0"/>
                <a:t>1</a:t>
              </a:r>
              <a:r>
                <a:rPr lang="en-US" sz="2400" dirty="0"/>
                <a:t>, y</a:t>
              </a:r>
              <a:r>
                <a:rPr lang="en-US" sz="2400" baseline="-25000" dirty="0"/>
                <a:t>1</a:t>
              </a:r>
              <a:r>
                <a:rPr lang="en-US" sz="2400" dirty="0"/>
                <a:t>, . . .. , </a:t>
              </a:r>
              <a:r>
                <a:rPr lang="en-US" sz="2400" dirty="0" err="1" smtClean="0"/>
                <a:t>x</a:t>
              </a:r>
              <a:r>
                <a:rPr lang="en-US" sz="2400" baseline="-25000" dirty="0" err="1" smtClean="0"/>
                <a:t>n,</a:t>
              </a:r>
              <a:r>
                <a:rPr lang="en-US" sz="2400" dirty="0" err="1" smtClean="0"/>
                <a:t>Y</a:t>
              </a:r>
              <a:r>
                <a:rPr lang="en-US" sz="2400" baseline="-25000" dirty="0" err="1" smtClean="0"/>
                <a:t>n</a:t>
              </a:r>
              <a:r>
                <a:rPr lang="en-US" sz="2400" dirty="0" smtClean="0"/>
                <a:t>)</a:t>
              </a:r>
              <a:r>
                <a:rPr lang="en-US" sz="2400" dirty="0"/>
                <a:t>	</a:t>
              </a:r>
            </a:p>
            <a:p>
              <a:endParaRPr lang="en-US" sz="2400" dirty="0"/>
            </a:p>
            <a:p>
              <a:r>
                <a:rPr lang="en-US" sz="2400" dirty="0" smtClean="0"/>
                <a:t>title</a:t>
              </a:r>
              <a:r>
                <a:rPr lang="en-US" sz="2400" dirty="0"/>
                <a:t>(‘plot title’)		 </a:t>
              </a:r>
              <a:r>
                <a:rPr lang="en-US" sz="2400" dirty="0" smtClean="0"/>
                <a:t>                          grid </a:t>
              </a:r>
              <a:r>
                <a:rPr lang="en-US" sz="2400" dirty="0"/>
                <a:t>on		grid off </a:t>
              </a:r>
            </a:p>
            <a:p>
              <a:r>
                <a:rPr lang="en-US" sz="2400" dirty="0" err="1"/>
                <a:t>xlabel</a:t>
              </a:r>
              <a:r>
                <a:rPr lang="en-US" sz="2400" dirty="0"/>
                <a:t>(‘label for x-axis’)			grid	(toggles)</a:t>
              </a:r>
            </a:p>
            <a:p>
              <a:r>
                <a:rPr lang="en-US" sz="2400" dirty="0" err="1"/>
                <a:t>ylabel</a:t>
              </a:r>
              <a:r>
                <a:rPr lang="en-US" sz="2400" dirty="0"/>
                <a:t>(‘label for y-axis’)			hold on	hold off</a:t>
              </a:r>
            </a:p>
            <a:p>
              <a:r>
                <a:rPr lang="en-US" sz="2400" dirty="0" smtClean="0"/>
                <a:t>                                             </a:t>
              </a:r>
              <a:r>
                <a:rPr lang="en-US" sz="2400" dirty="0"/>
                <a:t>			box on	</a:t>
              </a:r>
            </a:p>
            <a:p>
              <a:r>
                <a:rPr lang="en-US" sz="2400" b="1" dirty="0" smtClean="0"/>
                <a:t>Example #</a:t>
              </a:r>
              <a:r>
                <a:rPr lang="en-US" sz="2400" dirty="0" smtClean="0"/>
                <a:t>. Plot </a:t>
              </a:r>
              <a:r>
                <a:rPr lang="en-US" sz="2400" dirty="0"/>
                <a:t>the function </a:t>
              </a:r>
              <a:r>
                <a:rPr lang="en-US" sz="2400" dirty="0" smtClean="0"/>
                <a:t>                                  in [-4,4].</a:t>
              </a:r>
              <a:endParaRPr lang="en-US" sz="2400" dirty="0"/>
            </a:p>
            <a:p>
              <a:r>
                <a:rPr lang="en-US" sz="2400" dirty="0"/>
                <a:t>&gt;&gt; x</a:t>
              </a:r>
              <a:r>
                <a:rPr lang="en-US" sz="2400" dirty="0" smtClean="0"/>
                <a:t>= -4:0.2:4</a:t>
              </a:r>
              <a:r>
                <a:rPr lang="en-US" sz="2400" dirty="0"/>
                <a:t>;</a:t>
              </a:r>
            </a:p>
            <a:p>
              <a:r>
                <a:rPr lang="en-US" sz="2400" dirty="0"/>
                <a:t>&gt;&gt; y=7*cos(x)+2*x-1;</a:t>
              </a:r>
            </a:p>
            <a:p>
              <a:r>
                <a:rPr lang="en-US" sz="2400" dirty="0"/>
                <a:t>&gt;&gt; plot(</a:t>
              </a:r>
              <a:r>
                <a:rPr lang="en-US" sz="2400" dirty="0" err="1"/>
                <a:t>x,y</a:t>
              </a:r>
              <a:r>
                <a:rPr lang="en-US" sz="2400" dirty="0"/>
                <a:t>);</a:t>
              </a:r>
              <a:r>
                <a:rPr lang="en-US" sz="2400" dirty="0" smtClean="0"/>
                <a:t>grid on</a:t>
              </a:r>
              <a:endParaRPr lang="en-US" sz="2400" dirty="0"/>
            </a:p>
          </p:txBody>
        </p:sp>
        <p:sp>
          <p:nvSpPr>
            <p:cNvPr id="7" name="Rectangle 6"/>
            <p:cNvSpPr/>
            <p:nvPr/>
          </p:nvSpPr>
          <p:spPr>
            <a:xfrm>
              <a:off x="5715000" y="2895600"/>
              <a:ext cx="3276600" cy="144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6997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1000"/>
                                        <p:tgtEl>
                                          <p:spTgt spid="1028"/>
                                        </p:tgtEl>
                                      </p:cBhvr>
                                    </p:animEffect>
                                    <p:anim calcmode="lin" valueType="num">
                                      <p:cBhvr>
                                        <p:cTn id="14" dur="1000" fill="hold"/>
                                        <p:tgtEl>
                                          <p:spTgt spid="1028"/>
                                        </p:tgtEl>
                                        <p:attrNameLst>
                                          <p:attrName>ppt_x</p:attrName>
                                        </p:attrNameLst>
                                      </p:cBhvr>
                                      <p:tavLst>
                                        <p:tav tm="0">
                                          <p:val>
                                            <p:strVal val="#ppt_x"/>
                                          </p:val>
                                        </p:tav>
                                        <p:tav tm="100000">
                                          <p:val>
                                            <p:strVal val="#ppt_x"/>
                                          </p:val>
                                        </p:tav>
                                      </p:tavLst>
                                    </p:anim>
                                    <p:anim calcmode="lin" valueType="num">
                                      <p:cBhvr>
                                        <p:cTn id="15"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3" name="TextBox 2"/>
          <p:cNvSpPr txBox="1"/>
          <p:nvPr/>
        </p:nvSpPr>
        <p:spPr>
          <a:xfrm>
            <a:off x="304800" y="533400"/>
            <a:ext cx="3962400" cy="461665"/>
          </a:xfrm>
          <a:prstGeom prst="rect">
            <a:avLst/>
          </a:prstGeom>
          <a:noFill/>
        </p:spPr>
        <p:txBody>
          <a:bodyPr wrap="square" rtlCol="0">
            <a:spAutoFit/>
          </a:bodyPr>
          <a:lstStyle/>
          <a:p>
            <a:pPr algn="just"/>
            <a:r>
              <a:rPr lang="en-US" sz="2400" b="1" dirty="0" smtClean="0"/>
              <a:t>Plotting command in MATLAB</a:t>
            </a:r>
            <a:endParaRPr lang="en-US" sz="2400" b="1" dirty="0"/>
          </a:p>
        </p:txBody>
      </p:sp>
      <p:sp>
        <p:nvSpPr>
          <p:cNvPr id="5" name="Rectangle 4"/>
          <p:cNvSpPr/>
          <p:nvPr/>
        </p:nvSpPr>
        <p:spPr>
          <a:xfrm>
            <a:off x="304800" y="990600"/>
            <a:ext cx="8534400" cy="3416320"/>
          </a:xfrm>
          <a:prstGeom prst="rect">
            <a:avLst/>
          </a:prstGeom>
        </p:spPr>
        <p:txBody>
          <a:bodyPr wrap="square">
            <a:spAutoFit/>
          </a:bodyPr>
          <a:lstStyle/>
          <a:p>
            <a:r>
              <a:rPr lang="en-US" sz="2400" b="1" dirty="0"/>
              <a:t>3</a:t>
            </a:r>
            <a:r>
              <a:rPr lang="en-US" sz="2400" b="1" dirty="0" smtClean="0"/>
              <a:t>-D </a:t>
            </a:r>
            <a:r>
              <a:rPr lang="en-US" sz="2400" b="1" dirty="0"/>
              <a:t>Plot</a:t>
            </a:r>
            <a:endParaRPr lang="en-US" sz="2400" dirty="0"/>
          </a:p>
          <a:p>
            <a:r>
              <a:rPr lang="en-US" sz="2400" dirty="0" smtClean="0"/>
              <a:t>plot3(</a:t>
            </a:r>
            <a:r>
              <a:rPr lang="en-US" sz="2400" dirty="0" err="1" smtClean="0"/>
              <a:t>x,y,z</a:t>
            </a:r>
            <a:r>
              <a:rPr lang="en-US" sz="2400" dirty="0" smtClean="0"/>
              <a:t>)    %</a:t>
            </a:r>
            <a:r>
              <a:rPr lang="en-US" sz="2400" dirty="0"/>
              <a:t> Command</a:t>
            </a:r>
          </a:p>
          <a:p>
            <a:r>
              <a:rPr lang="en-US" sz="2400" b="1" dirty="0" smtClean="0"/>
              <a:t>Example #</a:t>
            </a:r>
            <a:r>
              <a:rPr lang="en-US" sz="2400" dirty="0" smtClean="0"/>
              <a:t>. Plot </a:t>
            </a:r>
            <a:r>
              <a:rPr lang="en-US" sz="2400" dirty="0"/>
              <a:t>the </a:t>
            </a:r>
            <a:r>
              <a:rPr lang="en-US" sz="2400" dirty="0" smtClean="0"/>
              <a:t>function</a:t>
            </a:r>
            <a:r>
              <a:rPr lang="en-US" sz="2400" dirty="0"/>
              <a:t>	 </a:t>
            </a:r>
          </a:p>
          <a:p>
            <a:endParaRPr lang="en-US" sz="2400" dirty="0" smtClean="0"/>
          </a:p>
          <a:p>
            <a:r>
              <a:rPr lang="en-US" sz="2400" dirty="0" smtClean="0"/>
              <a:t>&gt;&gt; </a:t>
            </a:r>
            <a:r>
              <a:rPr lang="en-US" sz="2400" dirty="0"/>
              <a:t>x=</a:t>
            </a:r>
            <a:r>
              <a:rPr lang="en-US" sz="2400" dirty="0" err="1"/>
              <a:t>linspace</a:t>
            </a:r>
            <a:r>
              <a:rPr lang="en-US" sz="2400" dirty="0"/>
              <a:t>(-5,5,50);</a:t>
            </a:r>
          </a:p>
          <a:p>
            <a:r>
              <a:rPr lang="en-US" sz="2400" dirty="0"/>
              <a:t>&gt;&gt; y=x;</a:t>
            </a:r>
          </a:p>
          <a:p>
            <a:r>
              <a:rPr lang="en-US" sz="2400" dirty="0"/>
              <a:t>&gt;&gt; z=4-x.^2-y.^2;</a:t>
            </a:r>
          </a:p>
          <a:p>
            <a:r>
              <a:rPr lang="en-US" sz="2400" dirty="0"/>
              <a:t>&gt;&gt; plot3(</a:t>
            </a:r>
            <a:r>
              <a:rPr lang="en-US" sz="2400" dirty="0" err="1"/>
              <a:t>x,y,z</a:t>
            </a:r>
            <a:r>
              <a:rPr lang="en-US" sz="2400" dirty="0"/>
              <a:t>); </a:t>
            </a:r>
            <a:r>
              <a:rPr lang="en-US" sz="2400" dirty="0" smtClean="0"/>
              <a:t>grid on;</a:t>
            </a:r>
            <a:endParaRPr lang="en-US" sz="2400" dirty="0"/>
          </a:p>
          <a:p>
            <a:pPr lvl="0"/>
            <a:endParaRPr lang="en-US"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3748419702"/>
              </p:ext>
            </p:extLst>
          </p:nvPr>
        </p:nvGraphicFramePr>
        <p:xfrm>
          <a:off x="1835149" y="2057400"/>
          <a:ext cx="1803405" cy="457201"/>
        </p:xfrm>
        <a:graphic>
          <a:graphicData uri="http://schemas.openxmlformats.org/presentationml/2006/ole">
            <mc:AlternateContent xmlns:mc="http://schemas.openxmlformats.org/markup-compatibility/2006">
              <mc:Choice xmlns:v="urn:schemas-microsoft-com:vml" Requires="v">
                <p:oleObj spid="_x0000_s2211" name="Equation" r:id="rId3" imgW="901440" imgH="228600" progId="Equation.DSMT4">
                  <p:embed/>
                </p:oleObj>
              </mc:Choice>
              <mc:Fallback>
                <p:oleObj name="Equation" r:id="rId3" imgW="901440" imgH="228600" progId="Equation.DSMT4">
                  <p:embed/>
                  <p:pic>
                    <p:nvPicPr>
                      <p:cNvPr id="0" name=""/>
                      <p:cNvPicPr/>
                      <p:nvPr/>
                    </p:nvPicPr>
                    <p:blipFill>
                      <a:blip r:embed="rId4"/>
                      <a:stretch>
                        <a:fillRect/>
                      </a:stretch>
                    </p:blipFill>
                    <p:spPr>
                      <a:xfrm>
                        <a:off x="1835149" y="2057400"/>
                        <a:ext cx="1803405" cy="457201"/>
                      </a:xfrm>
                      <a:prstGeom prst="rect">
                        <a:avLst/>
                      </a:prstGeom>
                    </p:spPr>
                  </p:pic>
                </p:oleObj>
              </mc:Fallback>
            </mc:AlternateContent>
          </a:graphicData>
        </a:graphic>
      </p:graphicFrame>
      <p:pic>
        <p:nvPicPr>
          <p:cNvPr id="2051"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7200" t="4818" r="4656" b="5449"/>
          <a:stretch/>
        </p:blipFill>
        <p:spPr bwMode="auto">
          <a:xfrm>
            <a:off x="4495800" y="838200"/>
            <a:ext cx="428998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304800" y="4343400"/>
            <a:ext cx="7543800" cy="2215991"/>
            <a:chOff x="304800" y="4343400"/>
            <a:chExt cx="7543800" cy="2215991"/>
          </a:xfrm>
        </p:grpSpPr>
        <p:sp>
          <p:nvSpPr>
            <p:cNvPr id="8" name="TextBox 7"/>
            <p:cNvSpPr txBox="1"/>
            <p:nvPr/>
          </p:nvSpPr>
          <p:spPr>
            <a:xfrm>
              <a:off x="304800" y="4343400"/>
              <a:ext cx="6934200" cy="461665"/>
            </a:xfrm>
            <a:prstGeom prst="rect">
              <a:avLst/>
            </a:prstGeom>
            <a:noFill/>
          </p:spPr>
          <p:txBody>
            <a:bodyPr wrap="square" rtlCol="0">
              <a:spAutoFit/>
            </a:bodyPr>
            <a:lstStyle/>
            <a:p>
              <a:pPr algn="just"/>
              <a:r>
                <a:rPr lang="en-US" sz="2400" b="1" dirty="0"/>
                <a:t>Construction of Functions in the Command </a:t>
              </a:r>
              <a:r>
                <a:rPr lang="en-US" sz="2400" b="1" dirty="0" smtClean="0"/>
                <a:t>Window</a:t>
              </a:r>
              <a:endParaRPr lang="en-US" sz="2400" dirty="0"/>
            </a:p>
          </p:txBody>
        </p:sp>
        <p:sp>
          <p:nvSpPr>
            <p:cNvPr id="7" name="Rectangle 6"/>
            <p:cNvSpPr/>
            <p:nvPr/>
          </p:nvSpPr>
          <p:spPr>
            <a:xfrm>
              <a:off x="304800" y="4830863"/>
              <a:ext cx="7543800" cy="1200329"/>
            </a:xfrm>
            <a:prstGeom prst="rect">
              <a:avLst/>
            </a:prstGeom>
          </p:spPr>
          <p:txBody>
            <a:bodyPr wrap="square">
              <a:spAutoFit/>
            </a:bodyPr>
            <a:lstStyle/>
            <a:p>
              <a:r>
                <a:rPr lang="en-US" b="1" dirty="0"/>
                <a:t>1.  Inline function</a:t>
              </a:r>
              <a:endParaRPr lang="en-US" dirty="0"/>
            </a:p>
            <a:p>
              <a:r>
                <a:rPr lang="en-US" dirty="0"/>
                <a:t> </a:t>
              </a:r>
            </a:p>
            <a:p>
              <a:r>
                <a:rPr lang="en-US" dirty="0"/>
                <a:t>f1 =</a:t>
              </a:r>
              <a:r>
                <a:rPr lang="en-US" dirty="0" err="1"/>
                <a:t>jnline</a:t>
              </a:r>
              <a:r>
                <a:rPr lang="en-US" dirty="0"/>
                <a:t>(expr)</a:t>
              </a:r>
            </a:p>
            <a:p>
              <a:r>
                <a:rPr lang="en-US" dirty="0"/>
                <a:t>f2=inline(expr, arg1, arg2,. . .  </a:t>
              </a:r>
              <a:r>
                <a:rPr lang="en-US" dirty="0" smtClean="0"/>
                <a:t>)</a:t>
              </a:r>
              <a:endParaRPr lang="en-US" dirty="0"/>
            </a:p>
          </p:txBody>
        </p:sp>
        <p:sp>
          <p:nvSpPr>
            <p:cNvPr id="10" name="Rectangle 9"/>
            <p:cNvSpPr/>
            <p:nvPr/>
          </p:nvSpPr>
          <p:spPr>
            <a:xfrm>
              <a:off x="3657600" y="4805065"/>
              <a:ext cx="2514600" cy="1754326"/>
            </a:xfrm>
            <a:prstGeom prst="rect">
              <a:avLst/>
            </a:prstGeom>
          </p:spPr>
          <p:txBody>
            <a:bodyPr wrap="square">
              <a:spAutoFit/>
            </a:bodyPr>
            <a:lstStyle/>
            <a:p>
              <a:r>
                <a:rPr lang="en-US" b="1" dirty="0" smtClean="0"/>
                <a:t>Example</a:t>
              </a:r>
              <a:endParaRPr lang="en-US" dirty="0"/>
            </a:p>
            <a:p>
              <a:r>
                <a:rPr lang="en-US" dirty="0"/>
                <a:t>&gt;&gt; f=inline('x^2+2*x*y</a:t>
              </a:r>
              <a:r>
                <a:rPr lang="en-US" dirty="0" smtClean="0"/>
                <a:t>')</a:t>
              </a:r>
              <a:endParaRPr lang="en-US" dirty="0"/>
            </a:p>
            <a:p>
              <a:r>
                <a:rPr lang="en-US" dirty="0"/>
                <a:t>f =</a:t>
              </a:r>
            </a:p>
            <a:p>
              <a:r>
                <a:rPr lang="en-US" dirty="0"/>
                <a:t>     Inline function:</a:t>
              </a:r>
            </a:p>
            <a:p>
              <a:r>
                <a:rPr lang="en-US" dirty="0"/>
                <a:t>     f(</a:t>
              </a:r>
              <a:r>
                <a:rPr lang="en-US" dirty="0" err="1"/>
                <a:t>x,y</a:t>
              </a:r>
              <a:r>
                <a:rPr lang="en-US" dirty="0"/>
                <a:t>) = </a:t>
              </a:r>
              <a:r>
                <a:rPr lang="en-US" dirty="0" smtClean="0"/>
                <a:t>x^2+2*x*y</a:t>
              </a:r>
            </a:p>
            <a:p>
              <a:r>
                <a:rPr lang="en-US" dirty="0"/>
                <a:t>&gt;&gt; v1=f(1, 2.2</a:t>
              </a:r>
              <a:r>
                <a:rPr lang="en-US" dirty="0" smtClean="0"/>
                <a:t>)</a:t>
              </a:r>
              <a:endParaRPr lang="en-US" dirty="0"/>
            </a:p>
          </p:txBody>
        </p:sp>
      </p:grpSp>
      <p:sp>
        <p:nvSpPr>
          <p:cNvPr id="11" name="Rectangle 10"/>
          <p:cNvSpPr/>
          <p:nvPr/>
        </p:nvSpPr>
        <p:spPr>
          <a:xfrm>
            <a:off x="6934200" y="4895671"/>
            <a:ext cx="1219200" cy="1200329"/>
          </a:xfrm>
          <a:prstGeom prst="rect">
            <a:avLst/>
          </a:prstGeom>
        </p:spPr>
        <p:txBody>
          <a:bodyPr wrap="square">
            <a:spAutoFit/>
          </a:bodyPr>
          <a:lstStyle/>
          <a:p>
            <a:r>
              <a:rPr lang="en-US" b="1" dirty="0" smtClean="0"/>
              <a:t>Result</a:t>
            </a:r>
            <a:r>
              <a:rPr lang="en-US" dirty="0"/>
              <a:t> </a:t>
            </a:r>
          </a:p>
          <a:p>
            <a:r>
              <a:rPr lang="en-US" dirty="0"/>
              <a:t>v1 =</a:t>
            </a:r>
          </a:p>
          <a:p>
            <a:r>
              <a:rPr lang="en-US" dirty="0"/>
              <a:t>    5.4000</a:t>
            </a:r>
          </a:p>
          <a:p>
            <a:endParaRPr lang="en-US" dirty="0"/>
          </a:p>
        </p:txBody>
      </p:sp>
    </p:spTree>
    <p:extLst>
      <p:ext uri="{BB962C8B-B14F-4D97-AF65-F5344CB8AC3E}">
        <p14:creationId xmlns:p14="http://schemas.microsoft.com/office/powerpoint/2010/main" val="40679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5" name="TextBox 4"/>
          <p:cNvSpPr txBox="1"/>
          <p:nvPr/>
        </p:nvSpPr>
        <p:spPr>
          <a:xfrm>
            <a:off x="228600" y="457200"/>
            <a:ext cx="6934200" cy="461665"/>
          </a:xfrm>
          <a:prstGeom prst="rect">
            <a:avLst/>
          </a:prstGeom>
          <a:noFill/>
        </p:spPr>
        <p:txBody>
          <a:bodyPr wrap="square" rtlCol="0">
            <a:spAutoFit/>
          </a:bodyPr>
          <a:lstStyle/>
          <a:p>
            <a:pPr algn="just"/>
            <a:r>
              <a:rPr lang="en-US" sz="2400" b="1" dirty="0"/>
              <a:t>Construction of Functions in the Command </a:t>
            </a:r>
            <a:r>
              <a:rPr lang="en-US" sz="2400" b="1" dirty="0" smtClean="0"/>
              <a:t>Window</a:t>
            </a:r>
            <a:endParaRPr lang="en-US" sz="2400" dirty="0"/>
          </a:p>
        </p:txBody>
      </p:sp>
      <p:grpSp>
        <p:nvGrpSpPr>
          <p:cNvPr id="4" name="Group 3"/>
          <p:cNvGrpSpPr/>
          <p:nvPr/>
        </p:nvGrpSpPr>
        <p:grpSpPr>
          <a:xfrm>
            <a:off x="228600" y="838200"/>
            <a:ext cx="8915400" cy="5632311"/>
            <a:chOff x="228600" y="838200"/>
            <a:chExt cx="8915400" cy="5632311"/>
          </a:xfrm>
        </p:grpSpPr>
        <p:sp>
          <p:nvSpPr>
            <p:cNvPr id="3" name="Rectangle 2"/>
            <p:cNvSpPr/>
            <p:nvPr/>
          </p:nvSpPr>
          <p:spPr>
            <a:xfrm>
              <a:off x="228600" y="838200"/>
              <a:ext cx="6934200" cy="5632311"/>
            </a:xfrm>
            <a:prstGeom prst="rect">
              <a:avLst/>
            </a:prstGeom>
          </p:spPr>
          <p:txBody>
            <a:bodyPr wrap="square">
              <a:spAutoFit/>
            </a:bodyPr>
            <a:lstStyle/>
            <a:p>
              <a:r>
                <a:rPr lang="en-US" b="1" dirty="0" smtClean="0"/>
                <a:t>2</a:t>
              </a:r>
              <a:r>
                <a:rPr lang="en-US" b="1" dirty="0"/>
                <a:t>. </a:t>
              </a:r>
              <a:r>
                <a:rPr lang="en-US" b="1" dirty="0" err="1"/>
                <a:t>Function_handle</a:t>
              </a:r>
              <a:r>
                <a:rPr lang="en-US" b="1" dirty="0"/>
                <a:t> (@) )</a:t>
              </a:r>
              <a:endParaRPr lang="en-US" dirty="0"/>
            </a:p>
            <a:p>
              <a:r>
                <a:rPr lang="en-US" dirty="0"/>
                <a:t> </a:t>
              </a:r>
              <a:endParaRPr lang="en-US" dirty="0" smtClean="0"/>
            </a:p>
            <a:p>
              <a:r>
                <a:rPr lang="en-US" dirty="0" smtClean="0"/>
                <a:t>handle</a:t>
              </a:r>
              <a:r>
                <a:rPr lang="en-US" dirty="0"/>
                <a:t>=@(</a:t>
              </a:r>
              <a:r>
                <a:rPr lang="en-US" dirty="0" err="1"/>
                <a:t>arglist</a:t>
              </a:r>
              <a:r>
                <a:rPr lang="en-US" dirty="0"/>
                <a:t>) </a:t>
              </a:r>
              <a:r>
                <a:rPr lang="en-US" dirty="0" err="1"/>
                <a:t>anonymous_function</a:t>
              </a:r>
              <a:endParaRPr lang="en-US" dirty="0"/>
            </a:p>
            <a:p>
              <a:r>
                <a:rPr lang="en-US" dirty="0"/>
                <a:t> </a:t>
              </a:r>
            </a:p>
            <a:p>
              <a:r>
                <a:rPr lang="en-US" b="1" dirty="0" smtClean="0"/>
                <a:t>Example</a:t>
              </a:r>
              <a:endParaRPr lang="en-US" dirty="0"/>
            </a:p>
            <a:p>
              <a:r>
                <a:rPr lang="en-US" dirty="0"/>
                <a:t>&gt;&gt; </a:t>
              </a:r>
              <a:r>
                <a:rPr lang="en-US" dirty="0" err="1"/>
                <a:t>ff</a:t>
              </a:r>
              <a:r>
                <a:rPr lang="en-US" dirty="0"/>
                <a:t>=@(</a:t>
              </a:r>
              <a:r>
                <a:rPr lang="en-US" dirty="0" err="1"/>
                <a:t>x,y</a:t>
              </a:r>
              <a:r>
                <a:rPr lang="en-US" dirty="0"/>
                <a:t>) </a:t>
              </a:r>
              <a:r>
                <a:rPr lang="en-US" dirty="0" smtClean="0"/>
                <a:t>x.^2+x./y</a:t>
              </a:r>
              <a:endParaRPr lang="en-US" dirty="0"/>
            </a:p>
            <a:p>
              <a:r>
                <a:rPr lang="en-US" dirty="0" err="1"/>
                <a:t>ff</a:t>
              </a:r>
              <a:r>
                <a:rPr lang="en-US" dirty="0"/>
                <a:t> = </a:t>
              </a:r>
            </a:p>
            <a:p>
              <a:r>
                <a:rPr lang="en-US" dirty="0"/>
                <a:t>    @(</a:t>
              </a:r>
              <a:r>
                <a:rPr lang="en-US" dirty="0" err="1" smtClean="0"/>
                <a:t>x,y</a:t>
              </a:r>
              <a:r>
                <a:rPr lang="en-US" dirty="0" smtClean="0"/>
                <a:t>)x.^2+x./</a:t>
              </a:r>
              <a:r>
                <a:rPr lang="en-US" dirty="0"/>
                <a:t>y</a:t>
              </a:r>
            </a:p>
            <a:p>
              <a:r>
                <a:rPr lang="en-US" dirty="0"/>
                <a:t> </a:t>
              </a:r>
            </a:p>
            <a:p>
              <a:r>
                <a:rPr lang="en-US" dirty="0"/>
                <a:t>&gt;&gt; </a:t>
              </a:r>
              <a:r>
                <a:rPr lang="en-US" dirty="0" err="1"/>
                <a:t>ff</a:t>
              </a:r>
              <a:r>
                <a:rPr lang="en-US" dirty="0"/>
                <a:t>(1.1,2)</a:t>
              </a:r>
            </a:p>
            <a:p>
              <a:r>
                <a:rPr lang="en-US" dirty="0" err="1"/>
                <a:t>ans</a:t>
              </a:r>
              <a:r>
                <a:rPr lang="en-US" dirty="0"/>
                <a:t> =</a:t>
              </a:r>
            </a:p>
            <a:p>
              <a:r>
                <a:rPr lang="en-US" dirty="0"/>
                <a:t>    </a:t>
              </a:r>
              <a:r>
                <a:rPr lang="en-US" dirty="0" smtClean="0"/>
                <a:t>1.7600</a:t>
              </a:r>
            </a:p>
            <a:p>
              <a:r>
                <a:rPr lang="en-US" b="1" dirty="0"/>
                <a:t>3.  Function using Symbols</a:t>
              </a:r>
              <a:endParaRPr lang="en-US" dirty="0"/>
            </a:p>
            <a:p>
              <a:r>
                <a:rPr lang="en-US" dirty="0"/>
                <a:t> </a:t>
              </a:r>
            </a:p>
            <a:p>
              <a:r>
                <a:rPr lang="en-US" dirty="0"/>
                <a:t>&gt;&gt; </a:t>
              </a:r>
              <a:r>
                <a:rPr lang="en-US" dirty="0" err="1"/>
                <a:t>syms</a:t>
              </a:r>
              <a:r>
                <a:rPr lang="en-US" dirty="0"/>
                <a:t> x y</a:t>
              </a:r>
            </a:p>
            <a:p>
              <a:r>
                <a:rPr lang="en-US" dirty="0"/>
                <a:t>&gt;&gt; </a:t>
              </a:r>
              <a:r>
                <a:rPr lang="en-US" dirty="0" err="1"/>
                <a:t>ff</a:t>
              </a:r>
              <a:r>
                <a:rPr lang="en-US" dirty="0"/>
                <a:t>(</a:t>
              </a:r>
              <a:r>
                <a:rPr lang="en-US" dirty="0" err="1"/>
                <a:t>x,y</a:t>
              </a:r>
              <a:r>
                <a:rPr lang="en-US" dirty="0"/>
                <a:t>)=</a:t>
              </a:r>
              <a:r>
                <a:rPr lang="en-US" dirty="0" smtClean="0"/>
                <a:t>x.^2+x./</a:t>
              </a:r>
              <a:r>
                <a:rPr lang="en-US" dirty="0"/>
                <a:t>y</a:t>
              </a:r>
            </a:p>
            <a:p>
              <a:r>
                <a:rPr lang="en-US" dirty="0"/>
                <a:t> </a:t>
              </a:r>
            </a:p>
            <a:p>
              <a:r>
                <a:rPr lang="en-US" dirty="0" err="1"/>
                <a:t>ff</a:t>
              </a:r>
              <a:r>
                <a:rPr lang="en-US" dirty="0"/>
                <a:t>(x, y) =</a:t>
              </a:r>
            </a:p>
            <a:p>
              <a:r>
                <a:rPr lang="en-US" dirty="0"/>
                <a:t>                x^2 + x/y</a:t>
              </a:r>
            </a:p>
            <a:p>
              <a:r>
                <a:rPr lang="en-US" dirty="0"/>
                <a:t> </a:t>
              </a:r>
            </a:p>
          </p:txBody>
        </p:sp>
        <p:sp>
          <p:nvSpPr>
            <p:cNvPr id="7" name="Rectangle 6"/>
            <p:cNvSpPr/>
            <p:nvPr/>
          </p:nvSpPr>
          <p:spPr>
            <a:xfrm>
              <a:off x="2667000" y="2084695"/>
              <a:ext cx="6477000" cy="923330"/>
            </a:xfrm>
            <a:prstGeom prst="rect">
              <a:avLst/>
            </a:prstGeom>
            <a:ln w="22225">
              <a:solidFill>
                <a:srgbClr val="FF0000"/>
              </a:solidFill>
            </a:ln>
          </p:spPr>
          <p:txBody>
            <a:bodyPr wrap="square">
              <a:spAutoFit/>
            </a:bodyPr>
            <a:lstStyle/>
            <a:p>
              <a:r>
                <a:rPr lang="en-US" dirty="0" smtClean="0"/>
                <a:t>To </a:t>
              </a:r>
              <a:r>
                <a:rPr lang="en-US" dirty="0"/>
                <a:t>compute </a:t>
              </a:r>
              <a:r>
                <a:rPr lang="en-US" dirty="0" smtClean="0"/>
                <a:t>elementwise </a:t>
              </a:r>
              <a:r>
                <a:rPr lang="en-US" dirty="0"/>
                <a:t>in array use</a:t>
              </a:r>
            </a:p>
            <a:p>
              <a:r>
                <a:rPr lang="en-US" dirty="0"/>
                <a:t> </a:t>
              </a:r>
            </a:p>
            <a:p>
              <a:r>
                <a:rPr lang="en-US" dirty="0"/>
                <a:t>POWER  with (.^) ,   DIVISION with  (./)   and  PTRODUCT with  (.*)</a:t>
              </a:r>
            </a:p>
          </p:txBody>
        </p:sp>
      </p:grpSp>
      <p:sp>
        <p:nvSpPr>
          <p:cNvPr id="8" name="Rectangle 7"/>
          <p:cNvSpPr/>
          <p:nvPr/>
        </p:nvSpPr>
        <p:spPr>
          <a:xfrm>
            <a:off x="3238500" y="4495800"/>
            <a:ext cx="5753100" cy="2308324"/>
          </a:xfrm>
          <a:prstGeom prst="rect">
            <a:avLst/>
          </a:prstGeom>
        </p:spPr>
        <p:txBody>
          <a:bodyPr wrap="square">
            <a:spAutoFit/>
          </a:bodyPr>
          <a:lstStyle/>
          <a:p>
            <a:r>
              <a:rPr lang="en-US" dirty="0"/>
              <a:t> </a:t>
            </a:r>
            <a:r>
              <a:rPr lang="en-US" dirty="0" smtClean="0"/>
              <a:t>&gt;&gt; </a:t>
            </a:r>
            <a:r>
              <a:rPr lang="en-US" dirty="0" err="1"/>
              <a:t>ff</a:t>
            </a:r>
            <a:r>
              <a:rPr lang="en-US" dirty="0"/>
              <a:t>(1.2,  2)	</a:t>
            </a:r>
            <a:r>
              <a:rPr lang="en-US" dirty="0" smtClean="0"/>
              <a:t>% </a:t>
            </a:r>
            <a:r>
              <a:rPr lang="en-US" dirty="0"/>
              <a:t>returns result in </a:t>
            </a:r>
            <a:r>
              <a:rPr lang="en-US" dirty="0" err="1"/>
              <a:t>fracttion</a:t>
            </a:r>
            <a:endParaRPr lang="en-US" dirty="0"/>
          </a:p>
          <a:p>
            <a:r>
              <a:rPr lang="en-US" dirty="0" err="1"/>
              <a:t>ans</a:t>
            </a:r>
            <a:r>
              <a:rPr lang="en-US" dirty="0"/>
              <a:t> =</a:t>
            </a:r>
          </a:p>
          <a:p>
            <a:r>
              <a:rPr lang="en-US" dirty="0"/>
              <a:t>       51/25</a:t>
            </a:r>
          </a:p>
          <a:p>
            <a:r>
              <a:rPr lang="en-US" dirty="0"/>
              <a:t> </a:t>
            </a:r>
          </a:p>
          <a:p>
            <a:r>
              <a:rPr lang="en-US" dirty="0"/>
              <a:t>&gt;&gt; </a:t>
            </a:r>
            <a:r>
              <a:rPr lang="en-US" dirty="0" err="1"/>
              <a:t>ffval</a:t>
            </a:r>
            <a:r>
              <a:rPr lang="en-US" dirty="0"/>
              <a:t>=</a:t>
            </a:r>
            <a:r>
              <a:rPr lang="en-US" dirty="0" err="1"/>
              <a:t>eval</a:t>
            </a:r>
            <a:r>
              <a:rPr lang="en-US" dirty="0"/>
              <a:t>(</a:t>
            </a:r>
            <a:r>
              <a:rPr lang="en-US" dirty="0" err="1"/>
              <a:t>ff</a:t>
            </a:r>
            <a:r>
              <a:rPr lang="en-US" dirty="0"/>
              <a:t>(1.2,2</a:t>
            </a:r>
            <a:r>
              <a:rPr lang="en-US" dirty="0" smtClean="0"/>
              <a:t>))</a:t>
            </a:r>
            <a:r>
              <a:rPr lang="en-US" dirty="0"/>
              <a:t> </a:t>
            </a:r>
            <a:r>
              <a:rPr lang="en-US" dirty="0" smtClean="0"/>
              <a:t> %  </a:t>
            </a:r>
            <a:r>
              <a:rPr lang="en-US" dirty="0" err="1"/>
              <a:t>eval</a:t>
            </a:r>
            <a:r>
              <a:rPr lang="en-US" dirty="0"/>
              <a:t>( </a:t>
            </a:r>
            <a:r>
              <a:rPr lang="en-US" dirty="0" smtClean="0"/>
              <a:t>) </a:t>
            </a:r>
            <a:r>
              <a:rPr lang="en-US" dirty="0"/>
              <a:t>is used to convert fraction </a:t>
            </a:r>
            <a:r>
              <a:rPr lang="en-US" dirty="0" smtClean="0"/>
              <a:t>  </a:t>
            </a:r>
          </a:p>
          <a:p>
            <a:r>
              <a:rPr lang="en-US" dirty="0"/>
              <a:t> </a:t>
            </a:r>
            <a:r>
              <a:rPr lang="en-US" dirty="0" smtClean="0"/>
              <a:t>                                              to </a:t>
            </a:r>
            <a:r>
              <a:rPr lang="en-US" dirty="0"/>
              <a:t>decimal form</a:t>
            </a:r>
          </a:p>
          <a:p>
            <a:r>
              <a:rPr lang="en-US" dirty="0" err="1"/>
              <a:t>ffval</a:t>
            </a:r>
            <a:r>
              <a:rPr lang="en-US" dirty="0"/>
              <a:t> =</a:t>
            </a:r>
          </a:p>
          <a:p>
            <a:r>
              <a:rPr lang="en-US" dirty="0"/>
              <a:t>         2.04</a:t>
            </a:r>
          </a:p>
        </p:txBody>
      </p:sp>
      <p:sp>
        <p:nvSpPr>
          <p:cNvPr id="2" name="Right Arrow 1"/>
          <p:cNvSpPr/>
          <p:nvPr/>
        </p:nvSpPr>
        <p:spPr>
          <a:xfrm>
            <a:off x="2438400" y="54102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337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2" name="Rectangle 1"/>
          <p:cNvSpPr/>
          <p:nvPr/>
        </p:nvSpPr>
        <p:spPr>
          <a:xfrm>
            <a:off x="609600" y="457200"/>
            <a:ext cx="8153400" cy="6001643"/>
          </a:xfrm>
          <a:prstGeom prst="rect">
            <a:avLst/>
          </a:prstGeom>
        </p:spPr>
        <p:txBody>
          <a:bodyPr wrap="square">
            <a:spAutoFit/>
          </a:bodyPr>
          <a:lstStyle/>
          <a:p>
            <a:r>
              <a:rPr lang="en-US" sz="2400" b="1" dirty="0"/>
              <a:t>m-Files</a:t>
            </a:r>
            <a:endParaRPr lang="en-US" sz="2400" dirty="0"/>
          </a:p>
          <a:p>
            <a:r>
              <a:rPr lang="en-US" sz="2400" dirty="0" smtClean="0"/>
              <a:t>There </a:t>
            </a:r>
            <a:r>
              <a:rPr lang="en-US" sz="2400" dirty="0"/>
              <a:t>are two types of programs (m-files) in MATLAB:  Functions and Scripts.</a:t>
            </a:r>
          </a:p>
          <a:p>
            <a:r>
              <a:rPr lang="en-US" sz="2400" dirty="0"/>
              <a:t> </a:t>
            </a:r>
          </a:p>
          <a:p>
            <a:r>
              <a:rPr lang="en-US" sz="2400" b="1" dirty="0"/>
              <a:t>User Defined Functions</a:t>
            </a:r>
            <a:endParaRPr lang="en-US" sz="2400" dirty="0"/>
          </a:p>
          <a:p>
            <a:r>
              <a:rPr lang="en-US" sz="2400" dirty="0"/>
              <a:t>To be created in function window.</a:t>
            </a:r>
          </a:p>
          <a:p>
            <a:r>
              <a:rPr lang="en-US" sz="2400" dirty="0"/>
              <a:t> </a:t>
            </a:r>
          </a:p>
          <a:p>
            <a:r>
              <a:rPr lang="en-US" sz="2400" dirty="0"/>
              <a:t>To open:		New </a:t>
            </a:r>
            <a:r>
              <a:rPr lang="en-US" sz="2400" dirty="0">
                <a:sym typeface="Wingdings"/>
              </a:rPr>
              <a:t></a:t>
            </a:r>
            <a:r>
              <a:rPr lang="en-US" sz="2400" dirty="0"/>
              <a:t> Function</a:t>
            </a:r>
          </a:p>
          <a:p>
            <a:r>
              <a:rPr lang="en-US" sz="2400" dirty="0"/>
              <a:t>To save:		Save </a:t>
            </a:r>
            <a:r>
              <a:rPr lang="en-US" sz="2400" dirty="0">
                <a:sym typeface="Wingdings"/>
              </a:rPr>
              <a:t></a:t>
            </a:r>
            <a:r>
              <a:rPr lang="en-US" sz="2400" dirty="0"/>
              <a:t> enter file name and save</a:t>
            </a:r>
          </a:p>
          <a:p>
            <a:r>
              <a:rPr lang="en-US" sz="2400" dirty="0"/>
              <a:t>To run:		Type function name in command window</a:t>
            </a:r>
          </a:p>
          <a:p>
            <a:r>
              <a:rPr lang="en-US" sz="2400" dirty="0"/>
              <a:t>To edit:		Open </a:t>
            </a:r>
            <a:r>
              <a:rPr lang="en-US" sz="2400" dirty="0">
                <a:sym typeface="Wingdings"/>
              </a:rPr>
              <a:t></a:t>
            </a:r>
            <a:r>
              <a:rPr lang="en-US" sz="2400" dirty="0"/>
              <a:t> select the file from the list and edit. save </a:t>
            </a:r>
            <a:r>
              <a:rPr lang="en-US" sz="2400" dirty="0" smtClean="0"/>
              <a:t>again</a:t>
            </a:r>
          </a:p>
          <a:p>
            <a:r>
              <a:rPr lang="en-US" sz="2400" dirty="0" smtClean="0"/>
              <a:t> </a:t>
            </a:r>
          </a:p>
          <a:p>
            <a:r>
              <a:rPr lang="en-US" sz="2400" b="1" dirty="0" smtClean="0"/>
              <a:t>function t=FF(a)</a:t>
            </a:r>
            <a:endParaRPr lang="en-US" sz="2400" dirty="0" smtClean="0"/>
          </a:p>
          <a:p>
            <a:r>
              <a:rPr lang="en-US" sz="2400" b="1" dirty="0" smtClean="0"/>
              <a:t>    t=7*cos(a)+2*a-1;</a:t>
            </a:r>
            <a:endParaRPr lang="en-US" sz="2400" dirty="0" smtClean="0"/>
          </a:p>
          <a:p>
            <a:r>
              <a:rPr lang="en-US" sz="2400" b="1" dirty="0" smtClean="0"/>
              <a:t>end</a:t>
            </a:r>
            <a:endParaRPr lang="en-US" sz="2400" dirty="0"/>
          </a:p>
        </p:txBody>
      </p:sp>
    </p:spTree>
    <p:extLst>
      <p:ext uri="{BB962C8B-B14F-4D97-AF65-F5344CB8AC3E}">
        <p14:creationId xmlns:p14="http://schemas.microsoft.com/office/powerpoint/2010/main" val="144636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2" name="Rectangle 1"/>
          <p:cNvSpPr/>
          <p:nvPr/>
        </p:nvSpPr>
        <p:spPr>
          <a:xfrm>
            <a:off x="76200" y="457200"/>
            <a:ext cx="8686800" cy="2308324"/>
          </a:xfrm>
          <a:prstGeom prst="rect">
            <a:avLst/>
          </a:prstGeom>
        </p:spPr>
        <p:txBody>
          <a:bodyPr wrap="square">
            <a:spAutoFit/>
          </a:bodyPr>
          <a:lstStyle/>
          <a:p>
            <a:r>
              <a:rPr lang="en-US" sz="2400" b="1" dirty="0"/>
              <a:t>m-Files</a:t>
            </a:r>
            <a:endParaRPr lang="en-US" sz="2400" dirty="0"/>
          </a:p>
          <a:p>
            <a:r>
              <a:rPr lang="en-US" sz="2400" dirty="0" smtClean="0"/>
              <a:t>The </a:t>
            </a:r>
            <a:r>
              <a:rPr lang="en-US" sz="2400" dirty="0"/>
              <a:t>function which is created as an m-file and saved as </a:t>
            </a:r>
            <a:r>
              <a:rPr lang="en-US" sz="2400" dirty="0" err="1"/>
              <a:t>FF.m</a:t>
            </a:r>
            <a:r>
              <a:rPr lang="en-US" sz="2400" dirty="0" smtClean="0"/>
              <a:t>.</a:t>
            </a:r>
            <a:endParaRPr lang="en-US" sz="2400" dirty="0"/>
          </a:p>
          <a:p>
            <a:r>
              <a:rPr lang="en-US" sz="2400" dirty="0"/>
              <a:t>To use the above function type in command window</a:t>
            </a:r>
            <a:r>
              <a:rPr lang="en-US" sz="2400" dirty="0" smtClean="0"/>
              <a:t>.</a:t>
            </a:r>
            <a:endParaRPr lang="en-US" sz="2400" dirty="0"/>
          </a:p>
          <a:p>
            <a:r>
              <a:rPr lang="en-US" sz="2400" dirty="0"/>
              <a:t>&gt;&gt; t=FF(2)</a:t>
            </a:r>
          </a:p>
          <a:p>
            <a:r>
              <a:rPr lang="en-US" sz="2400" dirty="0"/>
              <a:t>t =</a:t>
            </a:r>
          </a:p>
          <a:p>
            <a:r>
              <a:rPr lang="en-US" sz="2400" dirty="0"/>
              <a:t>    </a:t>
            </a:r>
            <a:r>
              <a:rPr lang="en-US" sz="2400" dirty="0" smtClean="0"/>
              <a:t>0.0870</a:t>
            </a:r>
            <a:endParaRPr lang="en-US" sz="2400" dirty="0"/>
          </a:p>
        </p:txBody>
      </p:sp>
      <p:sp>
        <p:nvSpPr>
          <p:cNvPr id="3" name="Rectangle 2"/>
          <p:cNvSpPr/>
          <p:nvPr/>
        </p:nvSpPr>
        <p:spPr>
          <a:xfrm>
            <a:off x="76200" y="2667000"/>
            <a:ext cx="9296400" cy="2308324"/>
          </a:xfrm>
          <a:prstGeom prst="rect">
            <a:avLst/>
          </a:prstGeom>
        </p:spPr>
        <p:txBody>
          <a:bodyPr wrap="square">
            <a:spAutoFit/>
          </a:bodyPr>
          <a:lstStyle/>
          <a:p>
            <a:r>
              <a:rPr lang="en-US" sz="2400" b="1" dirty="0" smtClean="0"/>
              <a:t>Scripts</a:t>
            </a:r>
            <a:endParaRPr lang="en-US" sz="2400" dirty="0"/>
          </a:p>
          <a:p>
            <a:r>
              <a:rPr lang="en-US" sz="2400" dirty="0"/>
              <a:t> </a:t>
            </a:r>
            <a:r>
              <a:rPr lang="en-US" sz="2400" dirty="0" smtClean="0"/>
              <a:t>          Scripts </a:t>
            </a:r>
            <a:r>
              <a:rPr lang="en-US" sz="2400" dirty="0"/>
              <a:t>provide a set of MATLAB commands, comments, values, plotting commands, and so on. </a:t>
            </a:r>
          </a:p>
          <a:p>
            <a:r>
              <a:rPr lang="en-US" sz="2400" dirty="0"/>
              <a:t>A scripts that has been created and saved is executed by typing the file name at the MATLAB prompt in the command window or using save and run from the Debug menu</a:t>
            </a:r>
            <a:r>
              <a:rPr lang="en-US" sz="2400" dirty="0" smtClean="0"/>
              <a:t>.</a:t>
            </a:r>
            <a:endParaRPr lang="en-US" sz="2400" dirty="0"/>
          </a:p>
        </p:txBody>
      </p:sp>
      <p:sp>
        <p:nvSpPr>
          <p:cNvPr id="7" name="Rectangle 6"/>
          <p:cNvSpPr/>
          <p:nvPr/>
        </p:nvSpPr>
        <p:spPr>
          <a:xfrm>
            <a:off x="152400" y="4983540"/>
            <a:ext cx="8763000" cy="1569660"/>
          </a:xfrm>
          <a:prstGeom prst="rect">
            <a:avLst/>
          </a:prstGeom>
        </p:spPr>
        <p:txBody>
          <a:bodyPr wrap="square">
            <a:spAutoFit/>
          </a:bodyPr>
          <a:lstStyle/>
          <a:p>
            <a:r>
              <a:rPr lang="en-US" sz="2400" dirty="0"/>
              <a:t> </a:t>
            </a:r>
            <a:r>
              <a:rPr lang="en-US" sz="2400" dirty="0" smtClean="0"/>
              <a:t>To open:  New </a:t>
            </a:r>
            <a:r>
              <a:rPr lang="en-US" sz="2400" dirty="0">
                <a:sym typeface="Wingdings"/>
              </a:rPr>
              <a:t></a:t>
            </a:r>
            <a:r>
              <a:rPr lang="en-US" sz="2400" dirty="0"/>
              <a:t> Script</a:t>
            </a:r>
          </a:p>
          <a:p>
            <a:r>
              <a:rPr lang="en-US" sz="2400" dirty="0"/>
              <a:t>To </a:t>
            </a:r>
            <a:r>
              <a:rPr lang="en-US" sz="2400" dirty="0" smtClean="0"/>
              <a:t>save:</a:t>
            </a:r>
            <a:r>
              <a:rPr lang="en-US" sz="2400" dirty="0"/>
              <a:t> </a:t>
            </a:r>
            <a:r>
              <a:rPr lang="en-US" sz="2400" dirty="0" smtClean="0"/>
              <a:t>  Save </a:t>
            </a:r>
            <a:r>
              <a:rPr lang="en-US" sz="2400" dirty="0">
                <a:sym typeface="Wingdings"/>
              </a:rPr>
              <a:t></a:t>
            </a:r>
            <a:r>
              <a:rPr lang="en-US" sz="2400" dirty="0"/>
              <a:t> enter file name and save</a:t>
            </a:r>
          </a:p>
          <a:p>
            <a:r>
              <a:rPr lang="en-US" sz="2400" dirty="0"/>
              <a:t>To </a:t>
            </a:r>
            <a:r>
              <a:rPr lang="en-US" sz="2400" dirty="0" smtClean="0"/>
              <a:t>run:    Type </a:t>
            </a:r>
            <a:r>
              <a:rPr lang="en-US" sz="2400" dirty="0"/>
              <a:t>script name in command window</a:t>
            </a:r>
          </a:p>
          <a:p>
            <a:r>
              <a:rPr lang="en-US" sz="2400" dirty="0"/>
              <a:t>To </a:t>
            </a:r>
            <a:r>
              <a:rPr lang="en-US" sz="2400" dirty="0" smtClean="0"/>
              <a:t>edit:   Open </a:t>
            </a:r>
            <a:r>
              <a:rPr lang="en-US" sz="2400" dirty="0">
                <a:sym typeface="Wingdings"/>
              </a:rPr>
              <a:t></a:t>
            </a:r>
            <a:r>
              <a:rPr lang="en-US" sz="2400" dirty="0"/>
              <a:t> select the file from the list and edit</a:t>
            </a:r>
            <a:r>
              <a:rPr lang="en-US" sz="2400" dirty="0" smtClean="0"/>
              <a:t>. Save </a:t>
            </a:r>
            <a:r>
              <a:rPr lang="en-US" sz="2400" dirty="0"/>
              <a:t>again</a:t>
            </a:r>
          </a:p>
        </p:txBody>
      </p:sp>
    </p:spTree>
    <p:extLst>
      <p:ext uri="{BB962C8B-B14F-4D97-AF65-F5344CB8AC3E}">
        <p14:creationId xmlns:p14="http://schemas.microsoft.com/office/powerpoint/2010/main" val="42120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4" name="Rectangle 3"/>
          <p:cNvSpPr/>
          <p:nvPr/>
        </p:nvSpPr>
        <p:spPr>
          <a:xfrm>
            <a:off x="304800" y="685800"/>
            <a:ext cx="3810000" cy="3231654"/>
          </a:xfrm>
          <a:prstGeom prst="rect">
            <a:avLst/>
          </a:prstGeom>
        </p:spPr>
        <p:txBody>
          <a:bodyPr wrap="square">
            <a:spAutoFit/>
          </a:bodyPr>
          <a:lstStyle/>
          <a:p>
            <a:r>
              <a:rPr lang="en-US" sz="2400" b="1" dirty="0" smtClean="0"/>
              <a:t>Scripts</a:t>
            </a:r>
            <a:endParaRPr lang="en-US" sz="2400" dirty="0"/>
          </a:p>
          <a:p>
            <a:r>
              <a:rPr lang="en-US" dirty="0" smtClean="0"/>
              <a:t>% </a:t>
            </a:r>
            <a:r>
              <a:rPr lang="en-US" dirty="0"/>
              <a:t>Script </a:t>
            </a:r>
            <a:r>
              <a:rPr lang="en-US" dirty="0" err="1"/>
              <a:t>TestProgm</a:t>
            </a:r>
            <a:endParaRPr lang="en-US" dirty="0"/>
          </a:p>
          <a:p>
            <a:r>
              <a:rPr lang="en-US" dirty="0"/>
              <a:t>%Values of f(x) for different values of x</a:t>
            </a:r>
          </a:p>
          <a:p>
            <a:r>
              <a:rPr lang="en-US" dirty="0"/>
              <a:t>x= x0;   </a:t>
            </a:r>
          </a:p>
          <a:p>
            <a:r>
              <a:rPr lang="en-US" dirty="0" err="1"/>
              <a:t>disp</a:t>
            </a:r>
            <a:r>
              <a:rPr lang="en-US" dirty="0" smtClean="0"/>
              <a:t>('n   </a:t>
            </a:r>
            <a:r>
              <a:rPr lang="en-US" dirty="0" err="1"/>
              <a:t>xn</a:t>
            </a:r>
            <a:r>
              <a:rPr lang="en-US" dirty="0"/>
              <a:t>  </a:t>
            </a:r>
            <a:r>
              <a:rPr lang="en-US" dirty="0" smtClean="0"/>
              <a:t>f(</a:t>
            </a:r>
            <a:r>
              <a:rPr lang="en-US" dirty="0" err="1" smtClean="0"/>
              <a:t>xn</a:t>
            </a:r>
            <a:r>
              <a:rPr lang="en-US" dirty="0" smtClean="0"/>
              <a:t>)')</a:t>
            </a:r>
            <a:endParaRPr lang="en-US" dirty="0"/>
          </a:p>
          <a:p>
            <a:r>
              <a:rPr lang="en-US" dirty="0"/>
              <a:t>for </a:t>
            </a:r>
            <a:r>
              <a:rPr lang="en-US" dirty="0" err="1"/>
              <a:t>i</a:t>
            </a:r>
            <a:r>
              <a:rPr lang="en-US" dirty="0"/>
              <a:t>=1:nmax</a:t>
            </a:r>
          </a:p>
          <a:p>
            <a:r>
              <a:rPr lang="en-US" dirty="0"/>
              <a:t>    </a:t>
            </a:r>
            <a:r>
              <a:rPr lang="en-US" dirty="0" err="1"/>
              <a:t>fx</a:t>
            </a:r>
            <a:r>
              <a:rPr lang="en-US" dirty="0"/>
              <a:t>=f(x);</a:t>
            </a:r>
          </a:p>
          <a:p>
            <a:r>
              <a:rPr lang="en-US" dirty="0"/>
              <a:t>    n=i-1;</a:t>
            </a:r>
          </a:p>
          <a:p>
            <a:r>
              <a:rPr lang="en-US" dirty="0"/>
              <a:t>    </a:t>
            </a:r>
            <a:r>
              <a:rPr lang="en-US" dirty="0" err="1"/>
              <a:t>disp</a:t>
            </a:r>
            <a:r>
              <a:rPr lang="en-US" dirty="0"/>
              <a:t>([</a:t>
            </a:r>
            <a:r>
              <a:rPr lang="en-US" dirty="0" err="1"/>
              <a:t>n,x,fx</a:t>
            </a:r>
            <a:r>
              <a:rPr lang="en-US" dirty="0"/>
              <a:t>])</a:t>
            </a:r>
          </a:p>
          <a:p>
            <a:r>
              <a:rPr lang="en-US" dirty="0"/>
              <a:t>    x=</a:t>
            </a:r>
            <a:r>
              <a:rPr lang="en-US" dirty="0" err="1"/>
              <a:t>x+h</a:t>
            </a:r>
            <a:r>
              <a:rPr lang="en-US" dirty="0"/>
              <a:t>;</a:t>
            </a:r>
          </a:p>
          <a:p>
            <a:r>
              <a:rPr lang="en-US" dirty="0" smtClean="0"/>
              <a:t>end</a:t>
            </a:r>
            <a:endParaRPr lang="en-US" dirty="0"/>
          </a:p>
        </p:txBody>
      </p:sp>
      <p:sp>
        <p:nvSpPr>
          <p:cNvPr id="7" name="Rectangle 6"/>
          <p:cNvSpPr/>
          <p:nvPr/>
        </p:nvSpPr>
        <p:spPr>
          <a:xfrm>
            <a:off x="4267200" y="838200"/>
            <a:ext cx="4648200" cy="3970318"/>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Save </a:t>
            </a:r>
            <a:r>
              <a:rPr lang="en-US" dirty="0">
                <a:solidFill>
                  <a:srgbClr val="FF0000"/>
                </a:solidFill>
                <a:latin typeface="Times New Roman" panose="02020603050405020304" pitchFamily="18" charset="0"/>
                <a:cs typeface="Times New Roman" panose="02020603050405020304" pitchFamily="18" charset="0"/>
              </a:rPr>
              <a:t>the script as </a:t>
            </a:r>
            <a:r>
              <a:rPr lang="en-US" dirty="0" err="1">
                <a:solidFill>
                  <a:srgbClr val="FF0000"/>
                </a:solidFill>
                <a:latin typeface="Times New Roman" panose="02020603050405020304" pitchFamily="18" charset="0"/>
                <a:cs typeface="Times New Roman" panose="02020603050405020304" pitchFamily="18" charset="0"/>
              </a:rPr>
              <a:t>TestProg.m</a:t>
            </a:r>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To execute the script from Command Window, type following commands:</a:t>
            </a:r>
          </a:p>
          <a:p>
            <a:r>
              <a:rPr lang="en-US" dirty="0"/>
              <a:t> </a:t>
            </a:r>
            <a:r>
              <a:rPr lang="en-US" dirty="0" smtClean="0"/>
              <a:t>&gt;&gt; </a:t>
            </a:r>
            <a:r>
              <a:rPr lang="en-US" dirty="0"/>
              <a:t>clear</a:t>
            </a:r>
          </a:p>
          <a:p>
            <a:r>
              <a:rPr lang="en-US" dirty="0"/>
              <a:t>&gt;&gt; x0=1;</a:t>
            </a:r>
          </a:p>
          <a:p>
            <a:r>
              <a:rPr lang="en-US" dirty="0"/>
              <a:t>&gt;&gt; h=0.5;</a:t>
            </a:r>
          </a:p>
          <a:p>
            <a:r>
              <a:rPr lang="en-US" dirty="0"/>
              <a:t>&gt;&gt; f=inline(</a:t>
            </a:r>
            <a:r>
              <a:rPr lang="en-US" dirty="0" smtClean="0"/>
              <a:t>'7.*</a:t>
            </a:r>
            <a:r>
              <a:rPr lang="en-US" dirty="0"/>
              <a:t>cos(x)+</a:t>
            </a:r>
            <a:r>
              <a:rPr lang="en-US" dirty="0" smtClean="0"/>
              <a:t>2.*</a:t>
            </a:r>
            <a:r>
              <a:rPr lang="en-US" dirty="0"/>
              <a:t>x-1')</a:t>
            </a:r>
          </a:p>
          <a:p>
            <a:r>
              <a:rPr lang="en-US" dirty="0"/>
              <a:t>f =</a:t>
            </a:r>
          </a:p>
          <a:p>
            <a:r>
              <a:rPr lang="en-US" dirty="0"/>
              <a:t>     Inline function:</a:t>
            </a:r>
          </a:p>
          <a:p>
            <a:r>
              <a:rPr lang="en-US" dirty="0"/>
              <a:t>     f(x) = 7*cos(x)+2*x-1</a:t>
            </a:r>
          </a:p>
          <a:p>
            <a:r>
              <a:rPr lang="en-US" dirty="0"/>
              <a:t>&gt;&gt; </a:t>
            </a:r>
            <a:r>
              <a:rPr lang="en-US" dirty="0" err="1"/>
              <a:t>nmax</a:t>
            </a:r>
            <a:r>
              <a:rPr lang="en-US" dirty="0"/>
              <a:t>=5</a:t>
            </a:r>
          </a:p>
          <a:p>
            <a:r>
              <a:rPr lang="en-US" dirty="0" err="1"/>
              <a:t>nmax</a:t>
            </a:r>
            <a:r>
              <a:rPr lang="en-US" dirty="0"/>
              <a:t> =</a:t>
            </a:r>
          </a:p>
          <a:p>
            <a:r>
              <a:rPr lang="en-US" dirty="0"/>
              <a:t>     5</a:t>
            </a:r>
          </a:p>
          <a:p>
            <a:r>
              <a:rPr lang="en-US" dirty="0"/>
              <a:t>&gt;&gt; </a:t>
            </a:r>
            <a:r>
              <a:rPr lang="en-US" dirty="0" err="1"/>
              <a:t>TestProg</a:t>
            </a:r>
            <a:r>
              <a:rPr lang="en-US" dirty="0"/>
              <a:t>	</a:t>
            </a:r>
            <a:r>
              <a:rPr lang="en-US" dirty="0" smtClean="0"/>
              <a:t>% </a:t>
            </a:r>
            <a:r>
              <a:rPr lang="en-US" dirty="0"/>
              <a:t>Type the Script </a:t>
            </a:r>
            <a:r>
              <a:rPr lang="en-US" dirty="0" smtClean="0"/>
              <a:t>name</a:t>
            </a:r>
            <a:endParaRPr lang="en-US" dirty="0"/>
          </a:p>
        </p:txBody>
      </p:sp>
      <p:sp>
        <p:nvSpPr>
          <p:cNvPr id="8" name="Rectangle 7"/>
          <p:cNvSpPr/>
          <p:nvPr/>
        </p:nvSpPr>
        <p:spPr>
          <a:xfrm>
            <a:off x="228600" y="4228743"/>
            <a:ext cx="3505200" cy="2123658"/>
          </a:xfrm>
          <a:prstGeom prst="rect">
            <a:avLst/>
          </a:prstGeom>
        </p:spPr>
        <p:txBody>
          <a:bodyPr wrap="square">
            <a:spAutoFit/>
          </a:bodyPr>
          <a:lstStyle/>
          <a:p>
            <a:r>
              <a:rPr lang="en-US" dirty="0"/>
              <a:t> </a:t>
            </a:r>
            <a:r>
              <a:rPr lang="en-US" sz="2400" b="1" dirty="0" smtClean="0"/>
              <a:t>Output</a:t>
            </a:r>
            <a:endParaRPr lang="en-US" dirty="0"/>
          </a:p>
          <a:p>
            <a:r>
              <a:rPr lang="en-US" dirty="0"/>
              <a:t>          n          </a:t>
            </a:r>
            <a:r>
              <a:rPr lang="en-US" dirty="0" err="1"/>
              <a:t>xn</a:t>
            </a:r>
            <a:r>
              <a:rPr lang="en-US" dirty="0"/>
              <a:t>          f(</a:t>
            </a:r>
            <a:r>
              <a:rPr lang="en-US" dirty="0" err="1"/>
              <a:t>xn</a:t>
            </a:r>
            <a:r>
              <a:rPr lang="en-US" dirty="0"/>
              <a:t>)  </a:t>
            </a:r>
          </a:p>
          <a:p>
            <a:r>
              <a:rPr lang="en-US" dirty="0"/>
              <a:t>         0    1.0000    4.7821</a:t>
            </a:r>
          </a:p>
          <a:p>
            <a:r>
              <a:rPr lang="en-US" dirty="0"/>
              <a:t>    1.0000    1.5000    2.4952</a:t>
            </a:r>
          </a:p>
          <a:p>
            <a:r>
              <a:rPr lang="en-US" dirty="0"/>
              <a:t>    2.0000    2.0000    0.0870</a:t>
            </a:r>
          </a:p>
          <a:p>
            <a:r>
              <a:rPr lang="en-US" dirty="0"/>
              <a:t>    3.0000    2.5000   -1.6080</a:t>
            </a:r>
          </a:p>
          <a:p>
            <a:r>
              <a:rPr lang="en-US" dirty="0"/>
              <a:t>    4.0000    3.0000   -1.9299</a:t>
            </a:r>
          </a:p>
        </p:txBody>
      </p:sp>
    </p:spTree>
    <p:extLst>
      <p:ext uri="{BB962C8B-B14F-4D97-AF65-F5344CB8AC3E}">
        <p14:creationId xmlns:p14="http://schemas.microsoft.com/office/powerpoint/2010/main" val="51559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3" name="Rectangle 2"/>
          <p:cNvSpPr/>
          <p:nvPr/>
        </p:nvSpPr>
        <p:spPr>
          <a:xfrm>
            <a:off x="228600" y="457200"/>
            <a:ext cx="8534400" cy="1846659"/>
          </a:xfrm>
          <a:prstGeom prst="rect">
            <a:avLst/>
          </a:prstGeom>
        </p:spPr>
        <p:txBody>
          <a:bodyPr wrap="square">
            <a:spAutoFit/>
          </a:bodyPr>
          <a:lstStyle/>
          <a:p>
            <a:r>
              <a:rPr lang="en-US" sz="2400" b="1" dirty="0"/>
              <a:t>Programming in MATLAB</a:t>
            </a:r>
            <a:endParaRPr lang="en-US" sz="2400" dirty="0"/>
          </a:p>
          <a:p>
            <a:r>
              <a:rPr lang="en-US" dirty="0" smtClean="0"/>
              <a:t>Normally </a:t>
            </a:r>
            <a:r>
              <a:rPr lang="en-US" dirty="0"/>
              <a:t>in a programming language, it is necessary to specify type of variable used in the program (integer, real, complex, and so on). MATLAB treats all variables as matrices (whatever dimension is needed) and perform the necessary calculations.</a:t>
            </a:r>
          </a:p>
          <a:p>
            <a:r>
              <a:rPr lang="en-US" dirty="0"/>
              <a:t> </a:t>
            </a:r>
          </a:p>
          <a:p>
            <a:r>
              <a:rPr lang="en-US" dirty="0"/>
              <a:t>To repeat similar calculations several times </a:t>
            </a:r>
            <a:r>
              <a:rPr lang="en-US" dirty="0">
                <a:solidFill>
                  <a:srgbClr val="FF0000"/>
                </a:solidFill>
              </a:rPr>
              <a:t>for and while loops </a:t>
            </a:r>
            <a:r>
              <a:rPr lang="en-US" dirty="0"/>
              <a:t>are used.  Syntax </a:t>
            </a:r>
            <a:r>
              <a:rPr lang="en-US" dirty="0" smtClean="0"/>
              <a:t>are</a:t>
            </a:r>
            <a:endParaRPr lang="en-US" dirty="0"/>
          </a:p>
        </p:txBody>
      </p:sp>
      <p:sp>
        <p:nvSpPr>
          <p:cNvPr id="9" name="Rectangle 8"/>
          <p:cNvSpPr/>
          <p:nvPr/>
        </p:nvSpPr>
        <p:spPr>
          <a:xfrm>
            <a:off x="3581400" y="2209800"/>
            <a:ext cx="2590800" cy="1200329"/>
          </a:xfrm>
          <a:prstGeom prst="rect">
            <a:avLst/>
          </a:prstGeom>
        </p:spPr>
        <p:txBody>
          <a:bodyPr wrap="square">
            <a:spAutoFit/>
          </a:bodyPr>
          <a:lstStyle/>
          <a:p>
            <a:r>
              <a:rPr lang="en-US" b="1" i="1" dirty="0" smtClean="0"/>
              <a:t>While </a:t>
            </a:r>
            <a:r>
              <a:rPr lang="en-US" b="1" i="1" dirty="0"/>
              <a:t>Loops</a:t>
            </a:r>
            <a:endParaRPr lang="en-US" dirty="0"/>
          </a:p>
          <a:p>
            <a:r>
              <a:rPr lang="en-US" b="1" i="1" dirty="0"/>
              <a:t>while</a:t>
            </a:r>
            <a:r>
              <a:rPr lang="en-US" dirty="0"/>
              <a:t>  statement == true</a:t>
            </a:r>
          </a:p>
          <a:p>
            <a:r>
              <a:rPr lang="en-US" dirty="0"/>
              <a:t>      commands  .  .  .</a:t>
            </a:r>
          </a:p>
          <a:p>
            <a:r>
              <a:rPr lang="en-US" b="1" i="1" dirty="0" smtClean="0"/>
              <a:t>end</a:t>
            </a:r>
            <a:endParaRPr lang="en-US" dirty="0"/>
          </a:p>
        </p:txBody>
      </p:sp>
      <p:sp>
        <p:nvSpPr>
          <p:cNvPr id="10" name="Rectangle 9"/>
          <p:cNvSpPr/>
          <p:nvPr/>
        </p:nvSpPr>
        <p:spPr>
          <a:xfrm>
            <a:off x="685800" y="2286000"/>
            <a:ext cx="2133600" cy="1200329"/>
          </a:xfrm>
          <a:prstGeom prst="rect">
            <a:avLst/>
          </a:prstGeom>
        </p:spPr>
        <p:txBody>
          <a:bodyPr wrap="square">
            <a:spAutoFit/>
          </a:bodyPr>
          <a:lstStyle/>
          <a:p>
            <a:r>
              <a:rPr lang="en-US" b="1" i="1" dirty="0" smtClean="0"/>
              <a:t>For </a:t>
            </a:r>
            <a:r>
              <a:rPr lang="en-US" b="1" i="1" dirty="0"/>
              <a:t>Loops</a:t>
            </a:r>
            <a:endParaRPr lang="en-US" dirty="0"/>
          </a:p>
          <a:p>
            <a:r>
              <a:rPr lang="en-US" b="1" i="1" dirty="0"/>
              <a:t>for</a:t>
            </a:r>
            <a:r>
              <a:rPr lang="en-US" dirty="0"/>
              <a:t>   </a:t>
            </a:r>
            <a:r>
              <a:rPr lang="en-US" dirty="0" err="1"/>
              <a:t>i</a:t>
            </a:r>
            <a:r>
              <a:rPr lang="en-US" dirty="0"/>
              <a:t> = 1 :  k</a:t>
            </a:r>
          </a:p>
          <a:p>
            <a:r>
              <a:rPr lang="en-US" dirty="0"/>
              <a:t>      commands   .  .  .</a:t>
            </a:r>
          </a:p>
          <a:p>
            <a:r>
              <a:rPr lang="en-US" b="1" i="1" dirty="0" smtClean="0"/>
              <a:t>end</a:t>
            </a:r>
            <a:endParaRPr lang="en-US" dirty="0"/>
          </a:p>
        </p:txBody>
      </p:sp>
      <p:sp>
        <p:nvSpPr>
          <p:cNvPr id="4" name="Rectangle 3"/>
          <p:cNvSpPr/>
          <p:nvPr/>
        </p:nvSpPr>
        <p:spPr>
          <a:xfrm>
            <a:off x="224970" y="3690878"/>
            <a:ext cx="6328230" cy="2862322"/>
          </a:xfrm>
          <a:prstGeom prst="rect">
            <a:avLst/>
          </a:prstGeom>
        </p:spPr>
        <p:txBody>
          <a:bodyPr wrap="square">
            <a:spAutoFit/>
          </a:bodyPr>
          <a:lstStyle/>
          <a:p>
            <a:r>
              <a:rPr lang="en-US" b="1" dirty="0"/>
              <a:t>Example </a:t>
            </a:r>
            <a:r>
              <a:rPr lang="en-US" b="1" dirty="0" smtClean="0"/>
              <a:t>#</a:t>
            </a:r>
            <a:r>
              <a:rPr lang="en-US" dirty="0" smtClean="0"/>
              <a:t>: </a:t>
            </a:r>
            <a:r>
              <a:rPr lang="en-US" dirty="0"/>
              <a:t>Write  MATLAB codes for calculating n! using for loop</a:t>
            </a:r>
            <a:r>
              <a:rPr lang="en-US" dirty="0" smtClean="0"/>
              <a:t>.</a:t>
            </a:r>
            <a:endParaRPr lang="en-US" dirty="0"/>
          </a:p>
          <a:p>
            <a:r>
              <a:rPr lang="en-US" dirty="0" smtClean="0"/>
              <a:t>&gt;&gt; </a:t>
            </a:r>
            <a:r>
              <a:rPr lang="en-US" dirty="0"/>
              <a:t>clear</a:t>
            </a:r>
          </a:p>
          <a:p>
            <a:r>
              <a:rPr lang="en-US" dirty="0"/>
              <a:t>&gt;&gt; n=input('please input number = ');</a:t>
            </a:r>
          </a:p>
          <a:p>
            <a:r>
              <a:rPr lang="en-US" dirty="0"/>
              <a:t>fact=1;</a:t>
            </a:r>
          </a:p>
          <a:p>
            <a:r>
              <a:rPr lang="en-US" dirty="0" err="1"/>
              <a:t>i</a:t>
            </a:r>
            <a:r>
              <a:rPr lang="en-US" dirty="0"/>
              <a:t>=1;</a:t>
            </a:r>
          </a:p>
          <a:p>
            <a:r>
              <a:rPr lang="en-US" dirty="0"/>
              <a:t>for </a:t>
            </a:r>
            <a:r>
              <a:rPr lang="en-US" dirty="0" err="1"/>
              <a:t>i</a:t>
            </a:r>
            <a:r>
              <a:rPr lang="en-US" dirty="0"/>
              <a:t>=1:n</a:t>
            </a:r>
          </a:p>
          <a:p>
            <a:r>
              <a:rPr lang="en-US" dirty="0"/>
              <a:t>    fact=fact*</a:t>
            </a:r>
            <a:r>
              <a:rPr lang="en-US" dirty="0" err="1"/>
              <a:t>i</a:t>
            </a:r>
            <a:r>
              <a:rPr lang="en-US" dirty="0"/>
              <a:t>;</a:t>
            </a:r>
          </a:p>
          <a:p>
            <a:r>
              <a:rPr lang="en-US" dirty="0"/>
              <a:t>    </a:t>
            </a:r>
            <a:r>
              <a:rPr lang="en-US" dirty="0" err="1"/>
              <a:t>i</a:t>
            </a:r>
            <a:r>
              <a:rPr lang="en-US" dirty="0"/>
              <a:t>=i+1;</a:t>
            </a:r>
          </a:p>
          <a:p>
            <a:r>
              <a:rPr lang="en-US" dirty="0"/>
              <a:t>end</a:t>
            </a:r>
          </a:p>
          <a:p>
            <a:r>
              <a:rPr lang="en-US" dirty="0" err="1"/>
              <a:t>disp</a:t>
            </a:r>
            <a:r>
              <a:rPr lang="en-US" dirty="0"/>
              <a:t>(fact</a:t>
            </a:r>
            <a:r>
              <a:rPr lang="en-US" dirty="0" smtClean="0"/>
              <a:t>)</a:t>
            </a:r>
            <a:endParaRPr lang="en-US" dirty="0"/>
          </a:p>
        </p:txBody>
      </p:sp>
      <p:sp>
        <p:nvSpPr>
          <p:cNvPr id="11" name="Rectangle 10"/>
          <p:cNvSpPr/>
          <p:nvPr/>
        </p:nvSpPr>
        <p:spPr>
          <a:xfrm>
            <a:off x="4953000" y="5020270"/>
            <a:ext cx="3164115" cy="923330"/>
          </a:xfrm>
          <a:prstGeom prst="rect">
            <a:avLst/>
          </a:prstGeom>
        </p:spPr>
        <p:txBody>
          <a:bodyPr wrap="square">
            <a:spAutoFit/>
          </a:bodyPr>
          <a:lstStyle/>
          <a:p>
            <a:r>
              <a:rPr lang="en-US" b="1" dirty="0" smtClean="0">
                <a:solidFill>
                  <a:srgbClr val="FF0000"/>
                </a:solidFill>
              </a:rPr>
              <a:t>Outcome:</a:t>
            </a:r>
            <a:r>
              <a:rPr lang="en-US" b="1" dirty="0">
                <a:solidFill>
                  <a:srgbClr val="FF0000"/>
                </a:solidFill>
              </a:rPr>
              <a:t> </a:t>
            </a:r>
          </a:p>
          <a:p>
            <a:r>
              <a:rPr lang="en-US" b="1" dirty="0">
                <a:solidFill>
                  <a:srgbClr val="FF0000"/>
                </a:solidFill>
              </a:rPr>
              <a:t>please input number = 5</a:t>
            </a:r>
          </a:p>
          <a:p>
            <a:r>
              <a:rPr lang="en-US" b="1" dirty="0">
                <a:solidFill>
                  <a:srgbClr val="FF0000"/>
                </a:solidFill>
              </a:rPr>
              <a:t>   120</a:t>
            </a:r>
          </a:p>
        </p:txBody>
      </p:sp>
    </p:spTree>
    <p:extLst>
      <p:ext uri="{BB962C8B-B14F-4D97-AF65-F5344CB8AC3E}">
        <p14:creationId xmlns:p14="http://schemas.microsoft.com/office/powerpoint/2010/main" val="25697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4"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5" name="Rectangle 4"/>
          <p:cNvSpPr/>
          <p:nvPr/>
        </p:nvSpPr>
        <p:spPr>
          <a:xfrm>
            <a:off x="76200" y="609600"/>
            <a:ext cx="4419600" cy="1754326"/>
          </a:xfrm>
          <a:prstGeom prst="rect">
            <a:avLst/>
          </a:prstGeom>
          <a:ln>
            <a:solidFill>
              <a:srgbClr val="0070C0"/>
            </a:solidFill>
          </a:ln>
        </p:spPr>
        <p:txBody>
          <a:bodyPr wrap="square">
            <a:spAutoFit/>
          </a:bodyPr>
          <a:lstStyle/>
          <a:p>
            <a:r>
              <a:rPr lang="en-US" dirty="0" smtClean="0"/>
              <a:t>Conditional </a:t>
            </a:r>
            <a:r>
              <a:rPr lang="en-US" dirty="0"/>
              <a:t>execution can be indicated by </a:t>
            </a:r>
            <a:r>
              <a:rPr lang="en-US" b="1" i="1" dirty="0"/>
              <a:t>if</a:t>
            </a:r>
            <a:r>
              <a:rPr lang="en-US" dirty="0"/>
              <a:t> statement.</a:t>
            </a:r>
          </a:p>
          <a:p>
            <a:r>
              <a:rPr lang="en-US" dirty="0"/>
              <a:t> </a:t>
            </a:r>
          </a:p>
          <a:p>
            <a:r>
              <a:rPr lang="en-US" b="1" i="1" dirty="0"/>
              <a:t>if</a:t>
            </a:r>
            <a:r>
              <a:rPr lang="en-US" dirty="0"/>
              <a:t>    expression</a:t>
            </a:r>
          </a:p>
          <a:p>
            <a:r>
              <a:rPr lang="en-US" dirty="0"/>
              <a:t>      commands   .  .  .</a:t>
            </a:r>
          </a:p>
          <a:p>
            <a:r>
              <a:rPr lang="en-US" b="1" i="1" dirty="0" smtClean="0"/>
              <a:t>end</a:t>
            </a:r>
            <a:endParaRPr lang="en-US" dirty="0"/>
          </a:p>
        </p:txBody>
      </p:sp>
      <p:sp>
        <p:nvSpPr>
          <p:cNvPr id="8" name="Rectangle 7"/>
          <p:cNvSpPr/>
          <p:nvPr/>
        </p:nvSpPr>
        <p:spPr>
          <a:xfrm>
            <a:off x="76200" y="3202072"/>
            <a:ext cx="8915400" cy="923330"/>
          </a:xfrm>
          <a:prstGeom prst="rect">
            <a:avLst/>
          </a:prstGeom>
        </p:spPr>
        <p:txBody>
          <a:bodyPr wrap="square">
            <a:spAutoFit/>
          </a:bodyPr>
          <a:lstStyle/>
          <a:p>
            <a:r>
              <a:rPr lang="en-US" dirty="0" smtClean="0"/>
              <a:t>The </a:t>
            </a:r>
            <a:r>
              <a:rPr lang="en-US" b="1" i="1" dirty="0"/>
              <a:t>break</a:t>
            </a:r>
            <a:r>
              <a:rPr lang="en-US" dirty="0"/>
              <a:t> command causes MATLAB to jump outside the loop in which it occurs.</a:t>
            </a:r>
          </a:p>
          <a:p>
            <a:r>
              <a:rPr lang="en-US" dirty="0"/>
              <a:t>The </a:t>
            </a:r>
            <a:r>
              <a:rPr lang="en-US" b="1" i="1" dirty="0"/>
              <a:t>error</a:t>
            </a:r>
            <a:r>
              <a:rPr lang="en-US" dirty="0"/>
              <a:t> command abort function execution , displays a character string in the command Window, and returns control to the keyboard</a:t>
            </a:r>
            <a:r>
              <a:rPr lang="en-US" dirty="0" smtClean="0"/>
              <a:t>.</a:t>
            </a:r>
            <a:endParaRPr lang="en-US" dirty="0"/>
          </a:p>
        </p:txBody>
      </p:sp>
      <p:sp>
        <p:nvSpPr>
          <p:cNvPr id="9" name="Rectangle 8"/>
          <p:cNvSpPr/>
          <p:nvPr/>
        </p:nvSpPr>
        <p:spPr>
          <a:xfrm>
            <a:off x="4724400" y="609600"/>
            <a:ext cx="4267200" cy="2585323"/>
          </a:xfrm>
          <a:prstGeom prst="rect">
            <a:avLst/>
          </a:prstGeom>
          <a:ln>
            <a:solidFill>
              <a:srgbClr val="FF0000"/>
            </a:solidFill>
          </a:ln>
        </p:spPr>
        <p:txBody>
          <a:bodyPr wrap="square">
            <a:spAutoFit/>
          </a:bodyPr>
          <a:lstStyle/>
          <a:p>
            <a:r>
              <a:rPr lang="en-US" dirty="0" smtClean="0"/>
              <a:t>If </a:t>
            </a:r>
            <a:r>
              <a:rPr lang="en-US" dirty="0"/>
              <a:t>there are more alternatives, the form is </a:t>
            </a:r>
          </a:p>
          <a:p>
            <a:r>
              <a:rPr lang="en-US" dirty="0"/>
              <a:t> </a:t>
            </a:r>
          </a:p>
          <a:p>
            <a:r>
              <a:rPr lang="en-US" b="1" i="1" dirty="0"/>
              <a:t>if</a:t>
            </a:r>
            <a:r>
              <a:rPr lang="en-US" dirty="0"/>
              <a:t>  expression1</a:t>
            </a:r>
          </a:p>
          <a:p>
            <a:r>
              <a:rPr lang="en-US" dirty="0"/>
              <a:t>      commands   .  .  .</a:t>
            </a:r>
          </a:p>
          <a:p>
            <a:r>
              <a:rPr lang="en-US" b="1" i="1" dirty="0" err="1"/>
              <a:t>elseif</a:t>
            </a:r>
            <a:r>
              <a:rPr lang="en-US" dirty="0"/>
              <a:t>  expression2</a:t>
            </a:r>
          </a:p>
          <a:p>
            <a:r>
              <a:rPr lang="en-US" dirty="0"/>
              <a:t>      commands   .  .  .</a:t>
            </a:r>
          </a:p>
          <a:p>
            <a:r>
              <a:rPr lang="en-US" b="1" i="1" dirty="0" err="1"/>
              <a:t>elseif</a:t>
            </a:r>
            <a:r>
              <a:rPr lang="en-US" dirty="0"/>
              <a:t> …</a:t>
            </a:r>
          </a:p>
          <a:p>
            <a:r>
              <a:rPr lang="en-US" dirty="0"/>
              <a:t>. . .</a:t>
            </a:r>
          </a:p>
          <a:p>
            <a:r>
              <a:rPr lang="en-US" b="1" i="1" dirty="0" smtClean="0"/>
              <a:t>end</a:t>
            </a:r>
            <a:endParaRPr lang="en-US" dirty="0"/>
          </a:p>
        </p:txBody>
      </p:sp>
      <p:sp>
        <p:nvSpPr>
          <p:cNvPr id="10" name="Rectangle 9"/>
          <p:cNvSpPr/>
          <p:nvPr/>
        </p:nvSpPr>
        <p:spPr>
          <a:xfrm>
            <a:off x="76200" y="2800290"/>
            <a:ext cx="2438400" cy="461665"/>
          </a:xfrm>
          <a:prstGeom prst="rect">
            <a:avLst/>
          </a:prstGeom>
        </p:spPr>
        <p:txBody>
          <a:bodyPr wrap="square">
            <a:spAutoFit/>
          </a:bodyPr>
          <a:lstStyle/>
          <a:p>
            <a:r>
              <a:rPr lang="en-US" sz="2400" b="1" i="1" dirty="0" smtClean="0">
                <a:solidFill>
                  <a:srgbClr val="FF0000"/>
                </a:solidFill>
              </a:rPr>
              <a:t>Break</a:t>
            </a:r>
            <a:r>
              <a:rPr lang="en-US" sz="2400" dirty="0" smtClean="0">
                <a:solidFill>
                  <a:srgbClr val="FF0000"/>
                </a:solidFill>
              </a:rPr>
              <a:t> </a:t>
            </a:r>
            <a:r>
              <a:rPr lang="en-US" sz="2400" dirty="0"/>
              <a:t>and</a:t>
            </a:r>
            <a:r>
              <a:rPr lang="en-US" sz="2400" dirty="0">
                <a:solidFill>
                  <a:srgbClr val="FF0000"/>
                </a:solidFill>
              </a:rPr>
              <a:t> </a:t>
            </a:r>
            <a:r>
              <a:rPr lang="en-US" sz="2400" b="1" i="1" dirty="0" smtClean="0">
                <a:solidFill>
                  <a:srgbClr val="FF0000"/>
                </a:solidFill>
              </a:rPr>
              <a:t>Error</a:t>
            </a:r>
            <a:endParaRPr lang="en-US" sz="2400" dirty="0">
              <a:solidFill>
                <a:srgbClr val="FF0000"/>
              </a:solidFill>
            </a:endParaRPr>
          </a:p>
        </p:txBody>
      </p:sp>
      <p:sp>
        <p:nvSpPr>
          <p:cNvPr id="11" name="Rectangle 10"/>
          <p:cNvSpPr/>
          <p:nvPr/>
        </p:nvSpPr>
        <p:spPr>
          <a:xfrm>
            <a:off x="76200" y="4771072"/>
            <a:ext cx="8534400" cy="1477328"/>
          </a:xfrm>
          <a:prstGeom prst="rect">
            <a:avLst/>
          </a:prstGeom>
        </p:spPr>
        <p:txBody>
          <a:bodyPr wrap="square">
            <a:spAutoFit/>
          </a:bodyPr>
          <a:lstStyle/>
          <a:p>
            <a:pPr algn="just"/>
            <a:r>
              <a:rPr lang="en-US" dirty="0" smtClean="0"/>
              <a:t>MATLAB </a:t>
            </a:r>
            <a:r>
              <a:rPr lang="en-US" dirty="0"/>
              <a:t>contributes to solve in numerous common mathematical areas such as calculus, linear algebra, algebraic equations differential equations and so on. MATLAB also provides symbolic calculations and manipulations symbolic mathematical expression</a:t>
            </a:r>
            <a:r>
              <a:rPr lang="en-US" strike="sngStrike" dirty="0"/>
              <a:t>.</a:t>
            </a:r>
            <a:r>
              <a:rPr lang="en-US" dirty="0"/>
              <a:t> For this purpose we need to define the symbols and it can be done by using the </a:t>
            </a:r>
            <a:r>
              <a:rPr lang="en-US" dirty="0" err="1"/>
              <a:t>MatLab</a:t>
            </a:r>
            <a:r>
              <a:rPr lang="en-US" dirty="0"/>
              <a:t> default command ‘</a:t>
            </a:r>
            <a:r>
              <a:rPr lang="en-US" dirty="0" err="1"/>
              <a:t>syms</a:t>
            </a:r>
            <a:r>
              <a:rPr lang="en-US" dirty="0"/>
              <a:t> ’. </a:t>
            </a:r>
          </a:p>
        </p:txBody>
      </p:sp>
      <p:sp>
        <p:nvSpPr>
          <p:cNvPr id="12" name="Rectangle 11"/>
          <p:cNvSpPr/>
          <p:nvPr/>
        </p:nvSpPr>
        <p:spPr>
          <a:xfrm>
            <a:off x="76200" y="4338935"/>
            <a:ext cx="6172200" cy="461665"/>
          </a:xfrm>
          <a:prstGeom prst="rect">
            <a:avLst/>
          </a:prstGeom>
        </p:spPr>
        <p:txBody>
          <a:bodyPr wrap="square">
            <a:spAutoFit/>
          </a:bodyPr>
          <a:lstStyle/>
          <a:p>
            <a:r>
              <a:rPr lang="en-US" sz="2400" b="1" dirty="0"/>
              <a:t>Computer Algebra System (CAS) with </a:t>
            </a:r>
            <a:r>
              <a:rPr lang="en-US" sz="2400" b="1" dirty="0" smtClean="0"/>
              <a:t>MATLAB</a:t>
            </a:r>
            <a:endParaRPr lang="en-US" sz="2400" dirty="0"/>
          </a:p>
        </p:txBody>
      </p:sp>
    </p:spTree>
    <p:extLst>
      <p:ext uri="{BB962C8B-B14F-4D97-AF65-F5344CB8AC3E}">
        <p14:creationId xmlns:p14="http://schemas.microsoft.com/office/powerpoint/2010/main" val="51559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4" name="TextBox 3"/>
          <p:cNvSpPr txBox="1"/>
          <p:nvPr/>
        </p:nvSpPr>
        <p:spPr>
          <a:xfrm>
            <a:off x="685800" y="76200"/>
            <a:ext cx="7924800" cy="523220"/>
          </a:xfrm>
          <a:prstGeom prst="rect">
            <a:avLst/>
          </a:prstGeom>
          <a:noFill/>
        </p:spPr>
        <p:txBody>
          <a:bodyPr wrap="square" rtlCol="0">
            <a:spAutoFit/>
          </a:bodyPr>
          <a:lstStyle/>
          <a:p>
            <a:pPr algn="ctr"/>
            <a:r>
              <a:rPr lang="en-US" sz="2800" b="1" dirty="0" smtClean="0">
                <a:solidFill>
                  <a:srgbClr val="FF0000"/>
                </a:solidFill>
              </a:rPr>
              <a:t>Solve problems using Basic commands and Syntax</a:t>
            </a:r>
            <a:endParaRPr lang="en-US" sz="2800" b="1" dirty="0">
              <a:solidFill>
                <a:srgbClr val="FF0000"/>
              </a:solidFill>
            </a:endParaRPr>
          </a:p>
        </p:txBody>
      </p:sp>
      <mc:AlternateContent xmlns:mc="http://schemas.openxmlformats.org/markup-compatibility/2006" xmlns:a14="http://schemas.microsoft.com/office/drawing/2010/main">
        <mc:Choice Requires="a14">
          <p:sp>
            <p:nvSpPr>
              <p:cNvPr id="3" name="Rectangle 2"/>
              <p:cNvSpPr/>
              <p:nvPr/>
            </p:nvSpPr>
            <p:spPr>
              <a:xfrm>
                <a:off x="304800" y="685800"/>
                <a:ext cx="8534400" cy="2308324"/>
              </a:xfrm>
              <a:prstGeom prst="rect">
                <a:avLst/>
              </a:prstGeom>
            </p:spPr>
            <p:txBody>
              <a:bodyPr wrap="square">
                <a:spAutoFit/>
              </a:bodyPr>
              <a:lstStyle/>
              <a:p>
                <a:r>
                  <a:rPr lang="en-US" sz="2400" b="1" dirty="0"/>
                  <a:t>Example </a:t>
                </a:r>
                <a:r>
                  <a:rPr lang="en-US" sz="2400" b="1" dirty="0" smtClean="0"/>
                  <a:t>#</a:t>
                </a:r>
                <a:r>
                  <a:rPr lang="en-US" sz="2000" dirty="0" smtClean="0">
                    <a:effectLst/>
                  </a:rPr>
                  <a:t>: </a:t>
                </a:r>
                <a:r>
                  <a:rPr lang="en-US" sz="2000" dirty="0">
                    <a:effectLst/>
                  </a:rPr>
                  <a:t>Solve the equation </a:t>
                </a:r>
                <a14:m>
                  <m:oMath xmlns:m="http://schemas.openxmlformats.org/officeDocument/2006/math">
                    <m:sSup>
                      <m:sSupPr>
                        <m:ctrlPr>
                          <a:rPr lang="en-US" sz="2000" i="1">
                            <a:latin typeface="Cambria Math"/>
                          </a:rPr>
                        </m:ctrlPr>
                      </m:sSupPr>
                      <m:e>
                        <m:r>
                          <a:rPr lang="en-US" sz="2000" i="1">
                            <a:latin typeface="Cambria Math"/>
                          </a:rPr>
                          <m:t>𝑥</m:t>
                        </m:r>
                      </m:e>
                      <m:sup>
                        <m:r>
                          <a:rPr lang="en-US" sz="2000" i="1">
                            <a:latin typeface="Cambria Math"/>
                          </a:rPr>
                          <m:t>2</m:t>
                        </m:r>
                      </m:sup>
                    </m:sSup>
                    <m:r>
                      <a:rPr lang="en-US" sz="2000" i="1">
                        <a:latin typeface="Cambria Math"/>
                      </a:rPr>
                      <m:t>−5</m:t>
                    </m:r>
                    <m:r>
                      <a:rPr lang="en-US" sz="2000" i="1">
                        <a:latin typeface="Cambria Math"/>
                      </a:rPr>
                      <m:t>𝑥</m:t>
                    </m:r>
                    <m:r>
                      <a:rPr lang="en-US" sz="2000" i="1">
                        <a:latin typeface="Cambria Math"/>
                      </a:rPr>
                      <m:t>+</m:t>
                    </m:r>
                    <m:r>
                      <a:rPr lang="en-US" sz="2000" i="1">
                        <a:latin typeface="Cambria Math"/>
                      </a:rPr>
                      <m:t>𝑎</m:t>
                    </m:r>
                    <m:r>
                      <a:rPr lang="en-US" sz="2000" i="1">
                        <a:latin typeface="Cambria Math"/>
                      </a:rPr>
                      <m:t>=0</m:t>
                    </m:r>
                  </m:oMath>
                </a14:m>
                <a:r>
                  <a:rPr lang="en-US" sz="2000" dirty="0"/>
                  <a:t>, whether </a:t>
                </a:r>
                <a:r>
                  <a:rPr lang="en-US" sz="2000" i="1" dirty="0"/>
                  <a:t>a</a:t>
                </a:r>
                <a:r>
                  <a:rPr lang="en-US" sz="2000" dirty="0"/>
                  <a:t> is a constant. </a:t>
                </a:r>
                <a:endParaRPr lang="en-US" sz="2000" dirty="0">
                  <a:effectLst/>
                </a:endParaRPr>
              </a:p>
              <a:p>
                <a:r>
                  <a:rPr lang="en-US" sz="2000" dirty="0">
                    <a:effectLst/>
                  </a:rPr>
                  <a:t>MATLAB codes are</a:t>
                </a:r>
              </a:p>
              <a:p>
                <a:r>
                  <a:rPr lang="en-US" sz="2000" dirty="0">
                    <a:effectLst/>
                  </a:rPr>
                  <a:t>&gt;&gt;</a:t>
                </a:r>
                <a:r>
                  <a:rPr lang="en-US" sz="2000" dirty="0" err="1">
                    <a:effectLst/>
                  </a:rPr>
                  <a:t>syms</a:t>
                </a:r>
                <a:r>
                  <a:rPr lang="en-US" sz="2000" dirty="0">
                    <a:effectLst/>
                  </a:rPr>
                  <a:t> x a</a:t>
                </a:r>
              </a:p>
              <a:p>
                <a:r>
                  <a:rPr lang="en-US" sz="2000" dirty="0">
                    <a:effectLst/>
                  </a:rPr>
                  <a:t>&gt;&gt; </a:t>
                </a:r>
                <a:r>
                  <a:rPr lang="en-US" sz="2000" dirty="0" smtClean="0">
                    <a:effectLst/>
                  </a:rPr>
                  <a:t>Solution=solve(x.^2-5.*</a:t>
                </a:r>
                <a:r>
                  <a:rPr lang="en-US" sz="2000" dirty="0" err="1">
                    <a:effectLst/>
                  </a:rPr>
                  <a:t>x+a</a:t>
                </a:r>
                <a:r>
                  <a:rPr lang="en-US" sz="2000" dirty="0">
                    <a:effectLst/>
                  </a:rPr>
                  <a:t>= </a:t>
                </a:r>
                <a:r>
                  <a:rPr lang="en-US" sz="2000" dirty="0" smtClean="0">
                    <a:effectLst/>
                  </a:rPr>
                  <a:t>= 0,x</a:t>
                </a:r>
                <a:r>
                  <a:rPr lang="en-US" sz="2000" dirty="0">
                    <a:effectLst/>
                  </a:rPr>
                  <a:t>)     </a:t>
                </a:r>
                <a:r>
                  <a:rPr lang="en-US" sz="2000" dirty="0" smtClean="0">
                    <a:effectLst/>
                  </a:rPr>
                  <a:t> </a:t>
                </a:r>
                <a:r>
                  <a:rPr lang="en-US" sz="2000" dirty="0">
                    <a:effectLst/>
                  </a:rPr>
                  <a:t>% solve(</a:t>
                </a:r>
                <a:r>
                  <a:rPr lang="en-US" sz="2000" dirty="0" err="1">
                    <a:effectLst/>
                  </a:rPr>
                  <a:t>eqn</a:t>
                </a:r>
                <a:r>
                  <a:rPr lang="en-US" sz="2000" dirty="0">
                    <a:effectLst/>
                  </a:rPr>
                  <a:t>, </a:t>
                </a:r>
                <a:r>
                  <a:rPr lang="en-US" sz="2000" dirty="0" err="1">
                    <a:effectLst/>
                  </a:rPr>
                  <a:t>var</a:t>
                </a:r>
                <a:r>
                  <a:rPr lang="en-US" sz="2000" dirty="0">
                    <a:effectLst/>
                  </a:rPr>
                  <a:t>) is to solve an equation</a:t>
                </a:r>
              </a:p>
              <a:p>
                <a:r>
                  <a:rPr lang="en-US" sz="2000" dirty="0">
                    <a:effectLst/>
                  </a:rPr>
                  <a:t>Solution</a:t>
                </a:r>
                <a:r>
                  <a:rPr lang="en-US" sz="2000" dirty="0" smtClean="0">
                    <a:effectLst/>
                  </a:rPr>
                  <a:t>=</a:t>
                </a:r>
              </a:p>
              <a:p>
                <a:r>
                  <a:rPr lang="en-US" sz="2000" dirty="0" smtClean="0">
                    <a:effectLst/>
                  </a:rPr>
                  <a:t> 5/2 - (25 - 4*a)^(1/2)/2</a:t>
                </a:r>
              </a:p>
              <a:p>
                <a:r>
                  <a:rPr lang="en-US" sz="2000" dirty="0" smtClean="0">
                    <a:effectLst/>
                  </a:rPr>
                  <a:t> </a:t>
                </a:r>
                <a:r>
                  <a:rPr lang="en-US" sz="2000" dirty="0">
                    <a:effectLst/>
                  </a:rPr>
                  <a:t>(25 - 4*a)^(1/2)/2 + 5/2</a:t>
                </a:r>
              </a:p>
            </p:txBody>
          </p:sp>
        </mc:Choice>
        <mc:Fallback xmlns="">
          <p:sp>
            <p:nvSpPr>
              <p:cNvPr id="3" name="Rectangle 2"/>
              <p:cNvSpPr>
                <a:spLocks noRot="1" noChangeAspect="1" noMove="1" noResize="1" noEditPoints="1" noAdjustHandles="1" noChangeArrowheads="1" noChangeShapeType="1" noTextEdit="1"/>
              </p:cNvSpPr>
              <p:nvPr/>
            </p:nvSpPr>
            <p:spPr>
              <a:xfrm>
                <a:off x="304800" y="685800"/>
                <a:ext cx="8534400" cy="2308324"/>
              </a:xfrm>
              <a:prstGeom prst="rect">
                <a:avLst/>
              </a:prstGeom>
              <a:blipFill rotWithShape="1">
                <a:blip r:embed="rId3"/>
                <a:stretch>
                  <a:fillRect l="-1071" t="-2116" r="-286"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15686" y="3276600"/>
                <a:ext cx="7913914" cy="2947987"/>
              </a:xfrm>
              <a:prstGeom prst="rect">
                <a:avLst/>
              </a:prstGeom>
            </p:spPr>
            <p:txBody>
              <a:bodyPr wrap="square">
                <a:spAutoFit/>
              </a:bodyPr>
              <a:lstStyle/>
              <a:p>
                <a:r>
                  <a:rPr lang="en-US" sz="2400" b="1" dirty="0"/>
                  <a:t>Example </a:t>
                </a:r>
                <a:r>
                  <a:rPr lang="en-US" sz="2400" b="1" dirty="0" smtClean="0"/>
                  <a:t>#</a:t>
                </a:r>
                <a:r>
                  <a:rPr lang="en-US" sz="2000" b="1" dirty="0" smtClean="0"/>
                  <a:t>:  </a:t>
                </a:r>
                <a:r>
                  <a:rPr lang="en-US" sz="2000" dirty="0">
                    <a:effectLst/>
                  </a:rPr>
                  <a:t>Find the general solution of differential equation</a:t>
                </a:r>
              </a:p>
              <a:p>
                <a:pPr/>
                <a14:m>
                  <m:oMathPara xmlns:m="http://schemas.openxmlformats.org/officeDocument/2006/math">
                    <m:oMathParaPr>
                      <m:jc m:val="centerGroup"/>
                    </m:oMathParaPr>
                    <m:oMath xmlns:m="http://schemas.openxmlformats.org/officeDocument/2006/math">
                      <m:sSup>
                        <m:sSupPr>
                          <m:ctrlPr>
                            <a:rPr lang="en-US" sz="2000" i="1">
                              <a:latin typeface="Cambria Math"/>
                            </a:rPr>
                          </m:ctrlPr>
                        </m:sSupPr>
                        <m:e>
                          <m:r>
                            <a:rPr lang="en-US" sz="2000" i="1">
                              <a:latin typeface="Cambria Math"/>
                            </a:rPr>
                            <m:t>𝑦</m:t>
                          </m:r>
                        </m:e>
                        <m:sup>
                          <m:r>
                            <a:rPr lang="en-US" sz="2000" i="1">
                              <a:latin typeface="Cambria Math"/>
                            </a:rPr>
                            <m:t>′′</m:t>
                          </m:r>
                        </m:sup>
                      </m:sSup>
                      <m:r>
                        <a:rPr lang="en-US" sz="2000" i="1">
                          <a:latin typeface="Cambria Math"/>
                        </a:rPr>
                        <m:t>+3</m:t>
                      </m:r>
                      <m:sSup>
                        <m:sSupPr>
                          <m:ctrlPr>
                            <a:rPr lang="en-US" sz="2000" i="1">
                              <a:latin typeface="Cambria Math"/>
                            </a:rPr>
                          </m:ctrlPr>
                        </m:sSupPr>
                        <m:e>
                          <m:r>
                            <a:rPr lang="en-US" sz="2000" i="1">
                              <a:latin typeface="Cambria Math"/>
                            </a:rPr>
                            <m:t>𝑦</m:t>
                          </m:r>
                        </m:e>
                        <m:sup>
                          <m:r>
                            <a:rPr lang="en-US" sz="2000" i="1">
                              <a:latin typeface="Cambria Math"/>
                            </a:rPr>
                            <m:t>′</m:t>
                          </m:r>
                        </m:sup>
                      </m:sSup>
                      <m:r>
                        <a:rPr lang="en-US" sz="2000" i="1">
                          <a:latin typeface="Cambria Math"/>
                        </a:rPr>
                        <m:t>+2</m:t>
                      </m:r>
                      <m:r>
                        <a:rPr lang="en-US" sz="2000" i="1">
                          <a:latin typeface="Cambria Math"/>
                        </a:rPr>
                        <m:t>𝑦</m:t>
                      </m:r>
                      <m:r>
                        <a:rPr lang="en-US" sz="2000" i="1">
                          <a:latin typeface="Cambria Math"/>
                        </a:rPr>
                        <m:t>=</m:t>
                      </m:r>
                      <m:sSup>
                        <m:sSupPr>
                          <m:ctrlPr>
                            <a:rPr lang="en-US" sz="2000" i="1">
                              <a:latin typeface="Cambria Math"/>
                            </a:rPr>
                          </m:ctrlPr>
                        </m:sSupPr>
                        <m:e>
                          <m:r>
                            <a:rPr lang="en-US" sz="2000" i="1">
                              <a:latin typeface="Cambria Math"/>
                            </a:rPr>
                            <m:t>𝑒</m:t>
                          </m:r>
                        </m:e>
                        <m:sup>
                          <m:r>
                            <a:rPr lang="en-US" sz="2000" i="1">
                              <a:latin typeface="Cambria Math"/>
                            </a:rPr>
                            <m:t>−</m:t>
                          </m:r>
                          <m:r>
                            <a:rPr lang="en-US" sz="2000" i="1">
                              <a:latin typeface="Cambria Math"/>
                            </a:rPr>
                            <m:t>𝑥</m:t>
                          </m:r>
                        </m:sup>
                      </m:sSup>
                      <m:r>
                        <a:rPr lang="en-US" sz="2000" i="1">
                          <a:latin typeface="Cambria Math"/>
                        </a:rPr>
                        <m:t>.</m:t>
                      </m:r>
                    </m:oMath>
                  </m:oMathPara>
                </a14:m>
                <a:endParaRPr lang="en-US" sz="2000" dirty="0">
                  <a:effectLst/>
                </a:endParaRPr>
              </a:p>
              <a:p>
                <a:r>
                  <a:rPr lang="en-US" sz="2000" dirty="0">
                    <a:effectLst/>
                  </a:rPr>
                  <a:t>&gt;&gt; clear</a:t>
                </a:r>
              </a:p>
              <a:p>
                <a:r>
                  <a:rPr lang="en-US" sz="2000" dirty="0">
                    <a:effectLst/>
                  </a:rPr>
                  <a:t>&gt;&gt; </a:t>
                </a:r>
                <a:r>
                  <a:rPr lang="en-US" sz="2000" dirty="0" err="1">
                    <a:effectLst/>
                  </a:rPr>
                  <a:t>syms</a:t>
                </a:r>
                <a:r>
                  <a:rPr lang="en-US" sz="2000" dirty="0">
                    <a:effectLst/>
                  </a:rPr>
                  <a:t> y(x)</a:t>
                </a:r>
              </a:p>
              <a:p>
                <a:r>
                  <a:rPr lang="en-US" sz="2000" dirty="0">
                    <a:effectLst/>
                  </a:rPr>
                  <a:t>&gt;&gt; </a:t>
                </a:r>
                <a:r>
                  <a:rPr lang="en-US" sz="2000" dirty="0" err="1">
                    <a:effectLst/>
                  </a:rPr>
                  <a:t>Dy</a:t>
                </a:r>
                <a:r>
                  <a:rPr lang="en-US" sz="2000" dirty="0">
                    <a:effectLst/>
                  </a:rPr>
                  <a:t>=diff(y);</a:t>
                </a:r>
              </a:p>
              <a:p>
                <a:r>
                  <a:rPr lang="en-US" sz="2000" dirty="0">
                    <a:effectLst/>
                  </a:rPr>
                  <a:t>&gt;&gt; D2y=diff(y,2);</a:t>
                </a:r>
              </a:p>
              <a:p>
                <a:r>
                  <a:rPr lang="en-US" sz="2000" dirty="0">
                    <a:effectLst/>
                  </a:rPr>
                  <a:t>&gt;&gt; GS=</a:t>
                </a:r>
                <a:r>
                  <a:rPr lang="en-US" sz="2000" dirty="0" err="1">
                    <a:effectLst/>
                  </a:rPr>
                  <a:t>dsolve</a:t>
                </a:r>
                <a:r>
                  <a:rPr lang="en-US" sz="2000" dirty="0">
                    <a:effectLst/>
                  </a:rPr>
                  <a:t>(D2y+3*Dy+2*y==</a:t>
                </a:r>
                <a:r>
                  <a:rPr lang="en-US" sz="2000" dirty="0" err="1">
                    <a:effectLst/>
                  </a:rPr>
                  <a:t>exp</a:t>
                </a:r>
                <a:r>
                  <a:rPr lang="en-US" sz="2000" dirty="0">
                    <a:effectLst/>
                  </a:rPr>
                  <a:t>(-x))     % </a:t>
                </a:r>
                <a:r>
                  <a:rPr lang="en-US" sz="2000" dirty="0" err="1">
                    <a:effectLst/>
                  </a:rPr>
                  <a:t>dsolve</a:t>
                </a:r>
                <a:r>
                  <a:rPr lang="en-US" sz="2000" dirty="0">
                    <a:effectLst/>
                  </a:rPr>
                  <a:t>(</a:t>
                </a:r>
                <a:r>
                  <a:rPr lang="en-US" sz="2000" dirty="0" err="1">
                    <a:effectLst/>
                  </a:rPr>
                  <a:t>eqn</a:t>
                </a:r>
                <a:r>
                  <a:rPr lang="en-US" sz="2000" dirty="0">
                    <a:effectLst/>
                  </a:rPr>
                  <a:t>)  solves D.E.</a:t>
                </a:r>
              </a:p>
              <a:p>
                <a:r>
                  <a:rPr lang="en-US" sz="2000" dirty="0">
                    <a:effectLst/>
                  </a:rPr>
                  <a:t> GS =</a:t>
                </a:r>
              </a:p>
              <a:p>
                <a:r>
                  <a:rPr lang="en-US" sz="2000" dirty="0">
                    <a:effectLst/>
                  </a:rPr>
                  <a:t>x*</a:t>
                </a:r>
                <a:r>
                  <a:rPr lang="en-US" sz="2000" dirty="0" err="1">
                    <a:effectLst/>
                  </a:rPr>
                  <a:t>exp</a:t>
                </a:r>
                <a:r>
                  <a:rPr lang="en-US" sz="2000" dirty="0">
                    <a:effectLst/>
                  </a:rPr>
                  <a:t>(-x) - </a:t>
                </a:r>
                <a:r>
                  <a:rPr lang="en-US" sz="2000" dirty="0" err="1">
                    <a:effectLst/>
                  </a:rPr>
                  <a:t>exp</a:t>
                </a:r>
                <a:r>
                  <a:rPr lang="en-US" sz="2000" dirty="0">
                    <a:effectLst/>
                  </a:rPr>
                  <a:t>(-x) + C3*</a:t>
                </a:r>
                <a:r>
                  <a:rPr lang="en-US" sz="2000" dirty="0" err="1">
                    <a:effectLst/>
                  </a:rPr>
                  <a:t>exp</a:t>
                </a:r>
                <a:r>
                  <a:rPr lang="en-US" sz="2000" dirty="0">
                    <a:effectLst/>
                  </a:rPr>
                  <a:t>(-x) + C4*</a:t>
                </a:r>
                <a:r>
                  <a:rPr lang="en-US" sz="2000" dirty="0" err="1">
                    <a:effectLst/>
                  </a:rPr>
                  <a:t>exp</a:t>
                </a:r>
                <a:r>
                  <a:rPr lang="en-US" sz="2000" dirty="0">
                    <a:effectLst/>
                  </a:rPr>
                  <a:t>(-2*x</a:t>
                </a:r>
                <a:r>
                  <a:rPr lang="en-US" dirty="0">
                    <a:effectLst/>
                  </a:rPr>
                  <a:t>)</a:t>
                </a:r>
              </a:p>
            </p:txBody>
          </p:sp>
        </mc:Choice>
        <mc:Fallback xmlns="">
          <p:sp>
            <p:nvSpPr>
              <p:cNvPr id="5" name="Rectangle 4"/>
              <p:cNvSpPr>
                <a:spLocks noRot="1" noChangeAspect="1" noMove="1" noResize="1" noEditPoints="1" noAdjustHandles="1" noChangeArrowheads="1" noChangeShapeType="1" noTextEdit="1"/>
              </p:cNvSpPr>
              <p:nvPr/>
            </p:nvSpPr>
            <p:spPr>
              <a:xfrm>
                <a:off x="315686" y="3276600"/>
                <a:ext cx="7913914" cy="2947987"/>
              </a:xfrm>
              <a:prstGeom prst="rect">
                <a:avLst/>
              </a:prstGeom>
              <a:blipFill rotWithShape="1">
                <a:blip r:embed="rId4"/>
                <a:stretch>
                  <a:fillRect l="-1233" t="-1656" b="-2692"/>
                </a:stretch>
              </a:blipFill>
            </p:spPr>
            <p:txBody>
              <a:bodyPr/>
              <a:lstStyle/>
              <a:p>
                <a:r>
                  <a:rPr lang="en-US">
                    <a:noFill/>
                  </a:rPr>
                  <a:t> </a:t>
                </a:r>
              </a:p>
            </p:txBody>
          </p:sp>
        </mc:Fallback>
      </mc:AlternateContent>
    </p:spTree>
    <p:extLst>
      <p:ext uri="{BB962C8B-B14F-4D97-AF65-F5344CB8AC3E}">
        <p14:creationId xmlns:p14="http://schemas.microsoft.com/office/powerpoint/2010/main" val="44337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extBox 6"/>
          <p:cNvSpPr txBox="1"/>
          <p:nvPr/>
        </p:nvSpPr>
        <p:spPr>
          <a:xfrm>
            <a:off x="3595254" y="607367"/>
            <a:ext cx="2119746" cy="523220"/>
          </a:xfrm>
          <a:prstGeom prst="rect">
            <a:avLst/>
          </a:prstGeom>
          <a:noFill/>
        </p:spPr>
        <p:txBody>
          <a:bodyPr wrap="square" rtlCol="0">
            <a:spAutoFit/>
          </a:bodyPr>
          <a:lstStyle/>
          <a:p>
            <a:pPr algn="just"/>
            <a:r>
              <a:rPr lang="en-US" sz="2800" b="1" dirty="0" smtClean="0">
                <a:solidFill>
                  <a:srgbClr val="FF0000"/>
                </a:solidFill>
              </a:rPr>
              <a:t>Objectives</a:t>
            </a:r>
            <a:endParaRPr lang="en-US" sz="2800" b="1" dirty="0">
              <a:solidFill>
                <a:srgbClr val="FF0000"/>
              </a:solidFill>
            </a:endParaRPr>
          </a:p>
        </p:txBody>
      </p:sp>
      <p:sp>
        <p:nvSpPr>
          <p:cNvPr id="5" name="TextBox 4"/>
          <p:cNvSpPr txBox="1"/>
          <p:nvPr/>
        </p:nvSpPr>
        <p:spPr>
          <a:xfrm>
            <a:off x="457200" y="1371600"/>
            <a:ext cx="8077200" cy="415498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smtClean="0"/>
              <a:t> Background of MATLAB</a:t>
            </a:r>
          </a:p>
          <a:p>
            <a:pPr marL="342900" indent="-342900" algn="just">
              <a:buFont typeface="Wingdings" panose="05000000000000000000" pitchFamily="2" charset="2"/>
              <a:buChar char="q"/>
            </a:pPr>
            <a:endParaRPr lang="en-US" sz="2400" b="1" dirty="0"/>
          </a:p>
          <a:p>
            <a:pPr marL="342900" indent="-342900" algn="just">
              <a:buFont typeface="Wingdings" panose="05000000000000000000" pitchFamily="2" charset="2"/>
              <a:buChar char="q"/>
            </a:pPr>
            <a:r>
              <a:rPr lang="en-US" sz="2400" b="1" dirty="0" smtClean="0"/>
              <a:t>Advantages and disadvantages</a:t>
            </a:r>
          </a:p>
          <a:p>
            <a:pPr marL="342900" indent="-342900" algn="just">
              <a:buFont typeface="Wingdings" panose="05000000000000000000" pitchFamily="2" charset="2"/>
              <a:buChar char="q"/>
            </a:pPr>
            <a:endParaRPr lang="en-US" sz="2400" b="1" dirty="0"/>
          </a:p>
          <a:p>
            <a:pPr marL="342900" indent="-342900" algn="just">
              <a:buFont typeface="Wingdings" panose="05000000000000000000" pitchFamily="2" charset="2"/>
              <a:buChar char="q"/>
            </a:pPr>
            <a:r>
              <a:rPr lang="en-US" sz="2400" b="1" dirty="0" smtClean="0"/>
              <a:t> Applications</a:t>
            </a:r>
          </a:p>
          <a:p>
            <a:pPr marL="342900" indent="-342900" algn="just">
              <a:buFont typeface="Wingdings" panose="05000000000000000000" pitchFamily="2" charset="2"/>
              <a:buChar char="q"/>
            </a:pPr>
            <a:endParaRPr lang="en-US" sz="2400" b="1" dirty="0" smtClean="0"/>
          </a:p>
          <a:p>
            <a:pPr marL="342900" indent="-342900" algn="just">
              <a:buFont typeface="Wingdings" panose="05000000000000000000" pitchFamily="2" charset="2"/>
              <a:buChar char="q"/>
            </a:pPr>
            <a:r>
              <a:rPr lang="en-US" sz="2400" b="1" dirty="0"/>
              <a:t> </a:t>
            </a:r>
            <a:r>
              <a:rPr lang="en-US" sz="2400" b="1" dirty="0" smtClean="0"/>
              <a:t>Basic commands, syntax </a:t>
            </a:r>
          </a:p>
          <a:p>
            <a:pPr marL="342900" indent="-342900" algn="just">
              <a:buFont typeface="Wingdings" panose="05000000000000000000" pitchFamily="2" charset="2"/>
              <a:buChar char="q"/>
            </a:pPr>
            <a:endParaRPr lang="en-US" sz="2400" b="1" dirty="0" smtClean="0"/>
          </a:p>
          <a:p>
            <a:pPr marL="342900" indent="-342900" algn="just">
              <a:buFont typeface="Wingdings" panose="05000000000000000000" pitchFamily="2" charset="2"/>
              <a:buChar char="q"/>
            </a:pPr>
            <a:r>
              <a:rPr lang="en-US" sz="2400" b="1" dirty="0"/>
              <a:t>I</a:t>
            </a:r>
            <a:r>
              <a:rPr lang="en-US" sz="2400" b="1" dirty="0" smtClean="0"/>
              <a:t>ntroduction to decimal places, rounding, significant figures</a:t>
            </a:r>
          </a:p>
          <a:p>
            <a:pPr marL="342900" indent="-342900" algn="just">
              <a:buFont typeface="Wingdings" panose="05000000000000000000" pitchFamily="2" charset="2"/>
              <a:buChar char="q"/>
            </a:pPr>
            <a:endParaRPr lang="en-US" sz="2400" b="1" dirty="0" smtClean="0"/>
          </a:p>
          <a:p>
            <a:pPr marL="342900" indent="-342900" algn="just">
              <a:buFont typeface="Wingdings" panose="05000000000000000000" pitchFamily="2" charset="2"/>
              <a:buChar char="q"/>
            </a:pPr>
            <a:r>
              <a:rPr lang="en-US" sz="2400" b="1" dirty="0"/>
              <a:t>Solve problems using different mathematical </a:t>
            </a:r>
            <a:r>
              <a:rPr lang="en-US" sz="2400" b="1" dirty="0" smtClean="0"/>
              <a:t>methods </a:t>
            </a:r>
            <a:endParaRPr lang="en-US" sz="2400" b="1" dirty="0"/>
          </a:p>
        </p:txBody>
      </p:sp>
    </p:spTree>
    <p:extLst>
      <p:ext uri="{BB962C8B-B14F-4D97-AF65-F5344CB8AC3E}">
        <p14:creationId xmlns:p14="http://schemas.microsoft.com/office/powerpoint/2010/main" val="40679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2" name="Rectangle 1"/>
          <p:cNvSpPr/>
          <p:nvPr/>
        </p:nvSpPr>
        <p:spPr>
          <a:xfrm>
            <a:off x="1623487" y="76200"/>
            <a:ext cx="5996513" cy="523220"/>
          </a:xfrm>
          <a:prstGeom prst="rect">
            <a:avLst/>
          </a:prstGeom>
        </p:spPr>
        <p:txBody>
          <a:bodyPr wrap="none">
            <a:spAutoFit/>
          </a:bodyPr>
          <a:lstStyle/>
          <a:p>
            <a:r>
              <a:rPr lang="en-US" sz="2800" b="1" dirty="0">
                <a:solidFill>
                  <a:srgbClr val="FF0000"/>
                </a:solidFill>
              </a:rPr>
              <a:t>Representation of </a:t>
            </a:r>
            <a:r>
              <a:rPr lang="en-US" sz="2800" b="1" dirty="0" smtClean="0">
                <a:solidFill>
                  <a:srgbClr val="FF0000"/>
                </a:solidFill>
              </a:rPr>
              <a:t>Numbers in MATLAB</a:t>
            </a:r>
            <a:endParaRPr lang="en-US" sz="2800" b="1" dirty="0">
              <a:solidFill>
                <a:srgbClr val="FF0000"/>
              </a:solidFill>
            </a:endParaRPr>
          </a:p>
        </p:txBody>
      </p:sp>
      <p:sp>
        <p:nvSpPr>
          <p:cNvPr id="10" name="Rectangle 4"/>
          <p:cNvSpPr>
            <a:spLocks noChangeArrowheads="1"/>
          </p:cNvSpPr>
          <p:nvPr/>
        </p:nvSpPr>
        <p:spPr bwMode="auto">
          <a:xfrm>
            <a:off x="457200" y="942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5"/>
          <p:cNvSpPr>
            <a:spLocks noChangeArrowheads="1"/>
          </p:cNvSpPr>
          <p:nvPr/>
        </p:nvSpPr>
        <p:spPr bwMode="auto">
          <a:xfrm>
            <a:off x="312057" y="5895946"/>
            <a:ext cx="69269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Percentage of error  =  Relative error </a:t>
            </a:r>
            <a:r>
              <a:rPr kumimoji="0" lang="en-US" altLang="en-US" sz="2000" b="0"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itchFamily="18" charset="2"/>
              </a:rPr>
              <a:t></a:t>
            </a:r>
            <a:r>
              <a:rPr kumimoji="0" lang="en-US" altLang="en-US" sz="2000" b="0"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100 %</a:t>
            </a:r>
            <a:endParaRPr kumimoji="0" lang="en-US" altLang="en-US" sz="2000" b="0"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Symbol" pitchFamily="18" charset="2"/>
            </a:endParaRPr>
          </a:p>
        </p:txBody>
      </p:sp>
      <p:grpSp>
        <p:nvGrpSpPr>
          <p:cNvPr id="9" name="Group 8"/>
          <p:cNvGrpSpPr/>
          <p:nvPr/>
        </p:nvGrpSpPr>
        <p:grpSpPr>
          <a:xfrm>
            <a:off x="228600" y="632415"/>
            <a:ext cx="8763000" cy="5142117"/>
            <a:chOff x="228600" y="632415"/>
            <a:chExt cx="8763000" cy="5142117"/>
          </a:xfrm>
        </p:grpSpPr>
        <p:sp>
          <p:nvSpPr>
            <p:cNvPr id="3" name="Rectangle 2"/>
            <p:cNvSpPr/>
            <p:nvPr/>
          </p:nvSpPr>
          <p:spPr>
            <a:xfrm>
              <a:off x="228600" y="632415"/>
              <a:ext cx="8763000" cy="2677656"/>
            </a:xfrm>
            <a:prstGeom prst="rect">
              <a:avLst/>
            </a:prstGeom>
          </p:spPr>
          <p:txBody>
            <a:bodyPr wrap="square">
              <a:spAutoFit/>
            </a:bodyPr>
            <a:lstStyle/>
            <a:p>
              <a:pPr algn="just"/>
              <a:r>
                <a:rPr lang="en-US" sz="2400" b="1" dirty="0"/>
                <a:t>Decimal places (</a:t>
              </a:r>
              <a:r>
                <a:rPr lang="en-US" sz="2400" b="1" dirty="0" err="1"/>
                <a:t>d.p</a:t>
              </a:r>
              <a:r>
                <a:rPr lang="en-US" sz="2400" b="1" dirty="0" err="1" smtClean="0"/>
                <a:t>.</a:t>
              </a:r>
              <a:r>
                <a:rPr lang="en-US" sz="2400" b="1" dirty="0" smtClean="0"/>
                <a:t>)</a:t>
              </a:r>
              <a:r>
                <a:rPr lang="en-US" sz="2400" dirty="0" smtClean="0"/>
                <a:t>:</a:t>
              </a:r>
            </a:p>
            <a:p>
              <a:pPr algn="just"/>
              <a:r>
                <a:rPr lang="en-US" sz="2400" dirty="0" smtClean="0"/>
                <a:t>The </a:t>
              </a:r>
              <a:r>
                <a:rPr lang="en-US" sz="2400" dirty="0"/>
                <a:t>number of digits counted after the decimal marker.</a:t>
              </a:r>
            </a:p>
            <a:p>
              <a:pPr algn="just"/>
              <a:r>
                <a:rPr lang="en-US" sz="2400" b="1" dirty="0"/>
                <a:t>Significant figures (</a:t>
              </a:r>
              <a:r>
                <a:rPr lang="en-US" sz="2400" b="1" dirty="0" err="1"/>
                <a:t>s.f</a:t>
              </a:r>
              <a:r>
                <a:rPr lang="en-US" sz="2400" b="1" dirty="0" err="1" smtClean="0"/>
                <a:t>.</a:t>
              </a:r>
              <a:r>
                <a:rPr lang="en-US" sz="2400" b="1" dirty="0" smtClean="0"/>
                <a:t>):</a:t>
              </a:r>
            </a:p>
            <a:p>
              <a:pPr algn="just"/>
              <a:r>
                <a:rPr lang="en-US" sz="2400" dirty="0" smtClean="0"/>
                <a:t>All </a:t>
              </a:r>
              <a:r>
                <a:rPr lang="en-US" sz="2400" dirty="0"/>
                <a:t>digits including zero are counted from the first non-zero digit.</a:t>
              </a:r>
            </a:p>
            <a:p>
              <a:pPr algn="just"/>
              <a:r>
                <a:rPr lang="en-US" sz="2400" b="1" dirty="0"/>
                <a:t>Rounding</a:t>
              </a:r>
              <a:r>
                <a:rPr lang="en-US" sz="2400" b="1" dirty="0" smtClean="0"/>
                <a:t>:</a:t>
              </a:r>
            </a:p>
            <a:p>
              <a:pPr algn="just"/>
              <a:r>
                <a:rPr lang="en-US" sz="2400" dirty="0" smtClean="0"/>
                <a:t>The </a:t>
              </a:r>
              <a:r>
                <a:rPr lang="en-US" sz="2400" dirty="0"/>
                <a:t>last retained digit is corrected up if the succeeding digit is greater than or equal to 5, otherwise chopped off.</a:t>
              </a:r>
            </a:p>
          </p:txBody>
        </p:sp>
        <p:sp>
          <p:nvSpPr>
            <p:cNvPr id="4" name="Rectangle 3"/>
            <p:cNvSpPr/>
            <p:nvPr/>
          </p:nvSpPr>
          <p:spPr>
            <a:xfrm>
              <a:off x="228600" y="3505200"/>
              <a:ext cx="8610600" cy="1077218"/>
            </a:xfrm>
            <a:prstGeom prst="rect">
              <a:avLst/>
            </a:prstGeom>
          </p:spPr>
          <p:txBody>
            <a:bodyPr wrap="square">
              <a:spAutoFit/>
            </a:bodyPr>
            <a:lstStyle/>
            <a:p>
              <a:r>
                <a:rPr lang="en-US" sz="2400" b="1" dirty="0">
                  <a:solidFill>
                    <a:srgbClr val="FF0000"/>
                  </a:solidFill>
                </a:rPr>
                <a:t>Error </a:t>
              </a:r>
              <a:r>
                <a:rPr lang="en-US" sz="2400" b="1" dirty="0" smtClean="0">
                  <a:solidFill>
                    <a:srgbClr val="FF0000"/>
                  </a:solidFill>
                </a:rPr>
                <a:t>Measurement</a:t>
              </a:r>
              <a:endParaRPr lang="en-US" dirty="0"/>
            </a:p>
            <a:p>
              <a:pPr algn="just"/>
              <a:r>
                <a:rPr lang="en-US" sz="2000" dirty="0"/>
                <a:t>Numerical calculations can be in error due to the use of approximate values in the calculation. The following definitions are used in measuring the errors.</a:t>
              </a:r>
            </a:p>
          </p:txBody>
        </p:sp>
        <p:sp>
          <p:nvSpPr>
            <p:cNvPr id="5" name="Rectangle 4"/>
            <p:cNvSpPr/>
            <p:nvPr/>
          </p:nvSpPr>
          <p:spPr>
            <a:xfrm>
              <a:off x="304800" y="4611469"/>
              <a:ext cx="5638800" cy="400110"/>
            </a:xfrm>
            <a:prstGeom prst="rect">
              <a:avLst/>
            </a:prstGeom>
          </p:spPr>
          <p:txBody>
            <a:bodyPr wrap="square">
              <a:spAutoFit/>
            </a:bodyPr>
            <a:lstStyle/>
            <a:p>
              <a:r>
                <a:rPr lang="en-US" sz="2000" dirty="0"/>
                <a:t>Absolute error  =</a:t>
              </a:r>
              <a:r>
                <a:rPr lang="en-US" sz="2000" dirty="0">
                  <a:sym typeface="Symbol"/>
                </a:rPr>
                <a:t></a:t>
              </a:r>
              <a:r>
                <a:rPr lang="en-US" sz="2000" dirty="0"/>
                <a:t>True value </a:t>
              </a:r>
              <a:r>
                <a:rPr lang="en-US" sz="2000" dirty="0">
                  <a:sym typeface="Symbol"/>
                </a:rPr>
                <a:t></a:t>
              </a:r>
              <a:r>
                <a:rPr lang="en-US" sz="2000" dirty="0"/>
                <a:t> Approximate value</a:t>
              </a:r>
              <a:r>
                <a:rPr lang="en-US" sz="2000" dirty="0">
                  <a:sym typeface="Symbol"/>
                </a:rPr>
                <a:t></a:t>
              </a:r>
              <a:endParaRPr lang="en-US" sz="2000" dirty="0"/>
            </a:p>
          </p:txBody>
        </p:sp>
        <p:graphicFrame>
          <p:nvGraphicFramePr>
            <p:cNvPr id="7" name="Object 6"/>
            <p:cNvGraphicFramePr>
              <a:graphicFrameLocks noChangeAspect="1"/>
            </p:cNvGraphicFramePr>
            <p:nvPr>
              <p:extLst>
                <p:ext uri="{D42A27DB-BD31-4B8C-83A1-F6EECF244321}">
                  <p14:modId xmlns:p14="http://schemas.microsoft.com/office/powerpoint/2010/main" val="2257471299"/>
                </p:ext>
              </p:extLst>
            </p:nvPr>
          </p:nvGraphicFramePr>
          <p:xfrm>
            <a:off x="2057401" y="4994411"/>
            <a:ext cx="2819399" cy="769061"/>
          </p:xfrm>
          <a:graphic>
            <a:graphicData uri="http://schemas.openxmlformats.org/presentationml/2006/ole">
              <mc:AlternateContent xmlns:mc="http://schemas.openxmlformats.org/markup-compatibility/2006">
                <mc:Choice xmlns:v="urn:schemas-microsoft-com:vml" Requires="v">
                  <p:oleObj spid="_x0000_s11472" name="Equation" r:id="rId4" imgW="1777229" imgH="482391" progId="Equation.DSMT4">
                    <p:embed/>
                  </p:oleObj>
                </mc:Choice>
                <mc:Fallback>
                  <p:oleObj name="Equation" r:id="rId4" imgW="1777229" imgH="482391"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1" y="4994411"/>
                          <a:ext cx="2819399" cy="769061"/>
                        </a:xfrm>
                        <a:prstGeom prst="rect">
                          <a:avLst/>
                        </a:prstGeom>
                        <a:no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66957902"/>
                </p:ext>
              </p:extLst>
            </p:nvPr>
          </p:nvGraphicFramePr>
          <p:xfrm>
            <a:off x="4876800" y="5038726"/>
            <a:ext cx="2514600" cy="735806"/>
          </p:xfrm>
          <a:graphic>
            <a:graphicData uri="http://schemas.openxmlformats.org/presentationml/2006/ole">
              <mc:AlternateContent xmlns:mc="http://schemas.openxmlformats.org/markup-compatibility/2006">
                <mc:Choice xmlns:v="urn:schemas-microsoft-com:vml" Requires="v">
                  <p:oleObj spid="_x0000_s11473" name="Equation" r:id="rId6" imgW="1079032" imgH="444307" progId="Equation.DSMT4">
                    <p:embed/>
                  </p:oleObj>
                </mc:Choice>
                <mc:Fallback>
                  <p:oleObj name="Equation" r:id="rId6" imgW="1079032" imgH="444307"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5038726"/>
                          <a:ext cx="2514600" cy="735806"/>
                        </a:xfrm>
                        <a:prstGeom prst="rect">
                          <a:avLst/>
                        </a:prstGeom>
                        <a:noFill/>
                      </p:spPr>
                    </p:pic>
                  </p:oleObj>
                </mc:Fallback>
              </mc:AlternateContent>
            </a:graphicData>
          </a:graphic>
        </p:graphicFrame>
        <p:sp>
          <p:nvSpPr>
            <p:cNvPr id="12" name="Rectangle 11"/>
            <p:cNvSpPr/>
            <p:nvPr/>
          </p:nvSpPr>
          <p:spPr>
            <a:xfrm>
              <a:off x="304800" y="5086290"/>
              <a:ext cx="1905000" cy="400110"/>
            </a:xfrm>
            <a:prstGeom prst="rect">
              <a:avLst/>
            </a:prstGeom>
          </p:spPr>
          <p:txBody>
            <a:bodyPr wrap="square">
              <a:spAutoFit/>
            </a:bodyPr>
            <a:lstStyle/>
            <a:p>
              <a:r>
                <a:rPr lang="en-US" sz="2000" dirty="0" smtClean="0"/>
                <a:t>Relative error=</a:t>
              </a:r>
              <a:endParaRPr lang="en-US" sz="2000" dirty="0"/>
            </a:p>
          </p:txBody>
        </p:sp>
      </p:grpSp>
    </p:spTree>
    <p:extLst>
      <p:ext uri="{BB962C8B-B14F-4D97-AF65-F5344CB8AC3E}">
        <p14:creationId xmlns:p14="http://schemas.microsoft.com/office/powerpoint/2010/main" val="44337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8" name="Rectangle 5"/>
          <p:cNvSpPr>
            <a:spLocks noChangeArrowheads="1"/>
          </p:cNvSpPr>
          <p:nvPr/>
        </p:nvSpPr>
        <p:spPr bwMode="auto">
          <a:xfrm>
            <a:off x="0" y="1171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 name="Group 2"/>
          <p:cNvGrpSpPr/>
          <p:nvPr/>
        </p:nvGrpSpPr>
        <p:grpSpPr>
          <a:xfrm>
            <a:off x="562235" y="1123949"/>
            <a:ext cx="7514965" cy="1466851"/>
            <a:chOff x="562235" y="1123949"/>
            <a:chExt cx="7514965" cy="1466851"/>
          </a:xfrm>
        </p:grpSpPr>
        <p:graphicFrame>
          <p:nvGraphicFramePr>
            <p:cNvPr id="4" name="Object 3"/>
            <p:cNvGraphicFramePr>
              <a:graphicFrameLocks noChangeAspect="1"/>
            </p:cNvGraphicFramePr>
            <p:nvPr>
              <p:extLst>
                <p:ext uri="{D42A27DB-BD31-4B8C-83A1-F6EECF244321}">
                  <p14:modId xmlns:p14="http://schemas.microsoft.com/office/powerpoint/2010/main" val="1511549782"/>
                </p:ext>
              </p:extLst>
            </p:nvPr>
          </p:nvGraphicFramePr>
          <p:xfrm>
            <a:off x="1524000" y="1752600"/>
            <a:ext cx="6553200" cy="838200"/>
          </p:xfrm>
          <a:graphic>
            <a:graphicData uri="http://schemas.openxmlformats.org/presentationml/2006/ole">
              <mc:AlternateContent xmlns:mc="http://schemas.openxmlformats.org/markup-compatibility/2006">
                <mc:Choice xmlns:v="urn:schemas-microsoft-com:vml" Requires="v">
                  <p:oleObj spid="_x0000_s12785" name="Equation" r:id="rId3" imgW="3822700" imgH="482600" progId="Equation.DSMT4">
                    <p:embed/>
                  </p:oleObj>
                </mc:Choice>
                <mc:Fallback>
                  <p:oleObj name="Equation" r:id="rId3" imgW="3822700" imgH="482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0"/>
                          <a:ext cx="6553200" cy="838200"/>
                        </a:xfrm>
                        <a:prstGeom prst="rect">
                          <a:avLst/>
                        </a:prstGeom>
                        <a:noFill/>
                      </p:spPr>
                    </p:pic>
                  </p:oleObj>
                </mc:Fallback>
              </mc:AlternateContent>
            </a:graphicData>
          </a:graphic>
        </p:graphicFrame>
        <p:sp>
          <p:nvSpPr>
            <p:cNvPr id="9" name="Rectangle 8"/>
            <p:cNvSpPr/>
            <p:nvPr/>
          </p:nvSpPr>
          <p:spPr>
            <a:xfrm>
              <a:off x="562235" y="1123949"/>
              <a:ext cx="4162165"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can be estimated by using the relation</a:t>
              </a:r>
            </a:p>
          </p:txBody>
        </p:sp>
      </p:grpSp>
      <p:grpSp>
        <p:nvGrpSpPr>
          <p:cNvPr id="11" name="Group 10"/>
          <p:cNvGrpSpPr/>
          <p:nvPr/>
        </p:nvGrpSpPr>
        <p:grpSpPr>
          <a:xfrm>
            <a:off x="564369" y="685800"/>
            <a:ext cx="7138444" cy="400110"/>
            <a:chOff x="564369" y="685800"/>
            <a:chExt cx="7138444" cy="400110"/>
          </a:xfrm>
        </p:grpSpPr>
        <p:graphicFrame>
          <p:nvGraphicFramePr>
            <p:cNvPr id="2" name="Object 1"/>
            <p:cNvGraphicFramePr>
              <a:graphicFrameLocks noChangeAspect="1"/>
            </p:cNvGraphicFramePr>
            <p:nvPr>
              <p:extLst>
                <p:ext uri="{D42A27DB-BD31-4B8C-83A1-F6EECF244321}">
                  <p14:modId xmlns:p14="http://schemas.microsoft.com/office/powerpoint/2010/main" val="2872524535"/>
                </p:ext>
              </p:extLst>
            </p:nvPr>
          </p:nvGraphicFramePr>
          <p:xfrm>
            <a:off x="7315200" y="722255"/>
            <a:ext cx="387613" cy="344545"/>
          </p:xfrm>
          <a:graphic>
            <a:graphicData uri="http://schemas.openxmlformats.org/presentationml/2006/ole">
              <mc:AlternateContent xmlns:mc="http://schemas.openxmlformats.org/markup-compatibility/2006">
                <mc:Choice xmlns:v="urn:schemas-microsoft-com:vml" Requires="v">
                  <p:oleObj spid="_x0000_s12786" name="Equation" r:id="rId5" imgW="253890" imgH="228501" progId="Equation.DSMT4">
                    <p:embed/>
                  </p:oleObj>
                </mc:Choice>
                <mc:Fallback>
                  <p:oleObj name="Equation" r:id="rId5" imgW="253890" imgH="228501"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722255"/>
                          <a:ext cx="387613" cy="344545"/>
                        </a:xfrm>
                        <a:prstGeom prst="rect">
                          <a:avLst/>
                        </a:prstGeom>
                        <a:noFill/>
                      </p:spPr>
                    </p:pic>
                  </p:oleObj>
                </mc:Fallback>
              </mc:AlternateContent>
            </a:graphicData>
          </a:graphic>
        </p:graphicFrame>
        <p:sp>
          <p:nvSpPr>
            <p:cNvPr id="10" name="Rectangle 9"/>
            <p:cNvSpPr/>
            <p:nvPr/>
          </p:nvSpPr>
          <p:spPr>
            <a:xfrm>
              <a:off x="564369" y="685800"/>
              <a:ext cx="6857326" cy="400110"/>
            </a:xfrm>
            <a:prstGeom prst="rect">
              <a:avLst/>
            </a:prstGeom>
          </p:spPr>
          <p:txBody>
            <a:bodyPr wrap="none">
              <a:spAutoFit/>
            </a:bodyPr>
            <a:lstStyle/>
            <a:p>
              <a:pPr lvl="0" algn="just" fontAlgn="base">
                <a:spcBef>
                  <a:spcPct val="0"/>
                </a:spcBef>
                <a:spcAft>
                  <a:spcPct val="0"/>
                </a:spcAft>
              </a:pPr>
              <a:r>
                <a:rPr lang="en-US" altLang="en-US"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Note that</a:t>
              </a:r>
              <a:r>
                <a:rPr lang="en-US" alt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in absence of true value an approximate relative error, </a:t>
              </a:r>
              <a:endParaRPr lang="en-US" altLang="en-US" sz="3200" dirty="0">
                <a:latin typeface="Times New Roman" panose="02020603050405020304" pitchFamily="18" charset="0"/>
                <a:cs typeface="Times New Roman" panose="02020603050405020304" pitchFamily="18" charset="0"/>
              </a:endParaRPr>
            </a:p>
          </p:txBody>
        </p:sp>
      </p:grpSp>
      <p:sp>
        <p:nvSpPr>
          <p:cNvPr id="16"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7" name="Group 6"/>
          <p:cNvGrpSpPr/>
          <p:nvPr/>
        </p:nvGrpSpPr>
        <p:grpSpPr>
          <a:xfrm>
            <a:off x="228600" y="3489067"/>
            <a:ext cx="8534400" cy="2683133"/>
            <a:chOff x="228600" y="3489067"/>
            <a:chExt cx="8534400" cy="2683133"/>
          </a:xfrm>
        </p:grpSpPr>
        <p:graphicFrame>
          <p:nvGraphicFramePr>
            <p:cNvPr id="19" name="Object 18"/>
            <p:cNvGraphicFramePr>
              <a:graphicFrameLocks noChangeAspect="1"/>
            </p:cNvGraphicFramePr>
            <p:nvPr>
              <p:extLst>
                <p:ext uri="{D42A27DB-BD31-4B8C-83A1-F6EECF244321}">
                  <p14:modId xmlns:p14="http://schemas.microsoft.com/office/powerpoint/2010/main" val="692584381"/>
                </p:ext>
              </p:extLst>
            </p:nvPr>
          </p:nvGraphicFramePr>
          <p:xfrm>
            <a:off x="4343400" y="4793902"/>
            <a:ext cx="1957820" cy="542925"/>
          </p:xfrm>
          <a:graphic>
            <a:graphicData uri="http://schemas.openxmlformats.org/presentationml/2006/ole">
              <mc:AlternateContent xmlns:mc="http://schemas.openxmlformats.org/markup-compatibility/2006">
                <mc:Choice xmlns:v="urn:schemas-microsoft-com:vml" Requires="v">
                  <p:oleObj spid="_x0000_s12787" name="Equation" r:id="rId7" imgW="1129810" imgH="317362" progId="Equation.DSMT4">
                    <p:embed/>
                  </p:oleObj>
                </mc:Choice>
                <mc:Fallback>
                  <p:oleObj name="Equation" r:id="rId7" imgW="1129810" imgH="317362"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4793902"/>
                          <a:ext cx="1957820" cy="542925"/>
                        </a:xfrm>
                        <a:prstGeom prst="rect">
                          <a:avLst/>
                        </a:prstGeom>
                        <a:noFill/>
                      </p:spPr>
                    </p:pic>
                  </p:oleObj>
                </mc:Fallback>
              </mc:AlternateContent>
            </a:graphicData>
          </a:graphic>
        </p:graphicFrame>
        <p:grpSp>
          <p:nvGrpSpPr>
            <p:cNvPr id="5" name="Group 4"/>
            <p:cNvGrpSpPr/>
            <p:nvPr/>
          </p:nvGrpSpPr>
          <p:grpSpPr>
            <a:xfrm>
              <a:off x="228600" y="3489067"/>
              <a:ext cx="8534400" cy="2683133"/>
              <a:chOff x="228600" y="3489067"/>
              <a:chExt cx="8534400" cy="2683133"/>
            </a:xfrm>
          </p:grpSpPr>
          <p:sp>
            <p:nvSpPr>
              <p:cNvPr id="12" name="Rectangle 11"/>
              <p:cNvSpPr/>
              <p:nvPr/>
            </p:nvSpPr>
            <p:spPr>
              <a:xfrm>
                <a:off x="562235" y="3489067"/>
                <a:ext cx="2081082"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Rounding </a:t>
                </a:r>
                <a:r>
                  <a:rPr lang="en-US" sz="2000" b="1" dirty="0" smtClean="0">
                    <a:latin typeface="Times New Roman" panose="02020603050405020304" pitchFamily="18" charset="0"/>
                    <a:cs typeface="Times New Roman" panose="02020603050405020304" pitchFamily="18" charset="0"/>
                  </a:rPr>
                  <a:t>Error</a:t>
                </a:r>
                <a:endParaRPr lang="en-US" dirty="0"/>
              </a:p>
            </p:txBody>
          </p:sp>
          <p:sp>
            <p:nvSpPr>
              <p:cNvPr id="13" name="Rectangle 12"/>
              <p:cNvSpPr/>
              <p:nvPr/>
            </p:nvSpPr>
            <p:spPr>
              <a:xfrm>
                <a:off x="533400" y="3881735"/>
                <a:ext cx="6934200" cy="400110"/>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2.326 is a number rounded to 3 </a:t>
                </a:r>
                <a:r>
                  <a:rPr lang="en-US" sz="2000" dirty="0" err="1">
                    <a:latin typeface="Times New Roman" panose="02020603050405020304" pitchFamily="18" charset="0"/>
                    <a:cs typeface="Times New Roman" panose="02020603050405020304" pitchFamily="18" charset="0"/>
                  </a:rPr>
                  <a:t>d.p.</a:t>
                </a:r>
                <a:r>
                  <a:rPr lang="en-US" sz="2000" dirty="0">
                    <a:latin typeface="Times New Roman" panose="02020603050405020304" pitchFamily="18" charset="0"/>
                    <a:cs typeface="Times New Roman" panose="02020603050405020304" pitchFamily="18" charset="0"/>
                  </a:rPr>
                  <a:t>, the true value </a:t>
                </a:r>
                <a:r>
                  <a:rPr lang="en-US" sz="2000" dirty="0">
                    <a:latin typeface="Times New Roman" panose="02020603050405020304" pitchFamily="18" charset="0"/>
                    <a:cs typeface="Times New Roman" panose="02020603050405020304" pitchFamily="18" charset="0"/>
                    <a:sym typeface="Symbol"/>
                  </a:rPr>
                  <a:t></a:t>
                </a:r>
                <a:r>
                  <a:rPr lang="en-US" sz="2000" dirty="0">
                    <a:latin typeface="Times New Roman" panose="02020603050405020304" pitchFamily="18" charset="0"/>
                    <a:cs typeface="Times New Roman" panose="02020603050405020304" pitchFamily="18" charset="0"/>
                  </a:rPr>
                  <a:t> is</a:t>
                </a:r>
              </a:p>
            </p:txBody>
          </p:sp>
          <p:graphicFrame>
            <p:nvGraphicFramePr>
              <p:cNvPr id="14" name="Object 13"/>
              <p:cNvGraphicFramePr>
                <a:graphicFrameLocks noChangeAspect="1"/>
              </p:cNvGraphicFramePr>
              <p:nvPr>
                <p:extLst>
                  <p:ext uri="{D42A27DB-BD31-4B8C-83A1-F6EECF244321}">
                    <p14:modId xmlns:p14="http://schemas.microsoft.com/office/powerpoint/2010/main" val="1537675885"/>
                  </p:ext>
                </p:extLst>
              </p:nvPr>
            </p:nvGraphicFramePr>
            <p:xfrm>
              <a:off x="1635125" y="4301867"/>
              <a:ext cx="5070475" cy="403225"/>
            </p:xfrm>
            <a:graphic>
              <a:graphicData uri="http://schemas.openxmlformats.org/presentationml/2006/ole">
                <mc:AlternateContent xmlns:mc="http://schemas.openxmlformats.org/markup-compatibility/2006">
                  <mc:Choice xmlns:v="urn:schemas-microsoft-com:vml" Requires="v">
                    <p:oleObj spid="_x0000_s12788" name="Equation" r:id="rId9" imgW="2603160" imgH="203040" progId="Equation.DSMT4">
                      <p:embed/>
                    </p:oleObj>
                  </mc:Choice>
                  <mc:Fallback>
                    <p:oleObj name="Equation" r:id="rId9" imgW="2603160" imgH="203040" progId="Equation.DSMT4">
                      <p:embed/>
                      <p:pic>
                        <p:nvPicPr>
                          <p:cNvPr id="0" name="Object 15"/>
                          <p:cNvPicPr>
                            <a:picLocks noChangeAspect="1" noChangeArrowheads="1"/>
                          </p:cNvPicPr>
                          <p:nvPr/>
                        </p:nvPicPr>
                        <p:blipFill>
                          <a:blip r:embed="rId10"/>
                          <a:srcRect/>
                          <a:stretch>
                            <a:fillRect/>
                          </a:stretch>
                        </p:blipFill>
                        <p:spPr bwMode="auto">
                          <a:xfrm>
                            <a:off x="1635125" y="4301867"/>
                            <a:ext cx="5070475" cy="403225"/>
                          </a:xfrm>
                          <a:prstGeom prst="rect">
                            <a:avLst/>
                          </a:prstGeom>
                          <a:noFill/>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4105759836"/>
                  </p:ext>
                </p:extLst>
              </p:nvPr>
            </p:nvGraphicFramePr>
            <p:xfrm>
              <a:off x="4029317" y="5732491"/>
              <a:ext cx="849093" cy="439709"/>
            </p:xfrm>
            <a:graphic>
              <a:graphicData uri="http://schemas.openxmlformats.org/presentationml/2006/ole">
                <mc:AlternateContent xmlns:mc="http://schemas.openxmlformats.org/markup-compatibility/2006">
                  <mc:Choice xmlns:v="urn:schemas-microsoft-com:vml" Requires="v">
                    <p:oleObj spid="_x0000_s12789" name="Equation" r:id="rId11" imgW="533169" imgH="279279" progId="Equation.DSMT4">
                      <p:embed/>
                    </p:oleObj>
                  </mc:Choice>
                  <mc:Fallback>
                    <p:oleObj name="Equation" r:id="rId11" imgW="533169" imgH="279279"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29317" y="5732491"/>
                            <a:ext cx="849093" cy="439709"/>
                          </a:xfrm>
                          <a:prstGeom prst="rect">
                            <a:avLst/>
                          </a:prstGeom>
                          <a:noFill/>
                        </p:spPr>
                      </p:pic>
                    </p:oleObj>
                  </mc:Fallback>
                </mc:AlternateContent>
              </a:graphicData>
            </a:graphic>
          </p:graphicFrame>
          <p:sp>
            <p:nvSpPr>
              <p:cNvPr id="21" name="Rectangle 24"/>
              <p:cNvSpPr>
                <a:spLocks noChangeArrowheads="1"/>
              </p:cNvSpPr>
              <p:nvPr/>
            </p:nvSpPr>
            <p:spPr bwMode="auto">
              <a:xfrm>
                <a:off x="457200" y="4841557"/>
                <a:ext cx="5029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Thus the maximum absolute error is </a:t>
                </a:r>
                <a:endPar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Rectangle 25"/>
              <p:cNvSpPr>
                <a:spLocks noChangeArrowheads="1"/>
              </p:cNvSpPr>
              <p:nvPr/>
            </p:nvSpPr>
            <p:spPr bwMode="auto">
              <a:xfrm>
                <a:off x="228600" y="5317867"/>
                <a:ext cx="853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If a number is rounded to </a:t>
                </a:r>
                <a:r>
                  <a:rPr kumimoji="0" lang="en-US" altLang="en-US" sz="2000" b="1" i="1"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kumimoji="0" lang="en-US" altLang="en-US"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decimal places, the maximum absolute error is </a:t>
                </a:r>
                <a:endPar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44636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3"/>
          <p:cNvGrpSpPr/>
          <p:nvPr/>
        </p:nvGrpSpPr>
        <p:grpSpPr>
          <a:xfrm>
            <a:off x="228600" y="739914"/>
            <a:ext cx="8305800" cy="3946386"/>
            <a:chOff x="228600" y="739914"/>
            <a:chExt cx="8305800" cy="3946386"/>
          </a:xfrm>
        </p:grpSpPr>
        <p:sp>
          <p:nvSpPr>
            <p:cNvPr id="3" name="Rectangle 26"/>
            <p:cNvSpPr>
              <a:spLocks noChangeArrowheads="1"/>
            </p:cNvSpPr>
            <p:nvPr/>
          </p:nvSpPr>
          <p:spPr bwMode="auto">
            <a:xfrm>
              <a:off x="228600" y="739914"/>
              <a:ext cx="8305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Consider two numbers  235.3 and 0.003267 which are rounded to 4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s.f.</a:t>
              </a: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errors can be estimated as follows</a:t>
              </a:r>
              <a:r>
                <a:rPr kumimoji="0" lang="en-US" altLang="en-US" sz="11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Rectangle 1"/>
            <p:cNvSpPr/>
            <p:nvPr/>
          </p:nvSpPr>
          <p:spPr>
            <a:xfrm>
              <a:off x="254426" y="1676400"/>
              <a:ext cx="3337901"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For 235.3, the relative error is </a:t>
              </a:r>
            </a:p>
          </p:txBody>
        </p:sp>
        <p:graphicFrame>
          <p:nvGraphicFramePr>
            <p:cNvPr id="7" name="Object 6"/>
            <p:cNvGraphicFramePr>
              <a:graphicFrameLocks noChangeAspect="1"/>
            </p:cNvGraphicFramePr>
            <p:nvPr>
              <p:extLst>
                <p:ext uri="{D42A27DB-BD31-4B8C-83A1-F6EECF244321}">
                  <p14:modId xmlns:p14="http://schemas.microsoft.com/office/powerpoint/2010/main" val="2026607146"/>
                </p:ext>
              </p:extLst>
            </p:nvPr>
          </p:nvGraphicFramePr>
          <p:xfrm>
            <a:off x="3628613" y="1447800"/>
            <a:ext cx="3505200" cy="832285"/>
          </p:xfrm>
          <a:graphic>
            <a:graphicData uri="http://schemas.openxmlformats.org/presentationml/2006/ole">
              <mc:AlternateContent xmlns:mc="http://schemas.openxmlformats.org/markup-compatibility/2006">
                <mc:Choice xmlns:v="urn:schemas-microsoft-com:vml" Requires="v">
                  <p:oleObj spid="_x0000_s13577" name="Equation" r:id="rId4" imgW="2082800" imgH="495300" progId="Equation.DSMT4">
                    <p:embed/>
                  </p:oleObj>
                </mc:Choice>
                <mc:Fallback>
                  <p:oleObj name="Equation" r:id="rId4" imgW="2082800" imgH="495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8613" y="1447800"/>
                          <a:ext cx="3505200" cy="832285"/>
                        </a:xfrm>
                        <a:prstGeom prst="rect">
                          <a:avLst/>
                        </a:prstGeom>
                        <a:noFill/>
                      </p:spPr>
                    </p:pic>
                  </p:oleObj>
                </mc:Fallback>
              </mc:AlternateContent>
            </a:graphicData>
          </a:graphic>
        </p:graphicFrame>
        <p:sp>
          <p:nvSpPr>
            <p:cNvPr id="8" name="Rectangle 7"/>
            <p:cNvSpPr/>
            <p:nvPr/>
          </p:nvSpPr>
          <p:spPr>
            <a:xfrm>
              <a:off x="254426" y="2895600"/>
              <a:ext cx="3696846"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For 0.003267. the relative error is </a:t>
              </a:r>
            </a:p>
          </p:txBody>
        </p:sp>
        <p:graphicFrame>
          <p:nvGraphicFramePr>
            <p:cNvPr id="10" name="Object 9"/>
            <p:cNvGraphicFramePr>
              <a:graphicFrameLocks noChangeAspect="1"/>
            </p:cNvGraphicFramePr>
            <p:nvPr>
              <p:extLst>
                <p:ext uri="{D42A27DB-BD31-4B8C-83A1-F6EECF244321}">
                  <p14:modId xmlns:p14="http://schemas.microsoft.com/office/powerpoint/2010/main" val="27793444"/>
                </p:ext>
              </p:extLst>
            </p:nvPr>
          </p:nvGraphicFramePr>
          <p:xfrm>
            <a:off x="4027473" y="2657317"/>
            <a:ext cx="3668727" cy="847883"/>
          </p:xfrm>
          <a:graphic>
            <a:graphicData uri="http://schemas.openxmlformats.org/presentationml/2006/ole">
              <mc:AlternateContent xmlns:mc="http://schemas.openxmlformats.org/markup-compatibility/2006">
                <mc:Choice xmlns:v="urn:schemas-microsoft-com:vml" Requires="v">
                  <p:oleObj spid="_x0000_s13578" name="Equation" r:id="rId6" imgW="2145369" imgH="495085" progId="Equation.DSMT4">
                    <p:embed/>
                  </p:oleObj>
                </mc:Choice>
                <mc:Fallback>
                  <p:oleObj name="Equation" r:id="rId6" imgW="2145369" imgH="495085"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7473" y="2657317"/>
                          <a:ext cx="3668727" cy="847883"/>
                        </a:xfrm>
                        <a:prstGeom prst="rect">
                          <a:avLst/>
                        </a:prstGeom>
                        <a:noFill/>
                      </p:spPr>
                    </p:pic>
                  </p:oleObj>
                </mc:Fallback>
              </mc:AlternateContent>
            </a:graphicData>
          </a:graphic>
        </p:graphicFrame>
        <p:sp>
          <p:nvSpPr>
            <p:cNvPr id="11" name="Rectangle 10"/>
            <p:cNvSpPr/>
            <p:nvPr/>
          </p:nvSpPr>
          <p:spPr>
            <a:xfrm>
              <a:off x="254426" y="3733800"/>
              <a:ext cx="8127574"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In general,</a:t>
              </a:r>
              <a:r>
                <a:rPr lang="en-US" sz="2000" b="1" dirty="0">
                  <a:latin typeface="Times New Roman" panose="02020603050405020304" pitchFamily="18" charset="0"/>
                  <a:cs typeface="Times New Roman" panose="02020603050405020304" pitchFamily="18" charset="0"/>
                </a:rPr>
                <a:t> if a number is rounded to </a:t>
              </a:r>
              <a:r>
                <a:rPr lang="en-US" sz="2000" b="1" i="1" dirty="0">
                  <a:latin typeface="Times New Roman" panose="02020603050405020304" pitchFamily="18" charset="0"/>
                  <a:cs typeface="Times New Roman" panose="02020603050405020304" pitchFamily="18" charset="0"/>
                </a:rPr>
                <a:t>n </a:t>
              </a:r>
              <a:r>
                <a:rPr lang="en-US" sz="2000" b="1" dirty="0">
                  <a:latin typeface="Times New Roman" panose="02020603050405020304" pitchFamily="18" charset="0"/>
                  <a:cs typeface="Times New Roman" panose="02020603050405020304" pitchFamily="18" charset="0"/>
                </a:rPr>
                <a:t>significant figures the maximum relative error is </a:t>
              </a:r>
              <a:endParaRPr lang="en-US" sz="2000" dirty="0">
                <a:latin typeface="Times New Roman" panose="02020603050405020304" pitchFamily="18" charset="0"/>
                <a:cs typeface="Times New Roman" panose="02020603050405020304"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342727365"/>
                </p:ext>
              </p:extLst>
            </p:nvPr>
          </p:nvGraphicFramePr>
          <p:xfrm>
            <a:off x="2336800" y="4203700"/>
            <a:ext cx="1208088" cy="482600"/>
          </p:xfrm>
          <a:graphic>
            <a:graphicData uri="http://schemas.openxmlformats.org/presentationml/2006/ole">
              <mc:AlternateContent xmlns:mc="http://schemas.openxmlformats.org/markup-compatibility/2006">
                <mc:Choice xmlns:v="urn:schemas-microsoft-com:vml" Requires="v">
                  <p:oleObj spid="_x0000_s13579" name="Equation" r:id="rId8" imgW="596880" imgH="241200" progId="Equation.DSMT4">
                    <p:embed/>
                  </p:oleObj>
                </mc:Choice>
                <mc:Fallback>
                  <p:oleObj name="Equation" r:id="rId8" imgW="596880" imgH="241200" progId="Equation.DSMT4">
                    <p:embed/>
                    <p:pic>
                      <p:nvPicPr>
                        <p:cNvPr id="0" name="Object 10"/>
                        <p:cNvPicPr>
                          <a:picLocks noChangeAspect="1" noChangeArrowheads="1"/>
                        </p:cNvPicPr>
                        <p:nvPr/>
                      </p:nvPicPr>
                      <p:blipFill>
                        <a:blip r:embed="rId9"/>
                        <a:srcRect/>
                        <a:stretch>
                          <a:fillRect/>
                        </a:stretch>
                      </p:blipFill>
                      <p:spPr bwMode="auto">
                        <a:xfrm>
                          <a:off x="2336800" y="4203700"/>
                          <a:ext cx="1208088" cy="482600"/>
                        </a:xfrm>
                        <a:prstGeom prst="rect">
                          <a:avLst/>
                        </a:prstGeom>
                        <a:noFill/>
                      </p:spPr>
                    </p:pic>
                  </p:oleObj>
                </mc:Fallback>
              </mc:AlternateContent>
            </a:graphicData>
          </a:graphic>
        </p:graphicFrame>
      </p:grpSp>
      <p:grpSp>
        <p:nvGrpSpPr>
          <p:cNvPr id="15" name="Group 14"/>
          <p:cNvGrpSpPr/>
          <p:nvPr/>
        </p:nvGrpSpPr>
        <p:grpSpPr>
          <a:xfrm>
            <a:off x="228600" y="4724400"/>
            <a:ext cx="8001000" cy="2133600"/>
            <a:chOff x="228600" y="4724400"/>
            <a:chExt cx="8001000" cy="2133600"/>
          </a:xfrm>
        </p:grpSpPr>
        <p:sp>
          <p:nvSpPr>
            <p:cNvPr id="14" name="Rectangle 13"/>
            <p:cNvSpPr/>
            <p:nvPr/>
          </p:nvSpPr>
          <p:spPr>
            <a:xfrm>
              <a:off x="228600" y="4724400"/>
              <a:ext cx="8001000"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table below shows various errors corresponding to the given true and approximate values.</a:t>
              </a:r>
            </a:p>
          </p:txBody>
        </p:sp>
        <p:pic>
          <p:nvPicPr>
            <p:cNvPr id="13327" name="Picture 15"/>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504" r="4753" b="12301"/>
            <a:stretch/>
          </p:blipFill>
          <p:spPr bwMode="auto">
            <a:xfrm>
              <a:off x="1088571" y="5410200"/>
              <a:ext cx="620825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4337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8" name="TextBox 7"/>
          <p:cNvSpPr txBox="1"/>
          <p:nvPr/>
        </p:nvSpPr>
        <p:spPr>
          <a:xfrm>
            <a:off x="685800" y="76200"/>
            <a:ext cx="7924800" cy="523220"/>
          </a:xfrm>
          <a:prstGeom prst="rect">
            <a:avLst/>
          </a:prstGeom>
          <a:noFill/>
        </p:spPr>
        <p:txBody>
          <a:bodyPr wrap="square" rtlCol="0">
            <a:spAutoFit/>
          </a:bodyPr>
          <a:lstStyle/>
          <a:p>
            <a:pPr algn="ctr"/>
            <a:r>
              <a:rPr lang="en-US" sz="2800" b="1" dirty="0" smtClean="0">
                <a:solidFill>
                  <a:srgbClr val="FF0000"/>
                </a:solidFill>
              </a:rPr>
              <a:t>Solve problems using Basic commands and Syntax</a:t>
            </a:r>
            <a:endParaRPr lang="en-US" sz="2800" b="1" dirty="0">
              <a:solidFill>
                <a:srgbClr val="FF0000"/>
              </a:solidFill>
            </a:endParaRPr>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3"/>
          <p:cNvGrpSpPr/>
          <p:nvPr/>
        </p:nvGrpSpPr>
        <p:grpSpPr>
          <a:xfrm>
            <a:off x="0" y="694238"/>
            <a:ext cx="8839200" cy="1556758"/>
            <a:chOff x="0" y="694238"/>
            <a:chExt cx="8839200" cy="1556758"/>
          </a:xfrm>
        </p:grpSpPr>
        <p:sp>
          <p:nvSpPr>
            <p:cNvPr id="2" name="Rectangle 2"/>
            <p:cNvSpPr>
              <a:spLocks noChangeArrowheads="1"/>
            </p:cNvSpPr>
            <p:nvPr/>
          </p:nvSpPr>
          <p:spPr bwMode="auto">
            <a:xfrm>
              <a:off x="0" y="694238"/>
              <a:ext cx="16802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r>
                <a:rPr kumimoji="0" lang="en-US" altLang="en-US" sz="2400" b="1"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22123545"/>
                </p:ext>
              </p:extLst>
            </p:nvPr>
          </p:nvGraphicFramePr>
          <p:xfrm>
            <a:off x="5752299" y="735968"/>
            <a:ext cx="1787871" cy="378204"/>
          </p:xfrm>
          <a:graphic>
            <a:graphicData uri="http://schemas.openxmlformats.org/presentationml/2006/ole">
              <mc:AlternateContent xmlns:mc="http://schemas.openxmlformats.org/markup-compatibility/2006">
                <mc:Choice xmlns:v="urn:schemas-microsoft-com:vml" Requires="v">
                  <p:oleObj spid="_x0000_s14504" name="Equation" r:id="rId3" imgW="990170" imgH="203112" progId="Equation.DSMT4">
                    <p:embed/>
                  </p:oleObj>
                </mc:Choice>
                <mc:Fallback>
                  <p:oleObj name="Equation" r:id="rId3" imgW="990170" imgH="20311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299" y="735968"/>
                          <a:ext cx="1787871" cy="378204"/>
                        </a:xfrm>
                        <a:prstGeom prst="rect">
                          <a:avLst/>
                        </a:prstGeom>
                        <a:noFill/>
                      </p:spPr>
                    </p:pic>
                  </p:oleObj>
                </mc:Fallback>
              </mc:AlternateContent>
            </a:graphicData>
          </a:graphic>
        </p:graphicFrame>
        <p:sp>
          <p:nvSpPr>
            <p:cNvPr id="7" name="Rectangle 2"/>
            <p:cNvSpPr>
              <a:spLocks noChangeArrowheads="1"/>
            </p:cNvSpPr>
            <p:nvPr/>
          </p:nvSpPr>
          <p:spPr bwMode="auto">
            <a:xfrm>
              <a:off x="1600200" y="742890"/>
              <a:ext cx="4152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solution of the quadratic equation </a:t>
              </a:r>
              <a:endParaRPr kumimoji="0" lang="en-US" altLang="en-US"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2"/>
            <p:cNvSpPr>
              <a:spLocks noChangeArrowheads="1"/>
            </p:cNvSpPr>
            <p:nvPr/>
          </p:nvSpPr>
          <p:spPr bwMode="auto">
            <a:xfrm>
              <a:off x="1105701" y="1143000"/>
              <a:ext cx="3545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a:t>
              </a:r>
              <a:endParaRPr kumimoji="0" lang="en-US" altLang="en-US" sz="3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1535542"/>
                </p:ext>
              </p:extLst>
            </p:nvPr>
          </p:nvGraphicFramePr>
          <p:xfrm>
            <a:off x="1445771" y="1149864"/>
            <a:ext cx="2270679" cy="393246"/>
          </p:xfrm>
          <a:graphic>
            <a:graphicData uri="http://schemas.openxmlformats.org/presentationml/2006/ole">
              <mc:AlternateContent xmlns:mc="http://schemas.openxmlformats.org/markup-compatibility/2006">
                <mc:Choice xmlns:v="urn:schemas-microsoft-com:vml" Requires="v">
                  <p:oleObj spid="_x0000_s14505" name="Equation" r:id="rId5" imgW="1701800" imgH="292100" progId="Equation.DSMT4">
                    <p:embed/>
                  </p:oleObj>
                </mc:Choice>
                <mc:Fallback>
                  <p:oleObj name="Equation" r:id="rId5" imgW="1701800" imgH="2921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5771" y="1149864"/>
                          <a:ext cx="2270679" cy="393246"/>
                        </a:xfrm>
                        <a:prstGeom prst="rect">
                          <a:avLst/>
                        </a:prstGeom>
                        <a:noFill/>
                      </p:spPr>
                    </p:pic>
                  </p:oleObj>
                </mc:Fallback>
              </mc:AlternateContent>
            </a:graphicData>
          </a:graphic>
        </p:graphicFrame>
        <p:sp>
          <p:nvSpPr>
            <p:cNvPr id="12" name="Rectangle 11"/>
            <p:cNvSpPr/>
            <p:nvPr/>
          </p:nvSpPr>
          <p:spPr>
            <a:xfrm>
              <a:off x="150705" y="1543110"/>
              <a:ext cx="8688495" cy="70788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Write a MATLAB script to solve the quadratic equation with variable coefficients which gives variable significant digits.</a:t>
              </a:r>
            </a:p>
          </p:txBody>
        </p:sp>
      </p:grpSp>
      <p:sp>
        <p:nvSpPr>
          <p:cNvPr id="13" name="Rectangle 2"/>
          <p:cNvSpPr>
            <a:spLocks noChangeArrowheads="1"/>
          </p:cNvSpPr>
          <p:nvPr/>
        </p:nvSpPr>
        <p:spPr bwMode="auto">
          <a:xfrm>
            <a:off x="0" y="2205335"/>
            <a:ext cx="13821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Solution:</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13"/>
          <p:cNvSpPr/>
          <p:nvPr/>
        </p:nvSpPr>
        <p:spPr>
          <a:xfrm>
            <a:off x="304800" y="2667000"/>
            <a:ext cx="5791200" cy="3970318"/>
          </a:xfrm>
          <a:prstGeom prst="rect">
            <a:avLst/>
          </a:prstGeom>
        </p:spPr>
        <p:txBody>
          <a:bodyPr wrap="square">
            <a:spAutoFit/>
          </a:bodyPr>
          <a:lstStyle/>
          <a:p>
            <a:r>
              <a:rPr lang="en-US" dirty="0"/>
              <a:t>% Script </a:t>
            </a:r>
            <a:r>
              <a:rPr lang="en-US" dirty="0" err="1"/>
              <a:t>QuadEq</a:t>
            </a:r>
            <a:r>
              <a:rPr lang="en-US" dirty="0"/>
              <a:t> for solution</a:t>
            </a:r>
          </a:p>
          <a:p>
            <a:r>
              <a:rPr lang="en-US" dirty="0"/>
              <a:t>clear all</a:t>
            </a:r>
          </a:p>
          <a:p>
            <a:r>
              <a:rPr lang="en-US" dirty="0"/>
              <a:t> </a:t>
            </a:r>
            <a:r>
              <a:rPr lang="en-US" dirty="0" err="1"/>
              <a:t>disp</a:t>
            </a:r>
            <a:r>
              <a:rPr lang="en-US" dirty="0"/>
              <a:t>('Solution of Quadratic Equation')</a:t>
            </a:r>
          </a:p>
          <a:p>
            <a:r>
              <a:rPr lang="en-US" dirty="0"/>
              <a:t>% Equation : ax^2+bx+c=0</a:t>
            </a:r>
          </a:p>
          <a:p>
            <a:r>
              <a:rPr lang="en-US" dirty="0"/>
              <a:t>% Roots: x1= -</a:t>
            </a:r>
            <a:r>
              <a:rPr lang="en-US" dirty="0" err="1"/>
              <a:t>b+sqrt</a:t>
            </a:r>
            <a:r>
              <a:rPr lang="en-US" dirty="0"/>
              <a:t>(b^2-4ac)/(2a)</a:t>
            </a:r>
          </a:p>
          <a:p>
            <a:r>
              <a:rPr lang="en-US" dirty="0"/>
              <a:t>%        x2= -b-</a:t>
            </a:r>
            <a:r>
              <a:rPr lang="en-US" dirty="0" err="1"/>
              <a:t>sqrt</a:t>
            </a:r>
            <a:r>
              <a:rPr lang="en-US" dirty="0"/>
              <a:t>(b^2-4ac)/(2a)</a:t>
            </a:r>
          </a:p>
          <a:p>
            <a:r>
              <a:rPr lang="en-US" dirty="0" err="1"/>
              <a:t>abc</a:t>
            </a:r>
            <a:r>
              <a:rPr lang="en-US" dirty="0"/>
              <a:t>=input('Supply </a:t>
            </a:r>
            <a:r>
              <a:rPr lang="en-US" dirty="0" err="1"/>
              <a:t>a,b,c</a:t>
            </a:r>
            <a:r>
              <a:rPr lang="en-US" dirty="0"/>
              <a:t> as [</a:t>
            </a:r>
            <a:r>
              <a:rPr lang="en-US" dirty="0" err="1"/>
              <a:t>a,b,c</a:t>
            </a:r>
            <a:r>
              <a:rPr lang="en-US" dirty="0"/>
              <a:t>]=');</a:t>
            </a:r>
          </a:p>
          <a:p>
            <a:r>
              <a:rPr lang="en-US" dirty="0"/>
              <a:t>a=</a:t>
            </a:r>
            <a:r>
              <a:rPr lang="en-US" dirty="0" err="1"/>
              <a:t>abc</a:t>
            </a:r>
            <a:r>
              <a:rPr lang="en-US" dirty="0"/>
              <a:t>(1); b=</a:t>
            </a:r>
            <a:r>
              <a:rPr lang="en-US" dirty="0" err="1"/>
              <a:t>abc</a:t>
            </a:r>
            <a:r>
              <a:rPr lang="en-US" dirty="0"/>
              <a:t>(2); c=</a:t>
            </a:r>
            <a:r>
              <a:rPr lang="en-US" dirty="0" err="1"/>
              <a:t>abc</a:t>
            </a:r>
            <a:r>
              <a:rPr lang="en-US" dirty="0"/>
              <a:t>(3);</a:t>
            </a:r>
          </a:p>
          <a:p>
            <a:r>
              <a:rPr lang="en-US" dirty="0"/>
              <a:t>x1=(-</a:t>
            </a:r>
            <a:r>
              <a:rPr lang="en-US" dirty="0" err="1"/>
              <a:t>b+sqrt</a:t>
            </a:r>
            <a:r>
              <a:rPr lang="en-US" dirty="0"/>
              <a:t>(b^2-4*a*c))/(2*a);</a:t>
            </a:r>
          </a:p>
          <a:p>
            <a:r>
              <a:rPr lang="en-US" dirty="0"/>
              <a:t>x2=(-b-</a:t>
            </a:r>
            <a:r>
              <a:rPr lang="en-US" dirty="0" err="1"/>
              <a:t>sqrt</a:t>
            </a:r>
            <a:r>
              <a:rPr lang="en-US" dirty="0"/>
              <a:t>(b^2-4*a*c))/(2*a);</a:t>
            </a:r>
          </a:p>
          <a:p>
            <a:r>
              <a:rPr lang="en-US" dirty="0"/>
              <a:t>Roots=[x1,x2]</a:t>
            </a:r>
          </a:p>
          <a:p>
            <a:r>
              <a:rPr lang="en-US" dirty="0" err="1"/>
              <a:t>disp</a:t>
            </a:r>
            <a:r>
              <a:rPr lang="en-US" dirty="0"/>
              <a:t>('Roots to n significant digits')</a:t>
            </a:r>
          </a:p>
          <a:p>
            <a:r>
              <a:rPr lang="en-US" dirty="0"/>
              <a:t>n=input('Value of n = ');</a:t>
            </a:r>
          </a:p>
          <a:p>
            <a:r>
              <a:rPr lang="en-US" dirty="0" err="1"/>
              <a:t>Roots_n</a:t>
            </a:r>
            <a:r>
              <a:rPr lang="en-US" dirty="0"/>
              <a:t>=</a:t>
            </a:r>
            <a:r>
              <a:rPr lang="en-US" dirty="0" err="1"/>
              <a:t>vpa</a:t>
            </a:r>
            <a:r>
              <a:rPr lang="en-US" dirty="0"/>
              <a:t>([x1; x2],n)</a:t>
            </a:r>
          </a:p>
        </p:txBody>
      </p:sp>
    </p:spTree>
    <p:extLst>
      <p:ext uri="{BB962C8B-B14F-4D97-AF65-F5344CB8AC3E}">
        <p14:creationId xmlns:p14="http://schemas.microsoft.com/office/powerpoint/2010/main" val="144636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3" name="TextBox 2"/>
          <p:cNvSpPr txBox="1"/>
          <p:nvPr/>
        </p:nvSpPr>
        <p:spPr>
          <a:xfrm>
            <a:off x="2590800" y="2743200"/>
            <a:ext cx="2957946" cy="523220"/>
          </a:xfrm>
          <a:prstGeom prst="rect">
            <a:avLst/>
          </a:prstGeom>
          <a:noFill/>
        </p:spPr>
        <p:txBody>
          <a:bodyPr wrap="square" rtlCol="0">
            <a:spAutoFit/>
          </a:bodyPr>
          <a:lstStyle/>
          <a:p>
            <a:pPr algn="just"/>
            <a:r>
              <a:rPr lang="en-US" sz="2800" b="1" dirty="0" smtClean="0">
                <a:solidFill>
                  <a:srgbClr val="FF0000"/>
                </a:solidFill>
              </a:rPr>
              <a:t>Try to do yourself</a:t>
            </a:r>
            <a:endParaRPr lang="en-US" sz="2800" b="1" dirty="0">
              <a:solidFill>
                <a:srgbClr val="FF0000"/>
              </a:solidFill>
            </a:endParaRPr>
          </a:p>
        </p:txBody>
      </p:sp>
      <p:sp>
        <p:nvSpPr>
          <p:cNvPr id="5" name="TextBox 4"/>
          <p:cNvSpPr txBox="1"/>
          <p:nvPr/>
        </p:nvSpPr>
        <p:spPr>
          <a:xfrm>
            <a:off x="3595254" y="76200"/>
            <a:ext cx="2119746" cy="523220"/>
          </a:xfrm>
          <a:prstGeom prst="rect">
            <a:avLst/>
          </a:prstGeom>
          <a:noFill/>
        </p:spPr>
        <p:txBody>
          <a:bodyPr wrap="square" rtlCol="0">
            <a:spAutoFit/>
          </a:bodyPr>
          <a:lstStyle/>
          <a:p>
            <a:pPr algn="just"/>
            <a:r>
              <a:rPr lang="en-US" sz="2800" b="1" dirty="0" smtClean="0">
                <a:solidFill>
                  <a:srgbClr val="FF0000"/>
                </a:solidFill>
              </a:rPr>
              <a:t>Outcomes</a:t>
            </a:r>
            <a:endParaRPr lang="en-US" sz="2800" b="1" dirty="0">
              <a:solidFill>
                <a:srgbClr val="FF0000"/>
              </a:solidFill>
            </a:endParaRPr>
          </a:p>
        </p:txBody>
      </p:sp>
      <p:sp>
        <p:nvSpPr>
          <p:cNvPr id="7" name="TextBox 6"/>
          <p:cNvSpPr txBox="1"/>
          <p:nvPr/>
        </p:nvSpPr>
        <p:spPr>
          <a:xfrm>
            <a:off x="304800" y="688033"/>
            <a:ext cx="8382000" cy="156966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smtClean="0"/>
              <a:t>Numerically solve problems by using different mathematical methods, built in function in MATLAB </a:t>
            </a:r>
          </a:p>
          <a:p>
            <a:pPr marL="342900" indent="-342900" algn="just">
              <a:buFont typeface="Wingdings" panose="05000000000000000000" pitchFamily="2" charset="2"/>
              <a:buChar char="q"/>
            </a:pPr>
            <a:r>
              <a:rPr lang="en-US" sz="2400" b="1" dirty="0"/>
              <a:t> V</a:t>
            </a:r>
            <a:r>
              <a:rPr lang="en-US" sz="2400" b="1" dirty="0" smtClean="0"/>
              <a:t>isualization problems by data analysis</a:t>
            </a:r>
          </a:p>
          <a:p>
            <a:pPr marL="342900" indent="-342900" algn="just">
              <a:buFont typeface="Wingdings" panose="05000000000000000000" pitchFamily="2" charset="2"/>
              <a:buChar char="q"/>
            </a:pPr>
            <a:r>
              <a:rPr lang="en-US" sz="2400" b="1" dirty="0"/>
              <a:t> </a:t>
            </a:r>
            <a:r>
              <a:rPr lang="en-US" sz="2400" b="1" dirty="0" smtClean="0"/>
              <a:t>Save time for solve problems</a:t>
            </a: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3" name="Group 12"/>
          <p:cNvGrpSpPr/>
          <p:nvPr/>
        </p:nvGrpSpPr>
        <p:grpSpPr>
          <a:xfrm>
            <a:off x="362197" y="3333690"/>
            <a:ext cx="8781803" cy="1162110"/>
            <a:chOff x="362197" y="3333690"/>
            <a:chExt cx="8781803" cy="1162110"/>
          </a:xfrm>
        </p:grpSpPr>
        <p:sp>
          <p:nvSpPr>
            <p:cNvPr id="4" name="TextBox 3"/>
            <p:cNvSpPr txBox="1"/>
            <p:nvPr/>
          </p:nvSpPr>
          <p:spPr>
            <a:xfrm>
              <a:off x="362197" y="3348335"/>
              <a:ext cx="1619003" cy="461665"/>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Exercise 1: </a:t>
              </a:r>
            </a:p>
          </p:txBody>
        </p:sp>
        <p:sp>
          <p:nvSpPr>
            <p:cNvPr id="2" name="Rectangle 1"/>
            <p:cNvSpPr/>
            <p:nvPr/>
          </p:nvSpPr>
          <p:spPr>
            <a:xfrm>
              <a:off x="1828800" y="3333690"/>
              <a:ext cx="7315200" cy="830997"/>
            </a:xfrm>
            <a:prstGeom prst="rect">
              <a:avLst/>
            </a:prstGeom>
          </p:spPr>
          <p:txBody>
            <a:bodyPr wrap="square">
              <a:spAutoFit/>
            </a:bodyPr>
            <a:lstStyle/>
            <a:p>
              <a:pPr lvl="0"/>
              <a:r>
                <a:rPr lang="en-US" sz="2400" dirty="0" smtClean="0">
                  <a:latin typeface="Times New Roman" panose="02020603050405020304" pitchFamily="18" charset="0"/>
                  <a:cs typeface="Times New Roman" panose="02020603050405020304" pitchFamily="18" charset="0"/>
                </a:rPr>
                <a:t>Write script and solve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following equation then correct it to ten </a:t>
              </a:r>
              <a:r>
                <a:rPr lang="en-US" sz="2400" dirty="0">
                  <a:latin typeface="Times New Roman" panose="02020603050405020304" pitchFamily="18" charset="0"/>
                  <a:cs typeface="Times New Roman" panose="02020603050405020304" pitchFamily="18" charset="0"/>
                </a:rPr>
                <a:t>significant figures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132052258"/>
                </p:ext>
              </p:extLst>
            </p:nvPr>
          </p:nvGraphicFramePr>
          <p:xfrm>
            <a:off x="1908175" y="4106863"/>
            <a:ext cx="2316163" cy="388937"/>
          </p:xfrm>
          <a:graphic>
            <a:graphicData uri="http://schemas.openxmlformats.org/presentationml/2006/ole">
              <mc:AlternateContent xmlns:mc="http://schemas.openxmlformats.org/markup-compatibility/2006">
                <mc:Choice xmlns:v="urn:schemas-microsoft-com:vml" Requires="v">
                  <p:oleObj spid="_x0000_s15438" name="Equation" r:id="rId3" imgW="1193760" imgH="203040" progId="Equation.DSMT4">
                    <p:embed/>
                  </p:oleObj>
                </mc:Choice>
                <mc:Fallback>
                  <p:oleObj name="Equation" r:id="rId3" imgW="1193760" imgH="203040" progId="Equation.DSMT4">
                    <p:embed/>
                    <p:pic>
                      <p:nvPicPr>
                        <p:cNvPr id="0" name="Object 1"/>
                        <p:cNvPicPr>
                          <a:picLocks noChangeAspect="1" noChangeArrowheads="1"/>
                        </p:cNvPicPr>
                        <p:nvPr/>
                      </p:nvPicPr>
                      <p:blipFill>
                        <a:blip r:embed="rId4"/>
                        <a:srcRect/>
                        <a:stretch>
                          <a:fillRect/>
                        </a:stretch>
                      </p:blipFill>
                      <p:spPr bwMode="auto">
                        <a:xfrm>
                          <a:off x="1908175" y="4106863"/>
                          <a:ext cx="2316163" cy="388937"/>
                        </a:xfrm>
                        <a:prstGeom prst="rect">
                          <a:avLst/>
                        </a:prstGeom>
                        <a:noFill/>
                      </p:spPr>
                    </p:pic>
                  </p:oleObj>
                </mc:Fallback>
              </mc:AlternateContent>
            </a:graphicData>
          </a:graphic>
        </p:graphicFrame>
      </p:grpSp>
      <p:grpSp>
        <p:nvGrpSpPr>
          <p:cNvPr id="14" name="Group 13"/>
          <p:cNvGrpSpPr/>
          <p:nvPr/>
        </p:nvGrpSpPr>
        <p:grpSpPr>
          <a:xfrm>
            <a:off x="362197" y="4796135"/>
            <a:ext cx="8781803" cy="1233606"/>
            <a:chOff x="362197" y="4796135"/>
            <a:chExt cx="8781803" cy="1233606"/>
          </a:xfrm>
        </p:grpSpPr>
        <mc:AlternateContent xmlns:mc="http://schemas.openxmlformats.org/markup-compatibility/2006" xmlns:a14="http://schemas.microsoft.com/office/drawing/2010/main">
          <mc:Choice Requires="a14">
            <p:sp>
              <p:nvSpPr>
                <p:cNvPr id="10" name="Rectangle 9"/>
                <p:cNvSpPr/>
                <p:nvPr/>
              </p:nvSpPr>
              <p:spPr>
                <a:xfrm>
                  <a:off x="2867939" y="5638800"/>
                  <a:ext cx="3075661" cy="3909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i="1">
                                <a:latin typeface="Cambria Math"/>
                              </a:rPr>
                              <m:t>𝑦</m:t>
                            </m:r>
                          </m:e>
                          <m:sup>
                            <m:r>
                              <a:rPr lang="en-US" i="1">
                                <a:latin typeface="Cambria Math"/>
                              </a:rPr>
                              <m:t>′′</m:t>
                            </m:r>
                          </m:sup>
                        </m:sSup>
                        <m:r>
                          <a:rPr lang="en-US" i="1">
                            <a:latin typeface="Cambria Math"/>
                          </a:rPr>
                          <m:t>−2</m:t>
                        </m:r>
                        <m:sSup>
                          <m:sSupPr>
                            <m:ctrlPr>
                              <a:rPr lang="en-US" i="1">
                                <a:latin typeface="Cambria Math"/>
                              </a:rPr>
                            </m:ctrlPr>
                          </m:sSupPr>
                          <m:e>
                            <m:r>
                              <a:rPr lang="en-US" i="1">
                                <a:latin typeface="Cambria Math"/>
                              </a:rPr>
                              <m:t>𝑦</m:t>
                            </m:r>
                          </m:e>
                          <m:sup>
                            <m:r>
                              <a:rPr lang="en-US" i="1">
                                <a:latin typeface="Cambria Math"/>
                              </a:rPr>
                              <m:t>′</m:t>
                            </m:r>
                          </m:sup>
                        </m:sSup>
                        <m:r>
                          <a:rPr lang="en-US" i="1">
                            <a:latin typeface="Cambria Math"/>
                          </a:rPr>
                          <m:t>+10</m:t>
                        </m:r>
                        <m:r>
                          <a:rPr lang="en-US" i="1">
                            <a:latin typeface="Cambria Math"/>
                          </a:rPr>
                          <m:t>𝑦</m:t>
                        </m:r>
                        <m:r>
                          <a:rPr lang="en-US" i="1">
                            <a:latin typeface="Cambria Math"/>
                          </a:rPr>
                          <m:t>=5</m:t>
                        </m:r>
                        <m:r>
                          <a:rPr lang="en-US" i="1">
                            <a:latin typeface="Cambria Math"/>
                          </a:rPr>
                          <m:t>𝑥</m:t>
                        </m:r>
                        <m:r>
                          <a:rPr lang="en-US" b="0" i="1" smtClean="0">
                            <a:latin typeface="Cambria Math"/>
                          </a:rPr>
                          <m:t>−</m:t>
                        </m:r>
                        <m:sSup>
                          <m:sSupPr>
                            <m:ctrlPr>
                              <a:rPr lang="en-US" i="1">
                                <a:latin typeface="Cambria Math"/>
                              </a:rPr>
                            </m:ctrlPr>
                          </m:sSupPr>
                          <m:e>
                            <m:r>
                              <a:rPr lang="en-US" i="1">
                                <a:latin typeface="Cambria Math"/>
                              </a:rPr>
                              <m:t>𝑒</m:t>
                            </m:r>
                          </m:e>
                          <m:sup>
                            <m:r>
                              <a:rPr lang="en-US" i="1">
                                <a:latin typeface="Cambria Math"/>
                              </a:rPr>
                              <m:t>3</m:t>
                            </m:r>
                            <m:r>
                              <a:rPr lang="en-US" i="1">
                                <a:latin typeface="Cambria Math"/>
                              </a:rPr>
                              <m:t>𝑥</m:t>
                            </m:r>
                          </m:sup>
                        </m:sSup>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2867939" y="5638800"/>
                  <a:ext cx="3075661" cy="390941"/>
                </a:xfrm>
                <a:prstGeom prst="rect">
                  <a:avLst/>
                </a:prstGeom>
                <a:blipFill rotWithShape="1">
                  <a:blip r:embed="rId5"/>
                  <a:stretch>
                    <a:fillRect b="-12500"/>
                  </a:stretch>
                </a:blipFill>
              </p:spPr>
              <p:txBody>
                <a:bodyPr/>
                <a:lstStyle/>
                <a:p>
                  <a:r>
                    <a:rPr lang="en-US">
                      <a:noFill/>
                    </a:rPr>
                    <a:t> </a:t>
                  </a:r>
                </a:p>
              </p:txBody>
            </p:sp>
          </mc:Fallback>
        </mc:AlternateContent>
        <p:sp>
          <p:nvSpPr>
            <p:cNvPr id="11" name="TextBox 10"/>
            <p:cNvSpPr txBox="1"/>
            <p:nvPr/>
          </p:nvSpPr>
          <p:spPr>
            <a:xfrm>
              <a:off x="362197" y="4796135"/>
              <a:ext cx="1619003" cy="461665"/>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Exercise </a:t>
              </a:r>
              <a:r>
                <a:rPr lang="en-US" sz="2400" b="1" dirty="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a:t>
              </a:r>
            </a:p>
          </p:txBody>
        </p:sp>
        <p:sp>
          <p:nvSpPr>
            <p:cNvPr id="12" name="Rectangle 11"/>
            <p:cNvSpPr/>
            <p:nvPr/>
          </p:nvSpPr>
          <p:spPr>
            <a:xfrm>
              <a:off x="1828800" y="4807803"/>
              <a:ext cx="7315200" cy="830997"/>
            </a:xfrm>
            <a:prstGeom prst="rect">
              <a:avLst/>
            </a:prstGeom>
          </p:spPr>
          <p:txBody>
            <a:bodyPr wrap="square">
              <a:spAutoFit/>
            </a:bodyPr>
            <a:lstStyle/>
            <a:p>
              <a:pPr lvl="0" algn="just"/>
              <a:r>
                <a:rPr lang="en-US" sz="2400" dirty="0" smtClean="0">
                  <a:latin typeface="Times New Roman" panose="02020603050405020304" pitchFamily="18" charset="0"/>
                  <a:cs typeface="Times New Roman" panose="02020603050405020304" pitchFamily="18" charset="0"/>
                </a:rPr>
                <a:t>Find the general solution of the following ordinary differential equation (ODE) </a:t>
              </a:r>
              <a:endParaRPr lang="en-US" sz="2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9069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grpSp>
        <p:nvGrpSpPr>
          <p:cNvPr id="5" name="Group 4"/>
          <p:cNvGrpSpPr/>
          <p:nvPr/>
        </p:nvGrpSpPr>
        <p:grpSpPr>
          <a:xfrm>
            <a:off x="304800" y="685800"/>
            <a:ext cx="8686800" cy="2341474"/>
            <a:chOff x="304800" y="685800"/>
            <a:chExt cx="8686800" cy="2341474"/>
          </a:xfrm>
        </p:grpSpPr>
        <mc:AlternateContent xmlns:mc="http://schemas.openxmlformats.org/markup-compatibility/2006" xmlns:a14="http://schemas.microsoft.com/office/drawing/2010/main">
          <mc:Choice Requires="a14">
            <p:sp>
              <p:nvSpPr>
                <p:cNvPr id="2" name="Rectangle 1"/>
                <p:cNvSpPr/>
                <p:nvPr/>
              </p:nvSpPr>
              <p:spPr>
                <a:xfrm>
                  <a:off x="1927432" y="685800"/>
                  <a:ext cx="7064168" cy="707886"/>
                </a:xfrm>
                <a:prstGeom prst="rect">
                  <a:avLst/>
                </a:prstGeom>
              </p:spPr>
              <p:txBody>
                <a:bodyPr wrap="square">
                  <a:spAutoFit/>
                </a:bodyPr>
                <a:lstStyle/>
                <a:p>
                  <a:pPr lvl="0" algn="just"/>
                  <a:r>
                    <a:rPr lang="en-US" sz="2000" dirty="0">
                      <a:latin typeface="Times New Roman" panose="02020603050405020304" pitchFamily="18" charset="0"/>
                      <a:cs typeface="Times New Roman" panose="02020603050405020304" pitchFamily="18" charset="0"/>
                    </a:rPr>
                    <a:t>Calculate the Celsius temperature by using the following relation between </a:t>
                  </a:r>
                  <a14:m>
                    <m:oMath xmlns:m="http://schemas.openxmlformats.org/officeDocument/2006/math">
                      <m:r>
                        <a:rPr lang="en-US" sz="2000" i="1">
                          <a:latin typeface="Cambria Math"/>
                        </a:rPr>
                        <m:t>𝐹</m:t>
                      </m:r>
                    </m:oMath>
                  </a14:m>
                  <a:r>
                    <a:rPr lang="en-US" sz="2000" dirty="0">
                      <a:latin typeface="Times New Roman" panose="02020603050405020304" pitchFamily="18" charset="0"/>
                      <a:cs typeface="Times New Roman" panose="02020603050405020304" pitchFamily="18" charset="0"/>
                    </a:rPr>
                    <a:t> and </a:t>
                  </a:r>
                  <a14:m>
                    <m:oMath xmlns:m="http://schemas.openxmlformats.org/officeDocument/2006/math">
                      <m:r>
                        <a:rPr lang="en-US" sz="2000" i="1">
                          <a:latin typeface="Cambria Math"/>
                        </a:rPr>
                        <m:t>𝐶</m:t>
                      </m:r>
                    </m:oMath>
                  </a14:m>
                  <a:r>
                    <a:rPr lang="en-US" sz="2000" dirty="0">
                      <a:latin typeface="Times New Roman" panose="02020603050405020304" pitchFamily="18"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1927432" y="685800"/>
                  <a:ext cx="7064168" cy="707886"/>
                </a:xfrm>
                <a:prstGeom prst="rect">
                  <a:avLst/>
                </a:prstGeom>
                <a:blipFill rotWithShape="1">
                  <a:blip r:embed="rId2"/>
                  <a:stretch>
                    <a:fillRect l="-863" t="-4310" r="-949" b="-13793"/>
                  </a:stretch>
                </a:blipFill>
              </p:spPr>
              <p:txBody>
                <a:bodyPr/>
                <a:lstStyle/>
                <a:p>
                  <a:r>
                    <a:rPr lang="en-US">
                      <a:noFill/>
                    </a:rPr>
                    <a:t> </a:t>
                  </a:r>
                </a:p>
              </p:txBody>
            </p:sp>
          </mc:Fallback>
        </mc:AlternateContent>
        <p:sp>
          <p:nvSpPr>
            <p:cNvPr id="4" name="TextBox 3"/>
            <p:cNvSpPr txBox="1"/>
            <p:nvPr/>
          </p:nvSpPr>
          <p:spPr>
            <a:xfrm>
              <a:off x="304800" y="685800"/>
              <a:ext cx="1619003" cy="461665"/>
            </a:xfrm>
            <a:prstGeom prst="rect">
              <a:avLst/>
            </a:prstGeom>
            <a:noFill/>
          </p:spPr>
          <p:txBody>
            <a:bodyPr wrap="square" rtlCol="0">
              <a:spAutoFit/>
            </a:bodyPr>
            <a:lstStyle/>
            <a:p>
              <a:pPr algn="just"/>
              <a:r>
                <a:rPr lang="en-US" sz="2400" b="1" dirty="0" smtClean="0">
                  <a:latin typeface="Times New Roman" panose="02020603050405020304" pitchFamily="18" charset="0"/>
                  <a:cs typeface="Times New Roman" panose="02020603050405020304" pitchFamily="18" charset="0"/>
                </a:rPr>
                <a:t>Exercise 3: </a:t>
              </a:r>
            </a:p>
          </p:txBody>
        </p:sp>
        <mc:AlternateContent xmlns:mc="http://schemas.openxmlformats.org/markup-compatibility/2006" xmlns:a14="http://schemas.microsoft.com/office/drawing/2010/main">
          <mc:Choice Requires="a14">
            <p:sp>
              <p:nvSpPr>
                <p:cNvPr id="3" name="Rectangle 2"/>
                <p:cNvSpPr/>
                <p:nvPr/>
              </p:nvSpPr>
              <p:spPr>
                <a:xfrm>
                  <a:off x="2975088" y="1393686"/>
                  <a:ext cx="1596912"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𝐹</m:t>
                            </m:r>
                            <m:r>
                              <a:rPr lang="en-US" i="1">
                                <a:latin typeface="Cambria Math"/>
                              </a:rPr>
                              <m:t>−32</m:t>
                            </m:r>
                          </m:num>
                          <m:den>
                            <m:r>
                              <a:rPr lang="en-US" i="1">
                                <a:latin typeface="Cambria Math"/>
                              </a:rPr>
                              <m:t>180</m:t>
                            </m:r>
                          </m:den>
                        </m:f>
                        <m:r>
                          <a:rPr lang="en-US" i="1">
                            <a:latin typeface="Cambria Math"/>
                          </a:rPr>
                          <m:t>=</m:t>
                        </m:r>
                        <m:f>
                          <m:fPr>
                            <m:ctrlPr>
                              <a:rPr lang="en-US" i="1">
                                <a:latin typeface="Cambria Math"/>
                              </a:rPr>
                            </m:ctrlPr>
                          </m:fPr>
                          <m:num>
                            <m:r>
                              <a:rPr lang="en-US" i="1">
                                <a:latin typeface="Cambria Math"/>
                              </a:rPr>
                              <m:t>𝐶</m:t>
                            </m:r>
                          </m:num>
                          <m:den>
                            <m:r>
                              <a:rPr lang="en-US" i="1">
                                <a:latin typeface="Cambria Math"/>
                              </a:rPr>
                              <m:t>100</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2975088" y="1393686"/>
                  <a:ext cx="1596912" cy="612732"/>
                </a:xfrm>
                <a:prstGeom prst="rect">
                  <a:avLst/>
                </a:prstGeom>
                <a:blipFill rotWithShape="1">
                  <a:blip r:embed="rId3"/>
                  <a:stretch>
                    <a:fillRect/>
                  </a:stretch>
                </a:blipFill>
              </p:spPr>
              <p:txBody>
                <a:bodyPr/>
                <a:lstStyle/>
                <a:p>
                  <a:r>
                    <a:rPr lang="en-US">
                      <a:noFill/>
                    </a:rPr>
                    <a:t> </a:t>
                  </a:r>
                </a:p>
              </p:txBody>
            </p:sp>
          </mc:Fallback>
        </mc:AlternateContent>
        <p:sp>
          <p:nvSpPr>
            <p:cNvPr id="7" name="Rectangle 6"/>
            <p:cNvSpPr/>
            <p:nvPr/>
          </p:nvSpPr>
          <p:spPr>
            <a:xfrm>
              <a:off x="304800" y="2011611"/>
              <a:ext cx="8458200" cy="1015663"/>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where the range of Fahrenheit temperatures  from 10 to 200 with interval 5. </a:t>
              </a:r>
            </a:p>
            <a:p>
              <a:pPr algn="just"/>
              <a:r>
                <a:rPr lang="en-US" sz="2000" dirty="0">
                  <a:latin typeface="Times New Roman" panose="02020603050405020304" pitchFamily="18" charset="0"/>
                  <a:cs typeface="Times New Roman" panose="02020603050405020304" pitchFamily="18" charset="0"/>
                </a:rPr>
                <a:t>Then print these values with the proper headings by using the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fprintf</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command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MATLAB.</a:t>
              </a:r>
            </a:p>
          </p:txBody>
        </p:sp>
      </p:grpSp>
      <p:grpSp>
        <p:nvGrpSpPr>
          <p:cNvPr id="10" name="Group 9"/>
          <p:cNvGrpSpPr/>
          <p:nvPr/>
        </p:nvGrpSpPr>
        <p:grpSpPr>
          <a:xfrm>
            <a:off x="152400" y="3362980"/>
            <a:ext cx="8991600" cy="3134856"/>
            <a:chOff x="152400" y="3362980"/>
            <a:chExt cx="8991600" cy="3134856"/>
          </a:xfrm>
        </p:grpSpPr>
        <p:sp>
          <p:nvSpPr>
            <p:cNvPr id="8" name="TextBox 7"/>
            <p:cNvSpPr txBox="1"/>
            <p:nvPr/>
          </p:nvSpPr>
          <p:spPr>
            <a:xfrm>
              <a:off x="3352800" y="3362980"/>
              <a:ext cx="2119746" cy="523220"/>
            </a:xfrm>
            <a:prstGeom prst="rect">
              <a:avLst/>
            </a:prstGeom>
            <a:noFill/>
          </p:spPr>
          <p:txBody>
            <a:bodyPr wrap="square" rtlCol="0">
              <a:spAutoFit/>
            </a:bodyPr>
            <a:lstStyle/>
            <a:p>
              <a:pPr algn="ctr"/>
              <a:r>
                <a:rPr lang="en-US" sz="2800" b="1" dirty="0" smtClean="0">
                  <a:solidFill>
                    <a:srgbClr val="FF0000"/>
                  </a:solidFill>
                </a:rPr>
                <a:t>References</a:t>
              </a:r>
              <a:endParaRPr lang="en-US" sz="2800" b="1" dirty="0">
                <a:solidFill>
                  <a:srgbClr val="FF0000"/>
                </a:solidFill>
              </a:endParaRPr>
            </a:p>
          </p:txBody>
        </p:sp>
        <p:sp>
          <p:nvSpPr>
            <p:cNvPr id="9" name="TextBox 8"/>
            <p:cNvSpPr txBox="1"/>
            <p:nvPr/>
          </p:nvSpPr>
          <p:spPr>
            <a:xfrm>
              <a:off x="152400" y="3820180"/>
              <a:ext cx="8991600" cy="2677656"/>
            </a:xfrm>
            <a:prstGeom prst="rect">
              <a:avLst/>
            </a:prstGeom>
            <a:noFill/>
          </p:spPr>
          <p:txBody>
            <a:bodyPr wrap="square" rtlCol="0">
              <a:spAutoFit/>
            </a:bodyPr>
            <a:lstStyle/>
            <a:p>
              <a:pPr algn="just"/>
              <a:r>
                <a:rPr lang="en-US" sz="2400" b="1" dirty="0" smtClean="0"/>
                <a:t>Text Book: </a:t>
              </a:r>
            </a:p>
            <a:p>
              <a:pPr algn="just"/>
              <a:r>
                <a:rPr lang="en-US" sz="2000" dirty="0" smtClean="0"/>
                <a:t>Applied </a:t>
              </a:r>
              <a:r>
                <a:rPr lang="en-US" sz="2000" dirty="0"/>
                <a:t>Numerical Methods with MATLAB for Engineers and Scientists- S.C. </a:t>
              </a:r>
              <a:r>
                <a:rPr lang="en-US" sz="2000" dirty="0" err="1"/>
                <a:t>Chapra</a:t>
              </a:r>
              <a:r>
                <a:rPr lang="en-US" sz="2000" dirty="0"/>
                <a:t>, 4th Edition, 2017, McGraw </a:t>
              </a:r>
              <a:r>
                <a:rPr lang="en-US" sz="2000" dirty="0" smtClean="0"/>
                <a:t>Hill-Europe.</a:t>
              </a:r>
            </a:p>
            <a:p>
              <a:pPr algn="just"/>
              <a:r>
                <a:rPr lang="en-US" sz="2400" b="1" dirty="0"/>
                <a:t>Reference Book</a:t>
              </a:r>
              <a:r>
                <a:rPr lang="en-US" sz="2400" b="1" dirty="0" smtClean="0"/>
                <a:t>:</a:t>
              </a:r>
            </a:p>
            <a:p>
              <a:pPr algn="just"/>
              <a:r>
                <a:rPr lang="en-US" sz="2000" dirty="0"/>
                <a:t>Numerical Methods in Engineering with MATLAB – </a:t>
              </a:r>
              <a:r>
                <a:rPr lang="en-US" sz="2000" dirty="0" err="1"/>
                <a:t>Jaan</a:t>
              </a:r>
              <a:r>
                <a:rPr lang="en-US" sz="2000" dirty="0"/>
                <a:t> </a:t>
              </a:r>
              <a:r>
                <a:rPr lang="en-US" sz="2000" dirty="0" err="1"/>
                <a:t>Kiusalaas</a:t>
              </a:r>
              <a:r>
                <a:rPr lang="en-US" sz="2000" dirty="0"/>
                <a:t>, 4</a:t>
              </a:r>
              <a:r>
                <a:rPr lang="en-US" sz="2000" baseline="30000" dirty="0"/>
                <a:t>th</a:t>
              </a:r>
              <a:r>
                <a:rPr lang="en-US" sz="2000" dirty="0"/>
                <a:t>  Edition, 2018, </a:t>
              </a:r>
              <a:r>
                <a:rPr lang="en-US" sz="2000" dirty="0">
                  <a:hlinkClick r:id="rId4"/>
                </a:rPr>
                <a:t>CAMBRIDGE UNIVERSITY PRESS</a:t>
              </a:r>
              <a:r>
                <a:rPr lang="en-US" sz="2000" dirty="0"/>
                <a:t>,  UK</a:t>
              </a:r>
              <a:r>
                <a:rPr lang="en-US" sz="2000" dirty="0" smtClean="0"/>
                <a:t>.</a:t>
              </a:r>
            </a:p>
            <a:p>
              <a:pPr algn="just"/>
              <a:r>
                <a:rPr lang="en-US" sz="2000" dirty="0"/>
                <a:t>Applied Numerical Methods With </a:t>
              </a:r>
              <a:r>
                <a:rPr lang="en-US" sz="2000" dirty="0" err="1"/>
                <a:t>Matlab</a:t>
              </a:r>
              <a:r>
                <a:rPr lang="en-US" sz="2000" dirty="0"/>
                <a:t> for Engineers and Scientists ( Steven </a:t>
              </a:r>
              <a:r>
                <a:rPr lang="en-US" sz="2000" dirty="0" err="1"/>
                <a:t>C.Chapra</a:t>
              </a:r>
              <a:r>
                <a:rPr lang="en-US" sz="2000" dirty="0"/>
                <a:t>).</a:t>
              </a:r>
              <a:endParaRPr lang="en-US" sz="2000" b="1" dirty="0"/>
            </a:p>
          </p:txBody>
        </p:sp>
      </p:grpSp>
    </p:spTree>
    <p:extLst>
      <p:ext uri="{BB962C8B-B14F-4D97-AF65-F5344CB8AC3E}">
        <p14:creationId xmlns:p14="http://schemas.microsoft.com/office/powerpoint/2010/main" val="144636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grpSp>
        <p:nvGrpSpPr>
          <p:cNvPr id="2" name="Group 1"/>
          <p:cNvGrpSpPr/>
          <p:nvPr/>
        </p:nvGrpSpPr>
        <p:grpSpPr>
          <a:xfrm>
            <a:off x="381000" y="457200"/>
            <a:ext cx="8382000" cy="4993184"/>
            <a:chOff x="381000" y="457200"/>
            <a:chExt cx="8382000" cy="4993184"/>
          </a:xfrm>
        </p:grpSpPr>
        <p:sp>
          <p:nvSpPr>
            <p:cNvPr id="7" name="TextBox 6"/>
            <p:cNvSpPr txBox="1"/>
            <p:nvPr/>
          </p:nvSpPr>
          <p:spPr>
            <a:xfrm>
              <a:off x="2743200" y="457200"/>
              <a:ext cx="3886201" cy="523220"/>
            </a:xfrm>
            <a:prstGeom prst="rect">
              <a:avLst/>
            </a:prstGeom>
            <a:noFill/>
          </p:spPr>
          <p:txBody>
            <a:bodyPr wrap="square" rtlCol="0">
              <a:spAutoFit/>
            </a:bodyPr>
            <a:lstStyle/>
            <a:p>
              <a:pPr algn="just"/>
              <a:r>
                <a:rPr lang="en-US" sz="2800" b="1" dirty="0" smtClean="0">
                  <a:solidFill>
                    <a:srgbClr val="FF0000"/>
                  </a:solidFill>
                </a:rPr>
                <a:t>Background of MATLAB</a:t>
              </a:r>
              <a:endParaRPr lang="en-US" sz="2800" b="1" dirty="0">
                <a:solidFill>
                  <a:srgbClr val="FF0000"/>
                </a:solidFill>
              </a:endParaRPr>
            </a:p>
          </p:txBody>
        </p:sp>
        <p:sp>
          <p:nvSpPr>
            <p:cNvPr id="4" name="TextBox 3"/>
            <p:cNvSpPr txBox="1"/>
            <p:nvPr/>
          </p:nvSpPr>
          <p:spPr>
            <a:xfrm>
              <a:off x="381000" y="1295400"/>
              <a:ext cx="8382000" cy="415498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smtClean="0"/>
                <a:t> It stands for matrix laboratory</a:t>
              </a:r>
            </a:p>
            <a:p>
              <a:pPr marL="342900" indent="-342900" algn="just">
                <a:buFont typeface="Wingdings" panose="05000000000000000000" pitchFamily="2" charset="2"/>
                <a:buChar char="q"/>
              </a:pPr>
              <a:endParaRPr lang="en-US" sz="2400" b="1" dirty="0" smtClean="0"/>
            </a:p>
            <a:p>
              <a:pPr marL="342900" indent="-342900" algn="just">
                <a:buFont typeface="Wingdings" panose="05000000000000000000" pitchFamily="2" charset="2"/>
                <a:buChar char="q"/>
              </a:pPr>
              <a:r>
                <a:rPr lang="en-US" sz="2400" b="1" dirty="0"/>
                <a:t> </a:t>
              </a:r>
              <a:r>
                <a:rPr lang="en-US" sz="2400" b="1" dirty="0" smtClean="0"/>
                <a:t>It is a technical programming language</a:t>
              </a:r>
            </a:p>
            <a:p>
              <a:pPr marL="342900" indent="-342900" algn="just">
                <a:buFont typeface="Wingdings" panose="05000000000000000000" pitchFamily="2" charset="2"/>
                <a:buChar char="q"/>
              </a:pPr>
              <a:endParaRPr lang="en-US" sz="2400" b="1" dirty="0"/>
            </a:p>
            <a:p>
              <a:pPr marL="342900" indent="-342900" algn="just">
                <a:buFont typeface="Wingdings" panose="05000000000000000000" pitchFamily="2" charset="2"/>
                <a:buChar char="q"/>
              </a:pPr>
              <a:r>
                <a:rPr lang="en-US" sz="2400" b="1" dirty="0" smtClean="0"/>
                <a:t> Superior to other language such as C, FORTRAN</a:t>
              </a:r>
            </a:p>
            <a:p>
              <a:pPr marL="342900" indent="-342900" algn="just">
                <a:buFont typeface="Wingdings" panose="05000000000000000000" pitchFamily="2" charset="2"/>
                <a:buChar char="q"/>
              </a:pPr>
              <a:endParaRPr lang="en-US" sz="2400" b="1" dirty="0" smtClean="0"/>
            </a:p>
            <a:p>
              <a:pPr marL="342900" indent="-342900" algn="just">
                <a:buFont typeface="Wingdings" panose="05000000000000000000" pitchFamily="2" charset="2"/>
                <a:buChar char="q"/>
              </a:pPr>
              <a:r>
                <a:rPr lang="en-US" sz="2400" b="1" dirty="0"/>
                <a:t> </a:t>
              </a:r>
              <a:r>
                <a:rPr lang="en-US" sz="2400" b="1" dirty="0" smtClean="0"/>
                <a:t>A special purpose of computer program optimized to perform engineering and scientific calculations</a:t>
              </a:r>
            </a:p>
            <a:p>
              <a:pPr marL="342900" indent="-342900" algn="just">
                <a:buFont typeface="Wingdings" panose="05000000000000000000" pitchFamily="2" charset="2"/>
                <a:buChar char="q"/>
              </a:pPr>
              <a:endParaRPr lang="en-US" sz="2400" b="1" dirty="0"/>
            </a:p>
            <a:p>
              <a:pPr marL="342900" indent="-342900" algn="just">
                <a:buFont typeface="Wingdings" panose="05000000000000000000" pitchFamily="2" charset="2"/>
                <a:buChar char="q"/>
              </a:pPr>
              <a:r>
                <a:rPr lang="en-US" sz="2400" b="1" dirty="0" smtClean="0"/>
                <a:t> It provides very extensive library of predefined functions to make technical programming task easier and efficient.</a:t>
              </a:r>
              <a:endParaRPr lang="en-US" sz="2400" b="1" dirty="0"/>
            </a:p>
          </p:txBody>
        </p:sp>
      </p:grpSp>
    </p:spTree>
    <p:extLst>
      <p:ext uri="{BB962C8B-B14F-4D97-AF65-F5344CB8AC3E}">
        <p14:creationId xmlns:p14="http://schemas.microsoft.com/office/powerpoint/2010/main" val="276870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3" name="TextBox 2"/>
          <p:cNvSpPr txBox="1"/>
          <p:nvPr/>
        </p:nvSpPr>
        <p:spPr>
          <a:xfrm>
            <a:off x="609600" y="543580"/>
            <a:ext cx="7924800" cy="523220"/>
          </a:xfrm>
          <a:prstGeom prst="rect">
            <a:avLst/>
          </a:prstGeom>
          <a:noFill/>
        </p:spPr>
        <p:txBody>
          <a:bodyPr wrap="square" rtlCol="0">
            <a:spAutoFit/>
          </a:bodyPr>
          <a:lstStyle/>
          <a:p>
            <a:pPr algn="ctr"/>
            <a:r>
              <a:rPr lang="en-US" sz="2800" b="1" dirty="0" smtClean="0">
                <a:solidFill>
                  <a:srgbClr val="FF0000"/>
                </a:solidFill>
              </a:rPr>
              <a:t>Advantages and Disadvantages of MATLAB</a:t>
            </a:r>
            <a:endParaRPr lang="en-US" sz="2800" b="1" dirty="0">
              <a:solidFill>
                <a:srgbClr val="FF0000"/>
              </a:solidFill>
            </a:endParaRPr>
          </a:p>
        </p:txBody>
      </p:sp>
      <p:grpSp>
        <p:nvGrpSpPr>
          <p:cNvPr id="2" name="Group 1"/>
          <p:cNvGrpSpPr/>
          <p:nvPr/>
        </p:nvGrpSpPr>
        <p:grpSpPr>
          <a:xfrm>
            <a:off x="685800" y="1595735"/>
            <a:ext cx="4572000" cy="2400657"/>
            <a:chOff x="685800" y="1595735"/>
            <a:chExt cx="4572000" cy="2400657"/>
          </a:xfrm>
        </p:grpSpPr>
        <p:sp>
          <p:nvSpPr>
            <p:cNvPr id="4" name="TextBox 3"/>
            <p:cNvSpPr txBox="1"/>
            <p:nvPr/>
          </p:nvSpPr>
          <p:spPr>
            <a:xfrm>
              <a:off x="685800" y="1595735"/>
              <a:ext cx="1828800" cy="461665"/>
            </a:xfrm>
            <a:prstGeom prst="rect">
              <a:avLst/>
            </a:prstGeom>
            <a:noFill/>
          </p:spPr>
          <p:txBody>
            <a:bodyPr wrap="square" rtlCol="0">
              <a:spAutoFit/>
            </a:bodyPr>
            <a:lstStyle/>
            <a:p>
              <a:pPr algn="just"/>
              <a:r>
                <a:rPr lang="en-US" sz="2400" b="1" dirty="0" smtClean="0"/>
                <a:t>Advantages:</a:t>
              </a:r>
            </a:p>
          </p:txBody>
        </p:sp>
        <p:sp>
          <p:nvSpPr>
            <p:cNvPr id="8" name="TextBox 7"/>
            <p:cNvSpPr txBox="1"/>
            <p:nvPr/>
          </p:nvSpPr>
          <p:spPr>
            <a:xfrm>
              <a:off x="685800" y="2057400"/>
              <a:ext cx="4572000" cy="1938992"/>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smtClean="0"/>
                <a:t>Easy to use</a:t>
              </a:r>
            </a:p>
            <a:p>
              <a:pPr marL="342900" indent="-342900" algn="just">
                <a:buFont typeface="Wingdings" panose="05000000000000000000" pitchFamily="2" charset="2"/>
                <a:buChar char="Ø"/>
              </a:pPr>
              <a:r>
                <a:rPr lang="en-US" sz="2400" b="1" dirty="0" smtClean="0"/>
                <a:t>Independent platform</a:t>
              </a:r>
            </a:p>
            <a:p>
              <a:pPr marL="342900" indent="-342900" algn="just">
                <a:buFont typeface="Wingdings" panose="05000000000000000000" pitchFamily="2" charset="2"/>
                <a:buChar char="Ø"/>
              </a:pPr>
              <a:r>
                <a:rPr lang="en-US" sz="2400" b="1" dirty="0" smtClean="0"/>
                <a:t>Pre-defined functions </a:t>
              </a:r>
            </a:p>
            <a:p>
              <a:pPr marL="342900" indent="-342900" algn="just">
                <a:buFont typeface="Wingdings" panose="05000000000000000000" pitchFamily="2" charset="2"/>
                <a:buChar char="Ø"/>
              </a:pPr>
              <a:r>
                <a:rPr lang="en-US" sz="2400" b="1" dirty="0"/>
                <a:t> </a:t>
              </a:r>
              <a:r>
                <a:rPr lang="en-US" sz="2400" b="1" dirty="0" smtClean="0"/>
                <a:t>Device independent plotting</a:t>
              </a:r>
            </a:p>
            <a:p>
              <a:pPr marL="342900" indent="-342900" algn="just">
                <a:buFont typeface="Wingdings" panose="05000000000000000000" pitchFamily="2" charset="2"/>
                <a:buChar char="Ø"/>
              </a:pPr>
              <a:r>
                <a:rPr lang="en-US" sz="2400" b="1" dirty="0"/>
                <a:t> </a:t>
              </a:r>
              <a:r>
                <a:rPr lang="en-US" sz="2400" b="1" dirty="0" smtClean="0"/>
                <a:t>Graphical user interface</a:t>
              </a:r>
            </a:p>
          </p:txBody>
        </p:sp>
      </p:grpSp>
      <p:grpSp>
        <p:nvGrpSpPr>
          <p:cNvPr id="5" name="Group 4"/>
          <p:cNvGrpSpPr/>
          <p:nvPr/>
        </p:nvGrpSpPr>
        <p:grpSpPr>
          <a:xfrm>
            <a:off x="685800" y="4567535"/>
            <a:ext cx="4419600" cy="1216462"/>
            <a:chOff x="685800" y="4567535"/>
            <a:chExt cx="4419600" cy="1216462"/>
          </a:xfrm>
        </p:grpSpPr>
        <p:sp>
          <p:nvSpPr>
            <p:cNvPr id="7" name="TextBox 6"/>
            <p:cNvSpPr txBox="1"/>
            <p:nvPr/>
          </p:nvSpPr>
          <p:spPr>
            <a:xfrm>
              <a:off x="685800" y="4567535"/>
              <a:ext cx="2438400" cy="461665"/>
            </a:xfrm>
            <a:prstGeom prst="rect">
              <a:avLst/>
            </a:prstGeom>
            <a:noFill/>
          </p:spPr>
          <p:txBody>
            <a:bodyPr wrap="square" rtlCol="0">
              <a:spAutoFit/>
            </a:bodyPr>
            <a:lstStyle/>
            <a:p>
              <a:pPr algn="just"/>
              <a:r>
                <a:rPr lang="en-US" sz="2400" b="1" dirty="0" smtClean="0"/>
                <a:t>Disadvantages:</a:t>
              </a:r>
            </a:p>
          </p:txBody>
        </p:sp>
        <p:sp>
          <p:nvSpPr>
            <p:cNvPr id="9" name="TextBox 8"/>
            <p:cNvSpPr txBox="1"/>
            <p:nvPr/>
          </p:nvSpPr>
          <p:spPr>
            <a:xfrm>
              <a:off x="685800" y="4953000"/>
              <a:ext cx="4419600" cy="83099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smtClean="0"/>
                <a:t> Computing speed is slow</a:t>
              </a:r>
            </a:p>
            <a:p>
              <a:pPr marL="342900" indent="-342900" algn="just">
                <a:buFont typeface="Wingdings" panose="05000000000000000000" pitchFamily="2" charset="2"/>
                <a:buChar char="Ø"/>
              </a:pPr>
              <a:r>
                <a:rPr lang="en-US" sz="2400" b="1" dirty="0"/>
                <a:t> </a:t>
              </a:r>
              <a:r>
                <a:rPr lang="en-US" sz="2400" b="1" dirty="0" smtClean="0"/>
                <a:t>Cost effective for business</a:t>
              </a:r>
            </a:p>
          </p:txBody>
        </p:sp>
      </p:grpSp>
    </p:spTree>
    <p:extLst>
      <p:ext uri="{BB962C8B-B14F-4D97-AF65-F5344CB8AC3E}">
        <p14:creationId xmlns:p14="http://schemas.microsoft.com/office/powerpoint/2010/main" val="110105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grpSp>
        <p:nvGrpSpPr>
          <p:cNvPr id="2" name="Group 1"/>
          <p:cNvGrpSpPr/>
          <p:nvPr/>
        </p:nvGrpSpPr>
        <p:grpSpPr>
          <a:xfrm>
            <a:off x="609600" y="391180"/>
            <a:ext cx="7924800" cy="6238220"/>
            <a:chOff x="609600" y="391180"/>
            <a:chExt cx="7924800" cy="6238220"/>
          </a:xfrm>
        </p:grpSpPr>
        <p:sp>
          <p:nvSpPr>
            <p:cNvPr id="3" name="TextBox 2"/>
            <p:cNvSpPr txBox="1"/>
            <p:nvPr/>
          </p:nvSpPr>
          <p:spPr>
            <a:xfrm>
              <a:off x="609600" y="391180"/>
              <a:ext cx="7924800" cy="523220"/>
            </a:xfrm>
            <a:prstGeom prst="rect">
              <a:avLst/>
            </a:prstGeom>
            <a:noFill/>
          </p:spPr>
          <p:txBody>
            <a:bodyPr wrap="square" rtlCol="0">
              <a:spAutoFit/>
            </a:bodyPr>
            <a:lstStyle/>
            <a:p>
              <a:pPr algn="ctr"/>
              <a:r>
                <a:rPr lang="en-US" sz="2800" b="1" dirty="0" smtClean="0">
                  <a:solidFill>
                    <a:srgbClr val="FF0000"/>
                  </a:solidFill>
                </a:rPr>
                <a:t>Applications</a:t>
              </a:r>
              <a:endParaRPr lang="en-US" sz="2800" b="1" dirty="0">
                <a:solidFill>
                  <a:srgbClr val="FF0000"/>
                </a:solidFill>
              </a:endParaRPr>
            </a:p>
          </p:txBody>
        </p:sp>
        <p:sp>
          <p:nvSpPr>
            <p:cNvPr id="4" name="TextBox 3"/>
            <p:cNvSpPr txBox="1"/>
            <p:nvPr/>
          </p:nvSpPr>
          <p:spPr>
            <a:xfrm>
              <a:off x="1143000" y="997089"/>
              <a:ext cx="6553200" cy="5632311"/>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smtClean="0"/>
                <a:t>Technical computing</a:t>
              </a:r>
            </a:p>
            <a:p>
              <a:pPr marL="342900" indent="-342900" algn="just">
                <a:buFont typeface="Wingdings" panose="05000000000000000000" pitchFamily="2" charset="2"/>
                <a:buChar char="Ø"/>
              </a:pPr>
              <a:endParaRPr lang="en-US" sz="2400" b="1" dirty="0" smtClean="0"/>
            </a:p>
            <a:p>
              <a:pPr marL="342900" indent="-342900" algn="just">
                <a:buFont typeface="Wingdings" panose="05000000000000000000" pitchFamily="2" charset="2"/>
                <a:buChar char="Ø"/>
              </a:pPr>
              <a:r>
                <a:rPr lang="en-US" sz="2400" b="1" dirty="0" smtClean="0"/>
                <a:t>Control design</a:t>
              </a:r>
            </a:p>
            <a:p>
              <a:pPr marL="342900" indent="-342900" algn="just">
                <a:buFont typeface="Wingdings" panose="05000000000000000000" pitchFamily="2" charset="2"/>
                <a:buChar char="Ø"/>
              </a:pPr>
              <a:endParaRPr lang="en-US" sz="2400" b="1" dirty="0" smtClean="0"/>
            </a:p>
            <a:p>
              <a:pPr marL="342900" indent="-342900" algn="just">
                <a:buFont typeface="Wingdings" panose="05000000000000000000" pitchFamily="2" charset="2"/>
                <a:buChar char="Ø"/>
              </a:pPr>
              <a:r>
                <a:rPr lang="en-US" sz="2400" b="1" dirty="0" smtClean="0"/>
                <a:t>Communications design</a:t>
              </a:r>
            </a:p>
            <a:p>
              <a:pPr marL="342900" indent="-342900" algn="just">
                <a:buFont typeface="Wingdings" panose="05000000000000000000" pitchFamily="2" charset="2"/>
                <a:buChar char="Ø"/>
              </a:pPr>
              <a:endParaRPr lang="en-US" sz="2400" b="1" dirty="0"/>
            </a:p>
            <a:p>
              <a:pPr marL="342900" indent="-342900" algn="just">
                <a:buFont typeface="Wingdings" panose="05000000000000000000" pitchFamily="2" charset="2"/>
                <a:buChar char="Ø"/>
              </a:pPr>
              <a:r>
                <a:rPr lang="en-US" sz="2400" b="1" dirty="0" smtClean="0"/>
                <a:t>Test and Measurement</a:t>
              </a:r>
            </a:p>
            <a:p>
              <a:pPr marL="342900" indent="-342900" algn="just">
                <a:buFont typeface="Wingdings" panose="05000000000000000000" pitchFamily="2" charset="2"/>
                <a:buChar char="Ø"/>
              </a:pPr>
              <a:endParaRPr lang="en-US" sz="2400" b="1" dirty="0" smtClean="0"/>
            </a:p>
            <a:p>
              <a:pPr marL="342900" indent="-342900" algn="just">
                <a:buFont typeface="Wingdings" panose="05000000000000000000" pitchFamily="2" charset="2"/>
                <a:buChar char="Ø"/>
              </a:pPr>
              <a:r>
                <a:rPr lang="en-US" sz="2400" b="1" dirty="0" smtClean="0"/>
                <a:t>Image processing</a:t>
              </a:r>
            </a:p>
            <a:p>
              <a:pPr marL="342900" indent="-342900" algn="just">
                <a:buFont typeface="Wingdings" panose="05000000000000000000" pitchFamily="2" charset="2"/>
                <a:buChar char="Ø"/>
              </a:pPr>
              <a:endParaRPr lang="en-US" sz="2400" b="1" dirty="0"/>
            </a:p>
            <a:p>
              <a:pPr marL="342900" indent="-342900" algn="just">
                <a:buFont typeface="Wingdings" panose="05000000000000000000" pitchFamily="2" charset="2"/>
                <a:buChar char="Ø"/>
              </a:pPr>
              <a:r>
                <a:rPr lang="en-US" sz="2400" b="1" dirty="0" smtClean="0"/>
                <a:t>Signal processing</a:t>
              </a:r>
            </a:p>
            <a:p>
              <a:pPr marL="342900" indent="-342900" algn="just">
                <a:buFont typeface="Wingdings" panose="05000000000000000000" pitchFamily="2" charset="2"/>
                <a:buChar char="Ø"/>
              </a:pPr>
              <a:endParaRPr lang="en-US" sz="2400" b="1" dirty="0"/>
            </a:p>
            <a:p>
              <a:pPr marL="342900" indent="-342900" algn="just">
                <a:buFont typeface="Wingdings" panose="05000000000000000000" pitchFamily="2" charset="2"/>
                <a:buChar char="Ø"/>
              </a:pPr>
              <a:r>
                <a:rPr lang="en-US" sz="2400" b="1" dirty="0" smtClean="0"/>
                <a:t>Chemical Industry</a:t>
              </a:r>
            </a:p>
            <a:p>
              <a:pPr marL="342900" indent="-342900" algn="just">
                <a:buFont typeface="Wingdings" panose="05000000000000000000" pitchFamily="2" charset="2"/>
                <a:buChar char="Ø"/>
              </a:pPr>
              <a:endParaRPr lang="en-US" sz="2400" b="1" dirty="0" smtClean="0"/>
            </a:p>
            <a:p>
              <a:pPr marL="342900" indent="-342900" algn="just">
                <a:buFont typeface="Wingdings" panose="05000000000000000000" pitchFamily="2" charset="2"/>
                <a:buChar char="Ø"/>
              </a:pPr>
              <a:r>
                <a:rPr lang="en-US" sz="2400" b="1" dirty="0" smtClean="0"/>
                <a:t>Financial modelling and Analysis</a:t>
              </a:r>
            </a:p>
          </p:txBody>
        </p:sp>
      </p:grpSp>
    </p:spTree>
    <p:extLst>
      <p:ext uri="{BB962C8B-B14F-4D97-AF65-F5344CB8AC3E}">
        <p14:creationId xmlns:p14="http://schemas.microsoft.com/office/powerpoint/2010/main" val="110105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3" name="TextBox 2"/>
          <p:cNvSpPr txBox="1"/>
          <p:nvPr/>
        </p:nvSpPr>
        <p:spPr>
          <a:xfrm>
            <a:off x="609600" y="152400"/>
            <a:ext cx="7924800" cy="523220"/>
          </a:xfrm>
          <a:prstGeom prst="rect">
            <a:avLst/>
          </a:prstGeom>
          <a:noFill/>
        </p:spPr>
        <p:txBody>
          <a:bodyPr wrap="square" rtlCol="0">
            <a:spAutoFit/>
          </a:bodyPr>
          <a:lstStyle/>
          <a:p>
            <a:pPr algn="ctr"/>
            <a:r>
              <a:rPr lang="en-US" sz="2800" b="1" dirty="0" smtClean="0">
                <a:solidFill>
                  <a:srgbClr val="FF0000"/>
                </a:solidFill>
              </a:rPr>
              <a:t>Basic commands and Syntax</a:t>
            </a:r>
            <a:endParaRPr lang="en-US" sz="2800" b="1" dirty="0">
              <a:solidFill>
                <a:srgbClr val="FF0000"/>
              </a:solidFill>
            </a:endParaRPr>
          </a:p>
        </p:txBody>
      </p:sp>
      <p:sp>
        <p:nvSpPr>
          <p:cNvPr id="2" name="Rectangle 1"/>
          <p:cNvSpPr/>
          <p:nvPr/>
        </p:nvSpPr>
        <p:spPr>
          <a:xfrm>
            <a:off x="228600" y="609600"/>
            <a:ext cx="8534400" cy="120032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Simple computation may be carried out in the </a:t>
            </a:r>
            <a:r>
              <a:rPr lang="en-US" sz="2400" b="1" dirty="0">
                <a:latin typeface="Times New Roman" panose="02020603050405020304" pitchFamily="18" charset="0"/>
                <a:cs typeface="Times New Roman" panose="02020603050405020304" pitchFamily="18" charset="0"/>
              </a:rPr>
              <a:t>Command Window</a:t>
            </a:r>
            <a:r>
              <a:rPr lang="en-US" sz="2400" dirty="0">
                <a:latin typeface="Times New Roman" panose="02020603050405020304" pitchFamily="18" charset="0"/>
                <a:cs typeface="Times New Roman" panose="02020603050405020304" pitchFamily="18" charset="0"/>
              </a:rPr>
              <a:t> by entering an instruction at the </a:t>
            </a:r>
            <a:r>
              <a:rPr lang="en-US" sz="2400" dirty="0" smtClean="0">
                <a:latin typeface="Times New Roman" panose="02020603050405020304" pitchFamily="18" charset="0"/>
                <a:cs typeface="Times New Roman" panose="02020603050405020304" pitchFamily="18" charset="0"/>
              </a:rPr>
              <a:t>prompt. </a:t>
            </a:r>
            <a:r>
              <a:rPr lang="en-US" sz="2400" dirty="0">
                <a:latin typeface="Times New Roman" panose="02020603050405020304" pitchFamily="18" charset="0"/>
                <a:cs typeface="Times New Roman" panose="02020603050405020304" pitchFamily="18" charset="0"/>
              </a:rPr>
              <a:t>Commands and names are case sensitive.</a:t>
            </a:r>
          </a:p>
        </p:txBody>
      </p:sp>
      <p:sp>
        <p:nvSpPr>
          <p:cNvPr id="5" name="Rectangle 4"/>
          <p:cNvSpPr/>
          <p:nvPr/>
        </p:nvSpPr>
        <p:spPr>
          <a:xfrm>
            <a:off x="381000" y="1752600"/>
            <a:ext cx="8534400" cy="4893647"/>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Used fixed constant </a:t>
            </a:r>
            <a:r>
              <a:rPr lang="en-US" sz="2400" dirty="0" smtClean="0">
                <a:latin typeface="Times New Roman" panose="02020603050405020304" pitchFamily="18" charset="0"/>
                <a:cs typeface="Times New Roman" panose="02020603050405020304" pitchFamily="18" charset="0"/>
              </a:rPr>
              <a:t>(Example-pi())</a:t>
            </a:r>
          </a:p>
          <a:p>
            <a:r>
              <a:rPr lang="en-US" sz="2400" dirty="0" smtClean="0">
                <a:latin typeface="Times New Roman" panose="02020603050405020304" pitchFamily="18" charset="0"/>
                <a:cs typeface="Times New Roman" panose="02020603050405020304" pitchFamily="18" charset="0"/>
              </a:rPr>
              <a:t># </a:t>
            </a:r>
            <a:r>
              <a:rPr lang="en-US" sz="2400" b="1" dirty="0"/>
              <a:t>Built-in Functions</a:t>
            </a:r>
            <a:endParaRPr lang="en-US" sz="2400" dirty="0"/>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Mathematical </a:t>
            </a:r>
            <a:r>
              <a:rPr lang="en-US" sz="2400" dirty="0">
                <a:latin typeface="Times New Roman" panose="02020603050405020304" pitchFamily="18" charset="0"/>
                <a:cs typeface="Times New Roman" panose="02020603050405020304" pitchFamily="18" charset="0"/>
              </a:rPr>
              <a:t>functions are available with commonly used name.</a:t>
            </a:r>
          </a:p>
          <a:p>
            <a:pPr algn="just"/>
            <a:r>
              <a:rPr lang="en-US" sz="2400" dirty="0">
                <a:latin typeface="Times New Roman" panose="02020603050405020304" pitchFamily="18" charset="0"/>
                <a:cs typeface="Times New Roman" panose="02020603050405020304" pitchFamily="18" charset="0"/>
              </a:rPr>
              <a:t>   Note the following change:</a:t>
            </a:r>
          </a:p>
          <a:p>
            <a:pPr algn="just"/>
            <a:r>
              <a:rPr lang="en-US" sz="2400" dirty="0">
                <a:latin typeface="Times New Roman" panose="02020603050405020304" pitchFamily="18" charset="0"/>
                <a:cs typeface="Times New Roman" panose="02020603050405020304" pitchFamily="18" charset="0"/>
              </a:rPr>
              <a:t>	log</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natural logarithm(ln),   log10</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log base </a:t>
            </a:r>
            <a:r>
              <a:rPr lang="en-US" sz="2400" dirty="0" smtClean="0">
                <a:latin typeface="Times New Roman" panose="02020603050405020304" pitchFamily="18" charset="0"/>
                <a:cs typeface="Times New Roman" panose="02020603050405020304" pitchFamily="18" charset="0"/>
              </a:rPr>
              <a:t>10</a:t>
            </a:r>
          </a:p>
          <a:p>
            <a:r>
              <a:rPr lang="en-US" sz="2400" dirty="0" smtClean="0"/>
              <a:t>    Percent </a:t>
            </a:r>
            <a:r>
              <a:rPr lang="en-US" sz="2400" dirty="0"/>
              <a:t>(%) sign is used to write </a:t>
            </a:r>
            <a:r>
              <a:rPr lang="en-US" sz="2400" dirty="0" smtClean="0"/>
              <a:t>comments.</a:t>
            </a:r>
          </a:p>
          <a:p>
            <a:r>
              <a:rPr lang="en-US" sz="2400" dirty="0"/>
              <a:t> </a:t>
            </a:r>
            <a:r>
              <a:rPr lang="en-US" sz="2400" dirty="0" smtClean="0"/>
              <a:t>   Semicolon </a:t>
            </a:r>
            <a:r>
              <a:rPr lang="en-US" sz="2400" dirty="0"/>
              <a:t>(;) at the end of command suppress the output</a:t>
            </a:r>
            <a:r>
              <a:rPr lang="en-US" sz="2400" dirty="0" smtClean="0"/>
              <a:t>.</a:t>
            </a:r>
          </a:p>
          <a:p>
            <a:r>
              <a:rPr lang="en-US" sz="2400" dirty="0" smtClean="0"/>
              <a:t># </a:t>
            </a:r>
            <a:r>
              <a:rPr lang="en-US" sz="2400" b="1" dirty="0" smtClean="0"/>
              <a:t>Matrices</a:t>
            </a:r>
            <a:endParaRPr lang="en-US" sz="2400" dirty="0"/>
          </a:p>
          <a:p>
            <a:r>
              <a:rPr lang="en-US" sz="2400" dirty="0" smtClean="0"/>
              <a:t>   All </a:t>
            </a:r>
            <a:r>
              <a:rPr lang="en-US" sz="2400" dirty="0"/>
              <a:t>variables in MATLAB are treated as matrices or arrays. </a:t>
            </a:r>
          </a:p>
          <a:p>
            <a:r>
              <a:rPr lang="en-US" sz="2400" b="1" dirty="0" smtClean="0"/>
              <a:t>   A </a:t>
            </a:r>
            <a:r>
              <a:rPr lang="en-US" sz="2400" b="1" dirty="0"/>
              <a:t>row vector may be entered as</a:t>
            </a:r>
            <a:endParaRPr lang="en-US" sz="2400" dirty="0"/>
          </a:p>
          <a:p>
            <a:r>
              <a:rPr lang="en-US" sz="2400" dirty="0" smtClean="0"/>
              <a:t>   &gt;&gt; </a:t>
            </a:r>
            <a:r>
              <a:rPr lang="en-US" sz="2400" dirty="0"/>
              <a:t>x=[1 2  3] or  x=[1,2,3]</a:t>
            </a:r>
          </a:p>
          <a:p>
            <a:r>
              <a:rPr lang="en-US" sz="2400" dirty="0" smtClean="0"/>
              <a:t>   Output x </a:t>
            </a:r>
            <a:r>
              <a:rPr lang="en-US" sz="2400" dirty="0"/>
              <a:t>=</a:t>
            </a:r>
          </a:p>
          <a:p>
            <a:r>
              <a:rPr lang="en-US" sz="2400" dirty="0"/>
              <a:t>           1     2     </a:t>
            </a:r>
            <a:r>
              <a:rPr lang="en-US" sz="2400" dirty="0" smtClean="0"/>
              <a:t>3</a:t>
            </a:r>
            <a:endParaRPr lang="en-US" sz="2400" dirty="0"/>
          </a:p>
        </p:txBody>
      </p:sp>
    </p:spTree>
    <p:extLst>
      <p:ext uri="{BB962C8B-B14F-4D97-AF65-F5344CB8AC3E}">
        <p14:creationId xmlns:p14="http://schemas.microsoft.com/office/powerpoint/2010/main" val="110105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mc:AlternateContent xmlns:mc="http://schemas.openxmlformats.org/markup-compatibility/2006" xmlns:a14="http://schemas.microsoft.com/office/drawing/2010/main">
        <mc:Choice Requires="a14">
          <p:sp>
            <p:nvSpPr>
              <p:cNvPr id="3" name="Rectangle 2"/>
              <p:cNvSpPr/>
              <p:nvPr/>
            </p:nvSpPr>
            <p:spPr>
              <a:xfrm>
                <a:off x="0" y="457200"/>
                <a:ext cx="9144000" cy="6370975"/>
              </a:xfrm>
              <a:prstGeom prst="rect">
                <a:avLst/>
              </a:prstGeom>
            </p:spPr>
            <p:txBody>
              <a:bodyPr wrap="square">
                <a:spAutoFit/>
              </a:bodyPr>
              <a:lstStyle/>
              <a:p>
                <a:r>
                  <a:rPr lang="en-US" sz="2400" b="1" dirty="0" smtClean="0"/>
                  <a:t>     A </a:t>
                </a:r>
                <a:r>
                  <a:rPr lang="en-US" sz="2400" b="1" dirty="0"/>
                  <a:t>column vector may be entered as</a:t>
                </a:r>
                <a:endParaRPr lang="en-US" sz="2400" dirty="0"/>
              </a:p>
              <a:p>
                <a:r>
                  <a:rPr lang="en-US" sz="2400" dirty="0" smtClean="0"/>
                  <a:t>     &gt;&gt; </a:t>
                </a:r>
                <a:r>
                  <a:rPr lang="en-US" sz="2400" dirty="0"/>
                  <a:t>y = [4; 5; 6] or y = [4 5 6</a:t>
                </a:r>
                <a:r>
                  <a:rPr lang="en-US" sz="2400" dirty="0" smtClean="0"/>
                  <a:t>]’</a:t>
                </a:r>
                <a:endParaRPr lang="en-US" sz="2400" dirty="0"/>
              </a:p>
              <a:p>
                <a:r>
                  <a:rPr lang="en-US" sz="2400" dirty="0"/>
                  <a:t>     </a:t>
                </a:r>
                <a:r>
                  <a:rPr lang="en-US" sz="2400" dirty="0" smtClean="0"/>
                  <a:t>Output y </a:t>
                </a:r>
                <a:r>
                  <a:rPr lang="en-US" sz="2400" dirty="0"/>
                  <a:t>=</a:t>
                </a:r>
              </a:p>
              <a:p>
                <a:r>
                  <a:rPr lang="en-US" sz="2400" dirty="0"/>
                  <a:t>     4</a:t>
                </a:r>
              </a:p>
              <a:p>
                <a:r>
                  <a:rPr lang="en-US" sz="2400" dirty="0"/>
                  <a:t>     5</a:t>
                </a:r>
              </a:p>
              <a:p>
                <a:r>
                  <a:rPr lang="en-US" sz="2400" dirty="0"/>
                  <a:t>     6</a:t>
                </a:r>
              </a:p>
              <a:p>
                <a:r>
                  <a:rPr lang="en-US" sz="2400" dirty="0" smtClean="0"/>
                  <a:t>   # </a:t>
                </a:r>
                <a:r>
                  <a:rPr lang="en-US" sz="2400" b="1" dirty="0" smtClean="0"/>
                  <a:t>Semicolons</a:t>
                </a:r>
                <a:r>
                  <a:rPr lang="en-US" sz="2400" dirty="0" smtClean="0"/>
                  <a:t> </a:t>
                </a:r>
                <a:r>
                  <a:rPr lang="en-US" sz="2400" dirty="0"/>
                  <a:t>are used to separate the rows of a matrix.</a:t>
                </a:r>
              </a:p>
              <a:p>
                <a:r>
                  <a:rPr lang="en-US" sz="2400" b="1" dirty="0" smtClean="0"/>
                  <a:t>      An </a:t>
                </a:r>
                <a:r>
                  <a:rPr lang="en-US" sz="2400" b="1" dirty="0"/>
                  <a:t>example of a 3-by-4 matrix </a:t>
                </a:r>
                <a:r>
                  <a:rPr lang="en-US" sz="2400" b="1" dirty="0" smtClean="0"/>
                  <a:t>is</a:t>
                </a:r>
                <a:r>
                  <a:rPr lang="en-US" sz="2400" dirty="0" smtClean="0"/>
                  <a:t> B </a:t>
                </a:r>
                <a:r>
                  <a:rPr lang="en-US" sz="2400" dirty="0"/>
                  <a:t>= [1 2 3 4; 5 6 7 8; 9 10 11 12</a:t>
                </a:r>
                <a:r>
                  <a:rPr lang="en-US" sz="2400" dirty="0" smtClean="0"/>
                  <a:t>]</a:t>
                </a:r>
              </a:p>
              <a:p>
                <a:r>
                  <a:rPr lang="en-US" sz="2400" dirty="0"/>
                  <a:t> </a:t>
                </a:r>
                <a:r>
                  <a:rPr lang="en-US" sz="2400" dirty="0" smtClean="0"/>
                  <a:t>  # </a:t>
                </a:r>
                <a:r>
                  <a:rPr lang="en-US" sz="2400" b="1" dirty="0"/>
                  <a:t>Using colon </a:t>
                </a:r>
                <a:r>
                  <a:rPr lang="en-US" sz="2400" b="1" dirty="0" smtClean="0"/>
                  <a:t>(:)</a:t>
                </a:r>
              </a:p>
              <a:p>
                <a:r>
                  <a:rPr lang="en-US" sz="2400" b="1" dirty="0"/>
                  <a:t> </a:t>
                </a:r>
                <a:r>
                  <a:rPr lang="en-US" sz="2400" b="1" dirty="0" smtClean="0"/>
                  <a:t>     Example- x=1:5      </a:t>
                </a:r>
                <a:r>
                  <a:rPr lang="en-US" sz="2400" dirty="0" smtClean="0"/>
                  <a:t>%Generates </a:t>
                </a:r>
                <a:r>
                  <a:rPr lang="en-US" sz="2400" dirty="0"/>
                  <a:t>a vector with interval of 1 from</a:t>
                </a:r>
                <a:r>
                  <a:rPr lang="en-US" sz="2400" dirty="0" smtClean="0"/>
                  <a:t> </a:t>
                </a:r>
              </a:p>
              <a:p>
                <a:r>
                  <a:rPr lang="en-US" sz="2400" dirty="0"/>
                  <a:t> </a:t>
                </a:r>
                <a:r>
                  <a:rPr lang="en-US" sz="2400" dirty="0" smtClean="0"/>
                  <a:t>                                          1</a:t>
                </a:r>
                <a14:m>
                  <m:oMath xmlns:m="http://schemas.openxmlformats.org/officeDocument/2006/math">
                    <m:r>
                      <a:rPr lang="en-US" sz="2400" i="1">
                        <a:latin typeface="Cambria Math"/>
                      </a:rPr>
                      <m:t> </m:t>
                    </m:r>
                    <m:r>
                      <m:rPr>
                        <m:sty m:val="p"/>
                      </m:rPr>
                      <a:rPr lang="en-US" sz="2400">
                        <a:latin typeface="Cambria Math"/>
                      </a:rPr>
                      <m:t>to</m:t>
                    </m:r>
                    <m:r>
                      <a:rPr lang="en-US" sz="2400" i="1">
                        <a:latin typeface="Cambria Math"/>
                      </a:rPr>
                      <m:t> ≤</m:t>
                    </m:r>
                    <m:r>
                      <a:rPr lang="en-US" sz="2400" b="0" i="1" smtClean="0">
                        <a:latin typeface="Cambria Math"/>
                      </a:rPr>
                      <m:t>5</m:t>
                    </m:r>
                  </m:oMath>
                </a14:m>
                <a:endParaRPr lang="en-US" sz="2400" dirty="0" smtClean="0"/>
              </a:p>
              <a:p>
                <a:r>
                  <a:rPr lang="en-US" sz="2400" b="1" dirty="0" smtClean="0"/>
                  <a:t>   # Use </a:t>
                </a:r>
                <a:r>
                  <a:rPr lang="en-US" sz="2400" b="1" dirty="0" err="1"/>
                  <a:t>linspace</a:t>
                </a:r>
                <a:endParaRPr lang="en-US" sz="2400" dirty="0"/>
              </a:p>
              <a:p>
                <a:r>
                  <a:rPr lang="en-US" sz="2400" dirty="0"/>
                  <a:t> </a:t>
                </a:r>
                <a:r>
                  <a:rPr lang="en-US" sz="2400" dirty="0" smtClean="0"/>
                  <a:t>     </a:t>
                </a:r>
                <a:r>
                  <a:rPr lang="en-US" sz="2400" b="1" dirty="0" smtClean="0"/>
                  <a:t>Example-</a:t>
                </a:r>
                <a:r>
                  <a:rPr lang="en-US" sz="2400" b="1" dirty="0" err="1" smtClean="0"/>
                  <a:t>linspace</a:t>
                </a:r>
                <a:r>
                  <a:rPr lang="en-US" sz="2400" b="1" dirty="0" smtClean="0"/>
                  <a:t> </a:t>
                </a:r>
                <a:r>
                  <a:rPr lang="en-US" sz="2400" b="1" dirty="0"/>
                  <a:t>(a, b, n</a:t>
                </a:r>
                <a:r>
                  <a:rPr lang="en-US" sz="2400" b="1" dirty="0" smtClean="0"/>
                  <a:t>)</a:t>
                </a:r>
                <a:r>
                  <a:rPr lang="en-US" sz="2400" b="1" dirty="0"/>
                  <a:t> </a:t>
                </a:r>
                <a:r>
                  <a:rPr lang="en-US" sz="2400" b="1" dirty="0" smtClean="0"/>
                  <a:t>  </a:t>
                </a:r>
                <a:r>
                  <a:rPr lang="en-US" sz="2400" dirty="0" smtClean="0"/>
                  <a:t>% </a:t>
                </a:r>
                <a:r>
                  <a:rPr lang="en-US" sz="2400" dirty="0"/>
                  <a:t>generate </a:t>
                </a:r>
                <a:r>
                  <a:rPr lang="en-US" sz="2400" i="1" dirty="0"/>
                  <a:t>n</a:t>
                </a:r>
                <a:r>
                  <a:rPr lang="en-US" sz="2400" dirty="0"/>
                  <a:t> values in [a, b] with </a:t>
                </a:r>
                <a:r>
                  <a:rPr lang="en-US" sz="2400" dirty="0" smtClean="0"/>
                  <a:t> </a:t>
                </a:r>
              </a:p>
              <a:p>
                <a:r>
                  <a:rPr lang="en-US" sz="2400" dirty="0"/>
                  <a:t> </a:t>
                </a:r>
                <a:r>
                  <a:rPr lang="en-US" sz="2400" dirty="0" smtClean="0"/>
                  <a:t>     equal length</a:t>
                </a:r>
              </a:p>
              <a:p>
                <a:r>
                  <a:rPr lang="en-US" sz="2400" b="1" dirty="0" smtClean="0"/>
                  <a:t>      x2 =</a:t>
                </a:r>
                <a:r>
                  <a:rPr lang="en-US" sz="2400" dirty="0" smtClean="0"/>
                  <a:t> </a:t>
                </a:r>
                <a:r>
                  <a:rPr lang="en-US" sz="2400" b="1" dirty="0" err="1" smtClean="0"/>
                  <a:t>linspace</a:t>
                </a:r>
                <a:r>
                  <a:rPr lang="en-US" sz="2400" b="1" dirty="0" smtClean="0"/>
                  <a:t>(1,2.5,4</a:t>
                </a:r>
                <a:r>
                  <a:rPr lang="en-US" sz="2400" b="1" dirty="0"/>
                  <a:t>)</a:t>
                </a:r>
                <a:endParaRPr lang="en-US" sz="2400" dirty="0"/>
              </a:p>
              <a:p>
                <a:r>
                  <a:rPr lang="en-US" sz="2400" b="1" dirty="0" smtClean="0"/>
                  <a:t>      Output x2 </a:t>
                </a:r>
                <a:r>
                  <a:rPr lang="en-US" sz="2400" b="1" dirty="0"/>
                  <a:t>=</a:t>
                </a:r>
                <a:endParaRPr lang="en-US" sz="2400" dirty="0"/>
              </a:p>
              <a:p>
                <a:r>
                  <a:rPr lang="en-US" sz="2400" b="1" dirty="0"/>
                  <a:t>            1          1.5            2          </a:t>
                </a:r>
                <a:r>
                  <a:rPr lang="en-US" sz="2400" b="1" dirty="0" smtClean="0"/>
                  <a:t>2.5</a:t>
                </a:r>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0" y="457200"/>
                <a:ext cx="9144000" cy="6370975"/>
              </a:xfrm>
              <a:prstGeom prst="rect">
                <a:avLst/>
              </a:prstGeom>
              <a:blipFill rotWithShape="1">
                <a:blip r:embed="rId2"/>
                <a:stretch>
                  <a:fillRect t="-766" b="-1244"/>
                </a:stretch>
              </a:blipFill>
            </p:spPr>
            <p:txBody>
              <a:bodyPr/>
              <a:lstStyle/>
              <a:p>
                <a:r>
                  <a:rPr lang="en-US">
                    <a:noFill/>
                  </a:rPr>
                  <a:t> </a:t>
                </a:r>
              </a:p>
            </p:txBody>
          </p:sp>
        </mc:Fallback>
      </mc:AlternateContent>
    </p:spTree>
    <p:extLst>
      <p:ext uri="{BB962C8B-B14F-4D97-AF65-F5344CB8AC3E}">
        <p14:creationId xmlns:p14="http://schemas.microsoft.com/office/powerpoint/2010/main" val="110105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4" name="TextBox 3"/>
          <p:cNvSpPr txBox="1"/>
          <p:nvPr/>
        </p:nvSpPr>
        <p:spPr>
          <a:xfrm>
            <a:off x="504371" y="732956"/>
            <a:ext cx="4143829" cy="461665"/>
          </a:xfrm>
          <a:prstGeom prst="rect">
            <a:avLst/>
          </a:prstGeom>
          <a:noFill/>
        </p:spPr>
        <p:txBody>
          <a:bodyPr wrap="square" rtlCol="0">
            <a:spAutoFit/>
          </a:bodyPr>
          <a:lstStyle/>
          <a:p>
            <a:pPr algn="just"/>
            <a:r>
              <a:rPr lang="en-US" sz="2400" b="1" dirty="0" smtClean="0"/>
              <a:t>Controlling number of digits</a:t>
            </a:r>
            <a:endParaRPr lang="en-US" sz="2400" b="1" dirty="0"/>
          </a:p>
        </p:txBody>
      </p:sp>
      <p:sp>
        <p:nvSpPr>
          <p:cNvPr id="7" name="TextBox 6"/>
          <p:cNvSpPr txBox="1"/>
          <p:nvPr/>
        </p:nvSpPr>
        <p:spPr>
          <a:xfrm>
            <a:off x="533400" y="1290221"/>
            <a:ext cx="8382000" cy="4524315"/>
          </a:xfrm>
          <a:prstGeom prst="rect">
            <a:avLst/>
          </a:prstGeom>
          <a:noFill/>
        </p:spPr>
        <p:txBody>
          <a:bodyPr wrap="square" rtlCol="0">
            <a:spAutoFit/>
          </a:bodyPr>
          <a:lstStyle/>
          <a:p>
            <a:r>
              <a:rPr lang="en-US" sz="2400" dirty="0"/>
              <a:t>The fixed-point numbers:</a:t>
            </a:r>
          </a:p>
          <a:p>
            <a:r>
              <a:rPr lang="en-US" sz="2400" dirty="0"/>
              <a:t>	format short		displays 5 digits</a:t>
            </a:r>
          </a:p>
          <a:p>
            <a:r>
              <a:rPr lang="en-US" sz="2400" dirty="0"/>
              <a:t>	format long		displays 16 digits</a:t>
            </a:r>
          </a:p>
          <a:p>
            <a:r>
              <a:rPr lang="en-US" sz="2400" dirty="0"/>
              <a:t> </a:t>
            </a:r>
          </a:p>
          <a:p>
            <a:r>
              <a:rPr lang="en-US" sz="2400" dirty="0"/>
              <a:t>The floating-point representation:</a:t>
            </a:r>
          </a:p>
          <a:p>
            <a:r>
              <a:rPr lang="en-US" sz="2400" dirty="0"/>
              <a:t>	format short e		gives 5 digits plus the exponent</a:t>
            </a:r>
          </a:p>
          <a:p>
            <a:r>
              <a:rPr lang="en-US" sz="2400" dirty="0"/>
              <a:t>	format long e		gives 16 digits plus the exponent</a:t>
            </a:r>
          </a:p>
          <a:p>
            <a:r>
              <a:rPr lang="en-US" sz="2400" dirty="0"/>
              <a:t> </a:t>
            </a:r>
          </a:p>
          <a:p>
            <a:r>
              <a:rPr lang="en-US" sz="2400" dirty="0"/>
              <a:t>The combined format (fixed point or floating depending on the magnitude of the number)</a:t>
            </a:r>
          </a:p>
          <a:p>
            <a:r>
              <a:rPr lang="en-US" sz="2400" dirty="0"/>
              <a:t>	format short g</a:t>
            </a:r>
          </a:p>
          <a:p>
            <a:r>
              <a:rPr lang="en-US" sz="2400" dirty="0"/>
              <a:t>	format long </a:t>
            </a:r>
            <a:r>
              <a:rPr lang="en-US" sz="2400" dirty="0" smtClean="0"/>
              <a:t>g</a:t>
            </a:r>
            <a:endParaRPr lang="en-US" sz="2400" dirty="0"/>
          </a:p>
        </p:txBody>
      </p:sp>
    </p:spTree>
    <p:extLst>
      <p:ext uri="{BB962C8B-B14F-4D97-AF65-F5344CB8AC3E}">
        <p14:creationId xmlns:p14="http://schemas.microsoft.com/office/powerpoint/2010/main" val="110105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3" name="TextBox 2"/>
          <p:cNvSpPr txBox="1"/>
          <p:nvPr/>
        </p:nvSpPr>
        <p:spPr>
          <a:xfrm>
            <a:off x="304800" y="533400"/>
            <a:ext cx="3962400" cy="461665"/>
          </a:xfrm>
          <a:prstGeom prst="rect">
            <a:avLst/>
          </a:prstGeom>
          <a:noFill/>
        </p:spPr>
        <p:txBody>
          <a:bodyPr wrap="square" rtlCol="0">
            <a:spAutoFit/>
          </a:bodyPr>
          <a:lstStyle/>
          <a:p>
            <a:pPr algn="just"/>
            <a:r>
              <a:rPr lang="en-US" sz="2400" b="1" dirty="0" smtClean="0"/>
              <a:t>Printing command in MATLAB</a:t>
            </a:r>
            <a:endParaRPr lang="en-US" sz="2400" b="1" dirty="0"/>
          </a:p>
        </p:txBody>
      </p:sp>
      <p:sp>
        <p:nvSpPr>
          <p:cNvPr id="2" name="Rectangle 1"/>
          <p:cNvSpPr/>
          <p:nvPr/>
        </p:nvSpPr>
        <p:spPr>
          <a:xfrm>
            <a:off x="304800" y="990600"/>
            <a:ext cx="8534400" cy="5262979"/>
          </a:xfrm>
          <a:prstGeom prst="rect">
            <a:avLst/>
          </a:prstGeom>
        </p:spPr>
        <p:txBody>
          <a:bodyPr wrap="square">
            <a:spAutoFit/>
          </a:bodyPr>
          <a:lstStyle/>
          <a:p>
            <a:pPr marL="457200" lvl="0" indent="-457200">
              <a:buAutoNum type="arabicPeriod"/>
            </a:pPr>
            <a:r>
              <a:rPr lang="en-US" sz="2400" dirty="0" smtClean="0">
                <a:cs typeface="Times New Roman" panose="02020603050405020304" pitchFamily="18" charset="0"/>
              </a:rPr>
              <a:t>By </a:t>
            </a:r>
            <a:r>
              <a:rPr lang="en-US" sz="2400" dirty="0">
                <a:cs typeface="Times New Roman" panose="02020603050405020304" pitchFamily="18" charset="0"/>
              </a:rPr>
              <a:t>typing the name of a variable (displays the output indicating variable name</a:t>
            </a:r>
            <a:r>
              <a:rPr lang="en-US" sz="2400" dirty="0" smtClean="0">
                <a:cs typeface="Times New Roman" panose="02020603050405020304" pitchFamily="18" charset="0"/>
              </a:rPr>
              <a:t>).</a:t>
            </a:r>
          </a:p>
          <a:p>
            <a:pPr lvl="0"/>
            <a:r>
              <a:rPr lang="en-US" sz="2400" dirty="0" smtClean="0">
                <a:cs typeface="Times New Roman" panose="02020603050405020304" pitchFamily="18" charset="0"/>
              </a:rPr>
              <a:t>Example- write the new script then save as “.m” file.</a:t>
            </a:r>
          </a:p>
          <a:p>
            <a:r>
              <a:rPr lang="en-US" sz="2400" dirty="0"/>
              <a:t>clear</a:t>
            </a:r>
          </a:p>
          <a:p>
            <a:r>
              <a:rPr lang="en-US" sz="2400" dirty="0" smtClean="0"/>
              <a:t>&gt;&gt;A</a:t>
            </a:r>
            <a:r>
              <a:rPr lang="en-US" sz="2400" dirty="0"/>
              <a:t>=[1, 2.25  4.56];</a:t>
            </a:r>
          </a:p>
          <a:p>
            <a:r>
              <a:rPr lang="en-US" sz="2400" dirty="0" smtClean="0"/>
              <a:t>&gt;&gt; A</a:t>
            </a:r>
            <a:endParaRPr lang="en-US" sz="2400" dirty="0"/>
          </a:p>
          <a:p>
            <a:r>
              <a:rPr lang="en-US" sz="2400" dirty="0"/>
              <a:t>A =</a:t>
            </a:r>
          </a:p>
          <a:p>
            <a:r>
              <a:rPr lang="en-US" sz="2400" dirty="0"/>
              <a:t>    1.0000    2.2500    4.5600</a:t>
            </a:r>
          </a:p>
          <a:p>
            <a:pPr lvl="0"/>
            <a:r>
              <a:rPr lang="en-US" sz="2400" dirty="0" smtClean="0"/>
              <a:t>2. By </a:t>
            </a:r>
            <a:r>
              <a:rPr lang="en-US" sz="2400" dirty="0"/>
              <a:t>using “</a:t>
            </a:r>
            <a:r>
              <a:rPr lang="en-US" sz="2400" dirty="0" err="1"/>
              <a:t>disp</a:t>
            </a:r>
            <a:r>
              <a:rPr lang="en-US" sz="2400" dirty="0"/>
              <a:t>” </a:t>
            </a:r>
            <a:r>
              <a:rPr lang="en-US" sz="2400" dirty="0" smtClean="0"/>
              <a:t>built in </a:t>
            </a:r>
            <a:r>
              <a:rPr lang="en-US" sz="2400" dirty="0"/>
              <a:t>function. This displays output without variable name</a:t>
            </a:r>
            <a:r>
              <a:rPr lang="en-US" sz="2400" dirty="0" smtClean="0"/>
              <a:t>.</a:t>
            </a:r>
          </a:p>
          <a:p>
            <a:r>
              <a:rPr lang="en-US" sz="2400" dirty="0" smtClean="0"/>
              <a:t>&gt;&gt;</a:t>
            </a:r>
            <a:r>
              <a:rPr lang="en-US" sz="2400" dirty="0" err="1"/>
              <a:t>disp</a:t>
            </a:r>
            <a:r>
              <a:rPr lang="en-US" sz="2400" dirty="0"/>
              <a:t>(A)</a:t>
            </a:r>
          </a:p>
          <a:p>
            <a:r>
              <a:rPr lang="en-US" sz="2400" dirty="0"/>
              <a:t>    1.0000    2.2500    </a:t>
            </a:r>
            <a:r>
              <a:rPr lang="en-US" sz="2400" dirty="0" smtClean="0"/>
              <a:t>4.5600</a:t>
            </a:r>
            <a:endParaRPr lang="en-US" sz="2400" dirty="0">
              <a:cs typeface="Times New Roman" panose="02020603050405020304" pitchFamily="18" charset="0"/>
            </a:endParaRPr>
          </a:p>
          <a:p>
            <a:pPr lvl="0"/>
            <a:r>
              <a:rPr lang="en-US" sz="2400" dirty="0" smtClean="0"/>
              <a:t>3. By </a:t>
            </a:r>
            <a:r>
              <a:rPr lang="en-US" sz="2400" dirty="0"/>
              <a:t>using “</a:t>
            </a:r>
            <a:r>
              <a:rPr lang="en-US" sz="2400" b="1" dirty="0" err="1"/>
              <a:t>fprintf</a:t>
            </a:r>
            <a:r>
              <a:rPr lang="en-US" sz="2400" dirty="0"/>
              <a:t> </a:t>
            </a:r>
            <a:r>
              <a:rPr lang="en-US" sz="2400" dirty="0" smtClean="0"/>
              <a:t>“ function</a:t>
            </a:r>
            <a:endParaRPr lang="en-US" sz="2400" dirty="0"/>
          </a:p>
          <a:p>
            <a:r>
              <a:rPr lang="en-US" sz="2400" b="1" dirty="0"/>
              <a:t>Syntax:   </a:t>
            </a:r>
            <a:r>
              <a:rPr lang="en-US" sz="2400" dirty="0" err="1"/>
              <a:t>fprintf</a:t>
            </a:r>
            <a:r>
              <a:rPr lang="en-US" sz="2400" dirty="0"/>
              <a:t>(</a:t>
            </a:r>
            <a:r>
              <a:rPr lang="en-US" sz="2400" dirty="0" err="1"/>
              <a:t>formatSpec</a:t>
            </a:r>
            <a:r>
              <a:rPr lang="en-US" sz="2400" dirty="0"/>
              <a:t>, A</a:t>
            </a:r>
            <a:r>
              <a:rPr lang="en-US" sz="2400" baseline="-25000" dirty="0"/>
              <a:t>1</a:t>
            </a:r>
            <a:r>
              <a:rPr lang="en-US" sz="2400" dirty="0"/>
              <a:t>, A</a:t>
            </a:r>
            <a:r>
              <a:rPr lang="en-US" sz="2400" baseline="-25000" dirty="0"/>
              <a:t>2</a:t>
            </a:r>
            <a:r>
              <a:rPr lang="en-US" sz="2400" dirty="0"/>
              <a:t>,  . . . , A</a:t>
            </a:r>
            <a:r>
              <a:rPr lang="en-US" sz="2400" baseline="-25000" dirty="0"/>
              <a:t>3</a:t>
            </a:r>
            <a:r>
              <a:rPr lang="en-US" sz="2400" dirty="0" smtClean="0"/>
              <a:t>)</a:t>
            </a:r>
            <a:endParaRPr lang="en-US" sz="2400" dirty="0"/>
          </a:p>
        </p:txBody>
      </p:sp>
    </p:spTree>
    <p:extLst>
      <p:ext uri="{BB962C8B-B14F-4D97-AF65-F5344CB8AC3E}">
        <p14:creationId xmlns:p14="http://schemas.microsoft.com/office/powerpoint/2010/main" val="168736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8E59535D7695458E633D4B5C5B44F7" ma:contentTypeVersion="0" ma:contentTypeDescription="Create a new document." ma:contentTypeScope="" ma:versionID="219085671fb346b35ed332a5897fff24">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0233CE-C23C-4E87-82CE-2DB46C375F18}"/>
</file>

<file path=customXml/itemProps2.xml><?xml version="1.0" encoding="utf-8"?>
<ds:datastoreItem xmlns:ds="http://schemas.openxmlformats.org/officeDocument/2006/customXml" ds:itemID="{5E01E0DF-371B-41B6-ACD4-B9AD21998F4C}"/>
</file>

<file path=customXml/itemProps3.xml><?xml version="1.0" encoding="utf-8"?>
<ds:datastoreItem xmlns:ds="http://schemas.openxmlformats.org/officeDocument/2006/customXml" ds:itemID="{F8AF52C9-3323-4269-82F8-0EBCC9737203}"/>
</file>

<file path=docProps/app.xml><?xml version="1.0" encoding="utf-8"?>
<Properties xmlns="http://schemas.openxmlformats.org/officeDocument/2006/extended-properties" xmlns:vt="http://schemas.openxmlformats.org/officeDocument/2006/docPropsVTypes">
  <TotalTime>1390</TotalTime>
  <Words>1680</Words>
  <Application>Microsoft Office PowerPoint</Application>
  <PresentationFormat>On-screen Show (4:3)</PresentationFormat>
  <Paragraphs>405</Paragraphs>
  <Slides>25</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Equation</vt:lpstr>
      <vt:lpstr>Introduction to MATLAB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Differentiation</dc:title>
  <dc:creator>Teacher</dc:creator>
  <cp:lastModifiedBy>Teacher</cp:lastModifiedBy>
  <cp:revision>304</cp:revision>
  <dcterms:created xsi:type="dcterms:W3CDTF">2006-08-16T00:00:00Z</dcterms:created>
  <dcterms:modified xsi:type="dcterms:W3CDTF">2020-06-08T17:07:12Z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0x0101008E8E59535D7695458E633D4B5C5B44F7</vt:lpwstr>
  </property>
</Properties>
</file>