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7.xml" ContentType="application/inkml+xml"/>
  <Override PartName="/ppt/ink/ink9.xml" ContentType="application/inkml+xml"/>
  <Override PartName="/ppt/ink/ink8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64" r:id="rId4"/>
    <p:sldId id="287" r:id="rId5"/>
    <p:sldId id="288" r:id="rId6"/>
    <p:sldId id="289" r:id="rId7"/>
    <p:sldId id="300" r:id="rId8"/>
    <p:sldId id="301" r:id="rId9"/>
    <p:sldId id="281" r:id="rId10"/>
    <p:sldId id="290" r:id="rId11"/>
    <p:sldId id="302" r:id="rId12"/>
    <p:sldId id="303" r:id="rId13"/>
    <p:sldId id="304" r:id="rId14"/>
    <p:sldId id="305" r:id="rId15"/>
    <p:sldId id="306" r:id="rId16"/>
    <p:sldId id="309" r:id="rId17"/>
    <p:sldId id="311" r:id="rId18"/>
    <p:sldId id="312" r:id="rId19"/>
    <p:sldId id="307" r:id="rId20"/>
    <p:sldId id="308" r:id="rId21"/>
    <p:sldId id="31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24" autoAdjust="0"/>
  </p:normalViewPr>
  <p:slideViewPr>
    <p:cSldViewPr>
      <p:cViewPr varScale="1">
        <p:scale>
          <a:sx n="69" d="100"/>
          <a:sy n="69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3:49:16.187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A3587E-14FA-423B-A77E-79BAF5270FE3}" emma:medium="tactile" emma:mode="ink">
          <msink:context xmlns:msink="http://schemas.microsoft.com/ink/2010/main" type="writingRegion" rotatedBoundingBox="356,1030 25114,1388 25047,6020 289,5662"/>
        </emma:interpretation>
      </emma:emma>
    </inkml:annotationXML>
    <inkml:traceGroup>
      <inkml:annotationXML>
        <emma:emma xmlns:emma="http://www.w3.org/2003/04/emma" version="1.0">
          <emma:interpretation id="{D2F6A872-A36C-4128-A9DC-C3B56C2185C4}" emma:medium="tactile" emma:mode="ink">
            <msink:context xmlns:msink="http://schemas.microsoft.com/ink/2010/main" type="paragraph" rotatedBoundingBox="356,1030 25114,1388 25047,6020 289,5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279CF0-8380-47E8-A897-B30EB78D45F5}" emma:medium="tactile" emma:mode="ink">
              <msink:context xmlns:msink="http://schemas.microsoft.com/ink/2010/main" type="line" rotatedBoundingBox="356,1030 25114,1388 25047,6020 289,5662"/>
            </emma:interpretation>
          </emma:emma>
        </inkml:annotationXML>
        <inkml:traceGroup>
          <inkml:annotationXML>
            <emma:emma xmlns:emma="http://www.w3.org/2003/04/emma" version="1.0">
              <emma:interpretation id="{ED7C86A8-ACCD-45DD-B6F7-03265F4B02E6}" emma:medium="tactile" emma:mode="ink">
                <msink:context xmlns:msink="http://schemas.microsoft.com/ink/2010/main" type="inkWord" rotatedBoundingBox="6462,1785 14303,2051 14227,4291 6386,4025"/>
              </emma:interpretation>
              <emma:one-of disjunction-type="recognition" id="oneOf0">
                <emma:interpretation id="interp0" emma:lang="en-US" emma:confidence="0">
                  <emma:literal>Interpolate</emma:literal>
                </emma:interpretation>
                <emma:interpretation id="interp1" emma:lang="en-US" emma:confidence="0">
                  <emma:literal>Interpolation</emma:literal>
                </emma:interpretation>
                <emma:interpretation id="interp2" emma:lang="en-US" emma:confidence="0">
                  <emma:literal>Intergradation</emma:literal>
                </emma:interpretation>
                <emma:interpretation id="interp3" emma:lang="en-US" emma:confidence="0">
                  <emma:literal>Interrogation</emma:literal>
                </emma:interpretation>
                <emma:interpretation id="interp4" emma:lang="en-US" emma:confidence="0">
                  <emma:literal>Interpolator</emma:literal>
                </emma:interpretation>
              </emma:one-of>
            </emma:emma>
          </inkml:annotationXML>
          <inkml:trace contextRef="#ctx0" brushRef="#br0">11 35 6,'0'-6'14,"0"6"14,-11-7 12,11 4 11,0 3 4,0 0-22,0-7-13,0 1-12,0 6-2,0 0-3,0 0 1,0 0-3,0 0 0,0 0-3,0 0 4,0 0-7,0 0-8,0 0-33,0-6-38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3:56:54.85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7681C9-9DC7-4D9E-92F8-8DCF743CEA34}" emma:medium="tactile" emma:mode="ink">
          <msink:context xmlns:msink="http://schemas.microsoft.com/ink/2010/main" type="writingRegion" rotatedBoundingBox="17267,915 26169,653 26228,2626 17325,2888"/>
        </emma:interpretation>
      </emma:emma>
    </inkml:annotationXML>
    <inkml:traceGroup>
      <inkml:annotationXML>
        <emma:emma xmlns:emma="http://www.w3.org/2003/04/emma" version="1.0">
          <emma:interpretation id="{8F128019-BE4A-4EA5-9073-176EC04985C6}" emma:medium="tactile" emma:mode="ink">
            <msink:context xmlns:msink="http://schemas.microsoft.com/ink/2010/main" type="paragraph" rotatedBoundingBox="17267,915 26169,653 26228,2626 17325,2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4A6175-E59B-4C4C-B562-891E94D1D33E}" emma:medium="tactile" emma:mode="ink">
              <msink:context xmlns:msink="http://schemas.microsoft.com/ink/2010/main" type="line" rotatedBoundingBox="17267,915 26169,653 26228,2626 17325,2888"/>
            </emma:interpretation>
          </emma:emma>
        </inkml:annotationXML>
        <inkml:traceGroup>
          <inkml:annotationXML>
            <emma:emma xmlns:emma="http://www.w3.org/2003/04/emma" version="1.0">
              <emma:interpretation id="{69E35FB3-05CD-4F40-94CD-7E12B4BBACCC}" emma:medium="tactile" emma:mode="ink">
                <msink:context xmlns:msink="http://schemas.microsoft.com/ink/2010/main" type="inkWord" rotatedBoundingBox="17274,1167 19419,1104 19448,2072 17303,2136"/>
              </emma:interpretation>
              <emma:one-of disjunction-type="recognition" id="oneOf0">
                <emma:interpretation id="interp0" emma:lang="en-US" emma:confidence="0">
                  <emma:literal>53?</emma:literal>
                </emma:interpretation>
                <emma:interpretation id="interp1" emma:lang="en-US" emma:confidence="0">
                  <emma:literal>58?</emma:literal>
                </emma:interpretation>
                <emma:interpretation id="interp2" emma:lang="en-US" emma:confidence="0">
                  <emma:literal>515?</emma:literal>
                </emma:interpretation>
                <emma:interpretation id="interp3" emma:lang="en-US" emma:confidence="0">
                  <emma:literal>55?</emma:literal>
                </emma:interpretation>
                <emma:interpretation id="interp4" emma:lang="en-US" emma:confidence="0">
                  <emma:literal>$5]</emma:literal>
                </emma:interpretation>
              </emma:one-of>
            </emma:emma>
          </inkml:annotationXML>
          <inkml:trace contextRef="#ctx0" brushRef="#br0">-4925-2587 10,'-8'-7'52,"8"0"-4,0 4 11,0-3-7,0 6-16,0 0-13,0 0-4,0 0-3,0 0 2,0 0-6,0 0-5,0 0-2,0 0-9,0 0-2,0 0 3,0 0-2,0-7-10,0 7-12,0-10-61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3:58:31.95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 contextRef="#ctx0" brushRef="#br0">-1 0 4,'0'0'5,"0"0"9,0 0 6,0 0 11,0 0-5,0 0 21,0 0 14,0 12-25,0-12-17,0 9-9,0-9 3,0 0 14,0 0-14,0 0-3,0 0 1,0 0-5,0 0-1,0 0-3,0 0 1,0 0-5,0 0-9,0 13-34,0-13-92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3:58:06.77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5B54497-CF79-4CDE-8314-306B69CDD573}" emma:medium="tactile" emma:mode="ink">
          <msink:context xmlns:msink="http://schemas.microsoft.com/ink/2010/main" type="writingRegion" rotatedBoundingBox="22588,3301 31670,3294 31674,9563 22593,9569"/>
        </emma:interpretation>
      </emma:emma>
    </inkml:annotationXML>
    <inkml:traceGroup>
      <inkml:annotationXML>
        <emma:emma xmlns:emma="http://www.w3.org/2003/04/emma" version="1.0">
          <emma:interpretation id="{371755D3-1579-4E4B-AFB6-8AB036BC7959}" emma:medium="tactile" emma:mode="ink">
            <msink:context xmlns:msink="http://schemas.microsoft.com/ink/2010/main" type="paragraph" rotatedBoundingBox="22682,3301 31557,3294 31558,4583 22683,4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AC3363-1701-4B4A-B9CA-7ECCF1EE8935}" emma:medium="tactile" emma:mode="ink">
              <msink:context xmlns:msink="http://schemas.microsoft.com/ink/2010/main" type="line" rotatedBoundingBox="22682,3301 31557,3294 31558,4583 22683,4589"/>
            </emma:interpretation>
          </emma:emma>
        </inkml:annotationXML>
        <inkml:traceGroup>
          <inkml:annotationXML>
            <emma:emma xmlns:emma="http://www.w3.org/2003/04/emma" version="1.0">
              <emma:interpretation id="{3AA9AC3A-50AF-48EA-9CA0-71C99EFD442C}" emma:medium="tactile" emma:mode="ink">
                <msink:context xmlns:msink="http://schemas.microsoft.com/ink/2010/main" type="inkWord" rotatedBoundingBox="22682,3301 31557,3294 31558,4583 22683,4589"/>
              </emma:interpretation>
              <emma:one-of disjunction-type="recognition" id="oneOf0">
                <emma:interpretation id="interp0" emma:lang="en-US" emma:confidence="0">
                  <emma:literal>Islinennegro</emma:literal>
                </emma:interpretation>
                <emma:interpretation id="interp1" emma:lang="en-US" emma:confidence="0">
                  <emma:literal>bilinear Negro</emma:literal>
                </emma:interpretation>
                <emma:interpretation id="interp2" emma:lang="en-US" emma:confidence="0">
                  <emma:literal>bilinear neato</emma:literal>
                </emma:interpretation>
                <emma:interpretation id="interp3" emma:lang="en-US" emma:confidence="0">
                  <emma:literal>lslinennegro</emma:literal>
                </emma:interpretation>
                <emma:interpretation id="interp4" emma:lang="en-US" emma:confidence="0">
                  <emma:literal>bilinear Nego</emma:literal>
                </emma:interpretation>
              </emma:one-of>
            </emma:emma>
          </inkml:annotationXML>
          <inkml:trace contextRef="#ctx0" brushRef="#br0">2300-286 184,'-19'-32'123,"-3"-1"-49,5 4-19,6 8-15,11 4-21,-11 13-18,11 4-32,0 0-46,0 0-79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4:00:57.59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140834-5767-498C-AE4B-324384BBFDE6}" emma:medium="tactile" emma:mode="ink">
          <msink:context xmlns:msink="http://schemas.microsoft.com/ink/2010/main" type="writingRegion" rotatedBoundingBox="8391,5246 20618,4805 20732,7973 8506,8415"/>
        </emma:interpretation>
      </emma:emma>
    </inkml:annotationXML>
    <inkml:traceGroup>
      <inkml:annotationXML>
        <emma:emma xmlns:emma="http://www.w3.org/2003/04/emma" version="1.0">
          <emma:interpretation id="{A465D89F-BB87-49CB-BF8A-AFBF6A4E3431}" emma:medium="tactile" emma:mode="ink">
            <msink:context xmlns:msink="http://schemas.microsoft.com/ink/2010/main" type="paragraph" rotatedBoundingBox="8391,5246 20618,4805 20732,7973 8506,84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8084BB-3F34-4F06-AAB4-68650D3A30EC}" emma:medium="tactile" emma:mode="ink">
              <msink:context xmlns:msink="http://schemas.microsoft.com/ink/2010/main" type="line" rotatedBoundingBox="8391,5246 20618,4805 20732,7973 8506,8415"/>
            </emma:interpretation>
          </emma:emma>
        </inkml:annotationXML>
        <inkml:traceGroup>
          <inkml:annotationXML>
            <emma:emma xmlns:emma="http://www.w3.org/2003/04/emma" version="1.0">
              <emma:interpretation id="{3768B9DC-4349-4BAD-8770-6D32149F1049}" emma:medium="tactile" emma:mode="ink">
                <msink:context xmlns:msink="http://schemas.microsoft.com/ink/2010/main" type="inkWord" rotatedBoundingBox="8505,8405 8539,8403 8540,8414 8506,8415"/>
              </emma:interpretation>
              <emma:one-of disjunction-type="recognition" id="oneOf0">
                <emma:interpretation id="interp0" emma:lang="en-US" emma:confidence="1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-2440 2961 11,'0'0'18,"0"0"13,0 0 21,-11 0 18,11 0-20,-12 0-16,12 10-19,0-10-5,0 0 4,0 0 0,0 0-2,0 0-3,0 0 1,0 0 3,0 0 5,0 0-3,0 0 4,0 0-1,0 0 0,0 0 4,0 0-6,0 0 1,0 0 2,0 0-1,0 0 3,0 0 3,0 0 7,0 0-4,0 0 0,0 0 0,0 0-2,0 0 0,0 0-8,0 0-1,0 0 1,0 0-1,0 0-10,0 0 4,0 0-3,0 0-2,0 0 0,0 0 2,0 0-2,0 0-6,0 0-12,0 0-47,0 0-61,12 0-46,10-10-42</inkml:trace>
        </inkml:traceGroup>
        <inkml:traceGroup>
          <inkml:annotationXML>
            <emma:emma xmlns:emma="http://www.w3.org/2003/04/emma" version="1.0">
              <emma:interpretation id="{758E59AE-3FF6-4224-B51D-B2B98B4E614C}" emma:medium="tactile" emma:mode="ink">
                <msink:context xmlns:msink="http://schemas.microsoft.com/ink/2010/main" type="inkWord" rotatedBoundingBox="10969,5117 14723,5138 14717,6195 10963,6173"/>
              </emma:interpretation>
              <emma:one-of disjunction-type="recognition" id="oneOf1">
                <emma:interpretation id="interp5" emma:lang="en-US" emma:confidence="0">
                  <emma:literal>ZPTP</emma:literal>
                </emma:interpretation>
                <emma:interpretation id="interp6" emma:lang="en-US" emma:confidence="0">
                  <emma:literal>ZPJP</emma:literal>
                </emma:interpretation>
                <emma:interpretation id="interp7" emma:lang="en-US" emma:confidence="0">
                  <emma:literal>ZPIP</emma:literal>
                </emma:interpretation>
                <emma:interpretation id="interp8" emma:lang="en-US" emma:confidence="0">
                  <emma:literal>ZPOP</emma:literal>
                </emma:interpretation>
                <emma:interpretation id="interp9" emma:lang="en-US" emma:confidence="0">
                  <emma:literal>2Psp</emma:literal>
                </emma:interpretation>
              </emma:one-of>
            </emma:emma>
          </inkml:annotationXML>
          <inkml:trace contextRef="#ctx0" brushRef="#br0" timeOffset="-41097.4862">2579 267 24,'-18'0'51,"7"0"50,11 0-16,-8 0-22,8 0-17,0 0-14,0 0-2,0-6-5,4 2-7,11-8-6,8 2 1,10 0 4,3-2 1,8 2 1,2-2 10,3 2 5,-2 4 2,-3 0-5,-6 2-8,-8-2-7,-7 6 0,-7 0-6,-11 0-5,-5 0 4,0 16-2,0 6-1,-16 0 5,5 0-3,0-6-1,11 0 1,-10-16 1,10 10 10,0-10 10,0 0-1,0 0 12,0 0-6,0 0-3,4 0-2,13 0 2,5 0-11,-2 12-10,13-12-1,-1 10-4,4-10-4,3 14 1,-8 2-2,-5 2-1,-4-9 6,0 1-7,-12 9 9,-4-4-5,-6 1 2,0 0 1,0 0-1,0 0 3,-16 0-1,-6 0 0,-4 1-2,-6-8-1,-11 6-1,0-2 2,1-3 0,1-10-4,-4 0 4,9 0-7,10 0-1,-23 0-24,31 0-47,10 0-72,8-16-65,-11-6 9,11-4-35</inkml:trace>
          <inkml:trace contextRef="#ctx0" brushRef="#br0" timeOffset="-40313.1196">3329-146 16,'0'0'41,"0"0"75,0 0-15,0-3-24,7-3-30,9 0-18,6 6-1,4-6 3,7 2-11,9 4-3,1 0-2,-1 0 0,-1 0-1,-2 0 1,-4 16-8,-2 0 1,-10 6 0,-7 3-6,-10 2 5,-6 5 1,0 5 0,-22 7-2,-12-6-2,0-2 2,-5-4-3,-3-5-3,-7-5 1,1-12-7,6-10-28,3 0-54,9-16-45,8-16-59</inkml:trace>
          <inkml:trace contextRef="#ctx0" brushRef="#br0" timeOffset="-40700.5404">3443-28 149,'0'-10'134,"0"6"-25,0-3-29,0 1-19,0 6-16,0 0-13,0 13 13,0 7-9,0 12-5,0 6-6,0 10 0,0 10 9,6 1-5,5 7-5,0-4-10,3-3-2,-3-5-8,0-2-1,-7-8 4,3-6-6,-7-11 6,0-11-5,0 0 1,0-16-2,0 0-8,0-16-53,0-11-83,4-11-39,-4-16-43</inkml:trace>
          <inkml:trace contextRef="#ctx0" brushRef="#br0" timeOffset="-43084.9704">29 92 21,'0'0'37,"0"0"44,0 0 4,-11 0-16,11 0-14,-10 0-6,10 0 10,0 0-3,-10 0 0,10 0-12,0 0-9,0 0-1,0 0 6,0 0 1,0 0-3,0-6-8,10-4-14,6-2-3,7 2 5,3-3 15,4 4-11,9-3-2,-4 2 3,5 4-11,-2 2-1,-9 4-4,4 0 2,-6 0-3,-5 16-4,-7 6 11,-4 10 9,-11 6 11,0 8-11,-18 13-6,-5 7-4,-37 61-6,32-69-4,2 0-7,-1-2 7,5-16 4,7-3-8,15-9 4,0-6 4,0-5 2,0-8 1,4-9-7,14 0 3,13 0-4,6 0 1,6-4-1,2-1 2,-4-8-3,4 9-2,-12-2 3,1-4-20,-8-2-40,0 2-66,2-2-61,-7-2-18,7-12-19</inkml:trace>
          <inkml:trace contextRef="#ctx0" brushRef="#br0" timeOffset="-42216.004">867 48 75,'0'-16'131,"-11"0"-19,11 4-28,-11 2-23,11-1-7,0 11-11,0 0-23,0 0-7,0 0-4,0 17 2,0 9-3,0 6 13,0 12 10,4 8-11,7 1-6,0 1-4,7 0-7,-8 0-1,0-7 1,1-9 1,0 0-2,-7-11-1,2-6-1,-1-5 4,1-16 13,-2 0 21,-4 0-9,0 0-13,0-16-7,0-12-5,0-8-1,0-12 0,0-8-3,0-1-2,-10-1 6,-5-12-7,0 5 2,-2 1 2,1 0-4,4 5 3,-3 7 2,4 8 1,11 12 0,0 0-1,0 12 4,0-3-1,0 8 3,0-1-4,0 4-2,0 9-2,4-4 1,14 7 3,4 0-3,5 0-1,3 0 1,4 10-3,2 6 3,-3 0-3,-2 1 4,-3 0-4,-9-1 3,-4 4 2,-2 2-6,-3-2 3,-10 1 1,0 8-1,0-4 2,-16-4-1,-1 1-1,4-1 1,-8 1 3,-2 0-6,-3-6 2,-7 0 0,1 0 0,4 0 3,3-4-3,-1-12 1,-1 16 1,9-16-2,3 10-1,4-10-2,0 11-3,11-11-23,-8 0-54,8 0-55,0 0-42,0 0-50</inkml:trace>
        </inkml:traceGroup>
        <inkml:traceGroup>
          <inkml:annotationXML>
            <emma:emma xmlns:emma="http://www.w3.org/2003/04/emma" version="1.0">
              <emma:interpretation id="{1106D4E5-D8EA-4E7F-A61C-720488DB1201}" emma:medium="tactile" emma:mode="ink">
                <msink:context xmlns:msink="http://schemas.microsoft.com/ink/2010/main" type="inkWord" rotatedBoundingBox="16342,5074 17929,5235 17799,6519 16212,6358"/>
              </emma:interpretation>
              <emma:one-of disjunction-type="recognition" id="oneOf2">
                <emma:interpretation id="interp10" emma:lang="en-US" emma:confidence="0">
                  <emma:literal>UP</emma:literal>
                </emma:interpretation>
                <emma:interpretation id="interp11" emma:lang="en-US" emma:confidence="0">
                  <emma:literal>YP</emma:literal>
                </emma:interpretation>
                <emma:interpretation id="interp12" emma:lang="en-US" emma:confidence="0">
                  <emma:literal>up</emma:literal>
                </emma:interpretation>
                <emma:interpretation id="interp13" emma:lang="en-US" emma:confidence="0">
                  <emma:literal>aP</emma:literal>
                </emma:interpretation>
                <emma:interpretation id="interp14" emma:lang="en-US" emma:confidence="0">
                  <emma:literal>ap</emma:literal>
                </emma:interpretation>
              </emma:one-of>
            </emma:emma>
          </inkml:annotationXML>
          <inkml:trace contextRef="#ctx0" brushRef="#br0" timeOffset="-38124.8083">5352 58 98,'-11'0'119,"11"0"-8,-11 0-16,11 0-13,0 0-3,0 0-1,0 0-20,0 0-21,27-17-4,-1 8-24,7-3-7,5 2 4,3 0 1,3-2 4,-3 7 1,3 5 1,-2 0-1,-6 0-4,-7 0-7,-6 0 4,-8 0 0,-7 0 0,-8 17-3,0-1 7,0-6-3,0-10-3,0 12 8,0-12-3,0 0 1,0 0-3,0 0-3,0 0 3,0 0 1,0 0-6,0 0 3,0 0 2,0 0 2,0 0 3,0 0-2,0 0 1,0 0-7,0 0 5,0 0-4,7 0 0,4 0 2,-7 0-3,2 0-3,0 0 1,-6 0-4,5 16-3,1-6 14,-1-10-10,-5 12 4,0-2 0,0-10-4,0 0 6,0 0-2,0 0 8,0 0 11,0 0 10,0 0 4,0 0-11,0 0 3,0 0-6,0 0-4,0 0-12,0 0 1,0 0-12,0 0-25,0 0-29,0-10-23,0 4-9,0 0-1,0-4 12,0 4 14,0-4 6,0-2 13,0 2 15,0 4 18,0-4 6,0 4 4,0-5 3,0 0 4,0 1 10,0-1 5,0 2 6,0-8 7,0 6 8,0-5 4,0 7 3,0-10 0,0 10 16,6-1 3,-1-2-6,0 2 2,-5-2-2,0 12 1,0-4-1,0-2-6,0 6-6,0 0 0,0 0-9,0 0-4,0 0-9,0-4-19,0-2 7,0 6-3,0 0-3,0 0-3,0 0-6,0 20 0,-16 2 6,-6 9-5,-6 7 6,-2 12-4,-3 2 0,-5 2 0,9 4 3,-5-5-3,8 1-9,-3-4 12,10-4 2,3-9-4,16-5-4,-11-4 5,11-6-2,0-8-1,0 4 7,0-8 8,15-10 2,12 0-8,10 0-3,6 0-5,6 0 1,4-6-4,6-4 3,0-2 7,-7 2-7,1 0-1,-4 0 1,-6-2 0,-6 2 3,-5-5 6,-4 2 5,-14 4 18,1-4 2,-4 3 7,-4-1 0,-2 1-15,-5 0 13,0 0-18,0 0 1,0-2-1,0 8-1,0-2-4,0 0-2,0 6-5,0 0-3,0 0-3,0 0-4,0 0-2,0 0-2,0 22-1,0 8 2,0 13 5,0 5 2,0 6-3,0 4 6,6 1-10,5 7-4,1-4 7,-4-2 5,3-1-8,11 37 12,-11-58-8,-7-12-3,2-9 1,-6-1-48,0-16-65,6 0-140,9-13-125,6-17-2,1-14 26</inkml:trace>
          <inkml:trace contextRef="#ctx0" brushRef="#br0" timeOffset="-37465.3842">6712 241 75,'0'-28'163,"0"12"-7,0 0-32,0 4-27,0 2-9,0 10-18,0 0-31,0 0-20,0 16 10,0 12-2,0 10-4,0 10 6,0 4-11,0 1-3,4 1-5,3-6-6,-7-1 4,0-9-4,0-4 0,0-14 11,0-4 13,0-16 36,0 0 33,0 0 19,0 0-49,0-20-36,0-14-8,-11-7-12,0-13-9,1-4 7,-1-2-8,1-9 2,-1-1 0,11 0 2,-11 3-1,11 0 1,0 9 7,0 10-7,0 5-4,0 12 7,4 3-2,7 8-9,6 4 3,4 6 2,1-2 2,4 12-2,1 0-4,-1 0 0,2 12 0,-9 8-2,4 2 0,-1 3 4,-7 4-7,-4 2 13,-7 6-5,3 0-8,-7-5 6,0 2-2,0-8 3,-18 2 3,-1-4-3,-8-7-8,-6-1-3,1-16-23,1 10-58,-2-10-45,7 0-82,5-16-52,4-11-18</inkml:trace>
        </inkml:traceGroup>
        <inkml:traceGroup>
          <inkml:annotationXML>
            <emma:emma xmlns:emma="http://www.w3.org/2003/04/emma" version="1.0">
              <emma:interpretation id="{2A9141FE-0B59-4FEC-9CB7-E77E8B3EA987}" emma:medium="tactile" emma:mode="ink">
                <msink:context xmlns:msink="http://schemas.microsoft.com/ink/2010/main" type="inkWord" rotatedBoundingBox="19217,4986 20622,4936 20668,6189 19262,6240"/>
              </emma:interpretation>
              <emma:one-of disjunction-type="recognition" id="oneOf3">
                <emma:interpretation id="interp15" emma:lang="en-US" emma:confidence="0.5">
                  <emma:literal>SP</emma:literal>
                </emma:interpretation>
                <emma:interpretation id="interp16" emma:lang="en-US" emma:confidence="0">
                  <emma:literal>58</emma:literal>
                </emma:interpretation>
                <emma:interpretation id="interp17" emma:lang="en-US" emma:confidence="0">
                  <emma:literal>38</emma:literal>
                </emma:interpretation>
                <emma:interpretation id="interp18" emma:lang="en-US" emma:confidence="0">
                  <emma:literal>5B</emma:literal>
                </emma:interpretation>
                <emma:interpretation id="interp19" emma:lang="en-US" emma:confidence="0">
                  <emma:literal>53</emma:literal>
                </emma:interpretation>
              </emma:one-of>
            </emma:emma>
          </inkml:annotationXML>
          <inkml:trace contextRef="#ctx0" brushRef="#br0" timeOffset="-36513.9461">8387-55 16,'0'0'38,"0"0"60,0 0-4,0 0-18,0 0-16,0 0 0,0 0 12,0 0 14,0 0-4,6-3-27,5-4-22,2-3-19,16-1-2,13 2-4,12-7-5,6-3 0,-4 3-1,-4 7-6,-1-3 6,-9 2-6,-10 4 7,-10 2-20,-12 4-14,-10 0-4,-10 0 6,-12 0 13,-6 0 11,-2 16-4,-8 0 6,-3 0 5,1-1-5,-1 7 3,-3 5 4,6 6 13,2-3 3,-39 58 45,38-42-36,-1 1-10,9 9-3,5-8 2,8-6-2,16-4 5,0-7 5,0-5-1,11-4 13,5-6 6,9-16-8,7 0-9,8 0-8,2-4-6,0-8 4,1 2-5,-6-2 1,1 12-6,-1 0-4,-5 0 0,-1 0-1,-5 0-4,3 18 7,-13 2-1,-1 8-3,-11 2-3,-4 7 2,0 1 1,0-1 5,-19 0-8,-8 1 4,-2-9 4,-6-4-4,-8-3 1,2-6 1,1-16 2,9 0 0,3 0-9,13 0 3,5 0 1,10-10-43,0-12-68,10-4-51,12-8-36,10-4 2,5-7-21</inkml:trace>
          <inkml:trace contextRef="#ctx0" brushRef="#br0" timeOffset="-35788.4913">9331-17 51,'11'-21'127,"-11"1"2,0-1-34,0-2-11,0 1 10,0 7 14,0-1 4,0 4-24,5 12-27,-5 0-23,0 0-19,0 0-12,0 0 8,6 21 6,0 8 7,-2 9 9,0 8 7,3 7-1,1 7 12,-1-8-17,4 3-16,-7-13-15,3-4-5,-3-6 1,-4-6 2,0-10 2,0-4 4,0-12 23,0 0 23,0 0 34,0 0-3,0-18-50,0-8-17,-11-16-7,-4-12-13,-7-5 4,8-3-1,-3-10-7,1 3 4,4 7-6,12 2 13,-8 6-5,8 6 9,0 7-12,0 3 0,0 0 2,0 12-4,8-3 5,4 14-7,4-1 7,7 0-6,-4 10 4,7 6 2,3 0-4,-5 0 2,9 0-2,-5 0-2,3 22 0,2-1-1,-7 8 5,-5-3-5,-4 0-6,-6 5 9,-7 1-5,-4 0-2,-11 2 3,-10-2-3,-4-6-4,-8 0 7,-4-4-16,-7-13-42,3-9-90,-8 0-104,-4-9-108,-12-13-429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4:06:54.956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F1E77F-0CE2-4042-AF11-47DCA7A530F5}" emma:medium="tactile" emma:mode="ink">
          <msink:context xmlns:msink="http://schemas.microsoft.com/ink/2010/main" type="inkDrawing" rotatedBoundingBox="21792,14662 21829,14696 21827,14697 21790,14664" shapeName="Other"/>
        </emma:interpretation>
      </emma:emma>
    </inkml:annotationXML>
    <inkml:trace contextRef="#ctx0" brushRef="#br0">37 33 1939,'-15'-10'-417,"-7"-13"-164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4:06:54.831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B633F7-991D-47E2-94E5-973AFABAFF20}" emma:medium="tactile" emma:mode="ink">
          <msink:context xmlns:msink="http://schemas.microsoft.com/ink/2010/main" type="inkDrawing" rotatedBoundingBox="21829,14708 21829,14718 21814,14718 21814,14708" shapeName="Other"/>
        </emma:interpretation>
      </emma:emma>
    </inkml:annotationXML>
    <inkml:trace contextRef="#ctx0" brushRef="#br0">0 10 2047,'0'-7'0,"0"4"0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4:06:54.575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D2D153-180E-403B-B372-389E343C24F5}" emma:medium="tactile" emma:mode="ink">
          <msink:context xmlns:msink="http://schemas.microsoft.com/ink/2010/main" type="inkDrawing" rotatedBoundingBox="21829,14724 21844,14724 21844,14739 21829,14739" shapeName="Other"/>
        </emma:interpretation>
      </emma:emma>
    </inkml:annotationXML>
    <inkml:trace contextRef="#ctx0" brushRef="#br0">0 0 2047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</inkml:channelProperties>
      </inkml:inkSource>
      <inkml:timestamp xml:id="ts0" timeString="2020-11-23T04:07:18.690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36A6DB-D607-418B-BB50-9CF3E4B4C8FE}" emma:medium="tactile" emma:mode="ink">
          <msink:context xmlns:msink="http://schemas.microsoft.com/ink/2010/main" type="writingRegion" rotatedBoundingBox="4390,8393 4874,14907 3492,15009 3009,8495"/>
        </emma:interpretation>
      </emma:emma>
    </inkml:annotationXML>
    <inkml:traceGroup>
      <inkml:annotationXML>
        <emma:emma xmlns:emma="http://www.w3.org/2003/04/emma" version="1.0">
          <emma:interpretation id="{B160C821-2877-4631-B039-41BCA475C831}" emma:medium="tactile" emma:mode="ink">
            <msink:context xmlns:msink="http://schemas.microsoft.com/ink/2010/main" type="paragraph" rotatedBoundingBox="4390,8393 4874,14907 3492,15009 3009,84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F2CD31-665B-4354-8707-FE9D4B256920}" emma:medium="tactile" emma:mode="ink">
              <msink:context xmlns:msink="http://schemas.microsoft.com/ink/2010/main" type="line" rotatedBoundingBox="4390,8393 4874,14907 3492,15009 3009,8495"/>
            </emma:interpretation>
          </emma:emma>
        </inkml:annotationXML>
        <inkml:traceGroup>
          <inkml:annotationXML>
            <emma:emma xmlns:emma="http://www.w3.org/2003/04/emma" version="1.0">
              <emma:interpretation id="{19038684-1426-4172-BD4E-E7F4F8208D41}" emma:medium="tactile" emma:mode="ink">
                <msink:context xmlns:msink="http://schemas.microsoft.com/ink/2010/main" type="inkWord" rotatedBoundingBox="4390,8393 4433,8966 3112,9064 3069,8491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B</emma:literal>
                </emma:interpretation>
              </emma:one-of>
            </emma:emma>
          </inkml:annotationXML>
          <inkml:trace contextRef="#ctx0" brushRef="#br0">105 158 163,'-26'-7'120,"0"-5"-21,4 12-24,1 0-14,8-7 0,13 1 1,0-1-3,0 7-10,0 0-1,13-5-10,9-2-5,18 0 6,12 7-1,4 0-17,6 0-9,-5 0-6,-12 19-4,-7 5-2,-7 10 0,-12 3 3,-6 7-2,-13 7 6,-13 0-4,-13-1 3,2-7 1,-6-3-1,4-10 0,5-11-8,10-5 5,11-14 14,0 0 4,0-14-9,17-5-6,11-19 1,10-6-2,4 1-5,4-8 6,3 0 5,4 2 4,-13-2 3,6 6 3,-1 8-6,-14 6 15,-7 4 7,-3 8-7,-9 0-3,-7 8-14,-5 4-7,0 18-10,-17 15 3,-24 37 1,19-20 1,1 17-4,3-5 5,18 8-2,-12 0 1,12-6-3,0-5-5,0-15-43,0-6-50,12-11 100,14-20-242,9 0 12,10-13 21,2-13 8</inkml:trace>
          <inkml:trace contextRef="#ctx0" brushRef="#br0" timeOffset="344.2729">1163 207 49,'13'-19'111,"-13"1"13,0 6-12,0-7-24,0 6-6,0 6-3,0 7-20,0 0-22,-13 0-17,-4 20 2,-4 3-6,3 11-2,-1-2-6,6 4-1,13 9-3,0-1 1,0-6-2,0 0 15,0-7-3,18-6 3,1-25 7,7 0-3,7 0 4,3-13 1,4-18-9,-13-5 8,0-9-4,-7 1-6,-8-1 9,-12 6-15,-12 3-9,-14 2-23,-9 11-37,-18 3-44,5 15-47,1 5-44,2 0-43</inkml:trace>
        </inkml:traceGroup>
        <inkml:traceGroup>
          <inkml:annotationXML>
            <emma:emma xmlns:emma="http://www.w3.org/2003/04/emma" version="1.0">
              <emma:interpretation id="{9618C8D0-6C12-4DC7-8653-5AA7E03EEEC8}" emma:medium="tactile" emma:mode="ink">
                <msink:context xmlns:msink="http://schemas.microsoft.com/ink/2010/main" type="inkWord" rotatedBoundingBox="4489,9907 4618,11646 3360,11739 3231,10001"/>
              </emma:interpretation>
              <emma:one-of disjunction-type="recognition" id="oneOf1">
                <emma:interpretation id="interp5" emma:lang="en-US" emma:confidence="0">
                  <emma:literal>FF</emma:literal>
                </emma:interpretation>
                <emma:interpretation id="interp6" emma:lang="en-US" emma:confidence="0">
                  <emma:literal>F</emma:literal>
                </emma:interpretation>
                <emma:interpretation id="interp7" emma:lang="en-US" emma:confidence="0">
                  <emma:literal>For</emma:literal>
                </emma:interpretation>
                <emma:interpretation id="interp8" emma:lang="en-US" emma:confidence="0">
                  <emma:literal>To</emma:literal>
                </emma:interpretation>
                <emma:interpretation id="interp9" emma:lang="en-US" emma:confidence="0">
                  <emma:literal>son</emma:literal>
                </emma:interpretation>
              </emma:one-of>
            </emma:emma>
          </inkml:annotationXML>
          <inkml:trace contextRef="#ctx0" brushRef="#br0" timeOffset="1099.5521">172 1821 210,'0'-27'88,"8"1"-26,5 1-22,6-1-5,7 0 2,9 7-3,3 2-8,7 5-10,-1 5-3,-4 7-9,-2 0-2,-15 19-2,-4 5-3,-6 14 4,-13 6 2,0 1-1,-27 6-1,-1 0-1,-5-2 2,1-9 4,1-10 11,5-5 10,9-12 18,17-13 5,0 0 4,0 0-25,5-19-15,7-7-3,9-11-2,8-8 1,5 0-1,4 1 4,91-107 72,-83 108-57,-1 5 10,-14 6-2,-7 6-5,-3 7-13,-9 7-12,-7 6 1,-5 6-5,0 18-2,0 8 6,0 12-3,0 5 1,0 8-2,0 0 0,0-1 1,0-5-16,0-6-23,8-10-49,10-10-42,12-19-38,15 0-3,3-12 0,5-14 26,-9-3-89</inkml:trace>
          <inkml:trace contextRef="#ctx0" brushRef="#br0" timeOffset="1295.5347">1226 1672 57,'13'-17'132,"-5"-2"3,-8-6 115,0 18-133,0 3-7,0 4 36,0 0-121,0 17-8,-13 2-4,0 12-2,13 14-8,0 4 2,0 11-1,0 2-23,0 8-83,0-3-76,13 10-29,-8-7-40</inkml:trace>
          <inkml:trace contextRef="#ctx0" brushRef="#br0" timeOffset="1921.0547">559 2918 197,'-13'-7'141,"13"0"-32,0-5-39,0 0-16,0-9-4,21 4-5,9-2-12,1 7-3,13-2-3,0 4-2,-7 10-14,1 0-5,-12 0-3,-4 0-1,-7 24-3,-15-1 6,0 16 4,-24-1-4,-15 6-2,-6 1-3,10-8 2,-4-6 1,-1-5-5,15-7 6,7-19 9,18 0 15,0 0-11,8-14-8,10-10-6,52-39 1,-22 25-3,5-6-1,-5-1-1,10-6 2,-10 7-1,-8 6 4,-1 9 10,-9 3 3,-12 7 0,-5 5-3,-13 2-5,0 12-5,0 0 0,0 19 4,-18 7-2,1 11-6,-4 0 6,3 8-3,-1 5-2,6 2-1,13-3-3,0-4-33,0-2-45,13-11-44,6-6-28,7-7-10,9-19-25</inkml:trace>
          <inkml:trace contextRef="#ctx0" brushRef="#br0" timeOffset="2268.8917">1301 2963 25,'0'-15'82,"0"3"46,0 6-3,0-6-28,0 5-42,0-5-17,13 5 3,-6-5-11,5 5-11,8 0-7,5 0 8,-2 7 2,-2 0-5,-2 0-9,-6 14 9,-8 5 10,-5 12 16,0 1 5,-25 6-7,0 6-20,-6-1-8,-7 2-11,6-7 0,6-6-1,8-6 1,6-14 6,12-12 11,0 0-1,12 0-15,19-4-1,7-11-23,7 15-50,-1 0-38,1 0-35,-2 0-15,-13 0-47</inkml:trace>
        </inkml:traceGroup>
        <inkml:traceGroup>
          <inkml:annotationXML>
            <emma:emma xmlns:emma="http://www.w3.org/2003/04/emma" version="1.0">
              <emma:interpretation id="{BB91CCC5-919E-4910-92CB-C179377D8FA5}" emma:medium="tactile" emma:mode="ink">
                <msink:context xmlns:msink="http://schemas.microsoft.com/ink/2010/main" type="inkWord" rotatedBoundingBox="4670,12625 4840,14910 3492,15009 3322,12725"/>
              </emma:interpretation>
              <emma:one-of disjunction-type="recognition" id="oneOf2">
                <emma:interpretation id="interp10" emma:lang="en-US" emma:confidence="0">
                  <emma:literal>J</emma:literal>
                </emma:interpretation>
                <emma:interpretation id="interp11" emma:lang="en-US" emma:confidence="0">
                  <emma:literal>n</emma:literal>
                </emma:interpretation>
                <emma:interpretation id="interp12" emma:lang="en-US" emma:confidence="0">
                  <emma:literal>F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2900.8945">369 4433 53,'0'-17'121,"0"-2"-16,0 4-33,13 4-30,5-4-22,1 3 3,7 12-6,-6 0-3,-5 0-5,6 27-8,-8 3 5,-13 7 3,0 1 2,0 7 7,-26 5 7,-5 1 1,-7-7 10,1-7 1,7-5 5,-4-6 6,10-7 1,11-19 5,13 0-21,0-11-14,0-15-8,18-8 0,9-9-9,11-8-5,-2-5 7,9-8-4,3 7 5,-2 8-3,-9 4 5,-6 13 5,-6 8-1,-4 5-4,-10 12-2,-3 7 2,-8 19 28,0 12 5,0 13-17,-19 8-4,-2 3-13,4 8-3,17 3 0,0 2-23,0-4-56,0-8-55,17-12-34,11-12 2,10-13 7,5-19 1,7 0 41</inkml:trace>
          <inkml:trace contextRef="#ctx0" brushRef="#br0" timeOffset="3239.7796">987 4761 43,'19'-14'106,"-6"-5"10,-13-6-22,0 6-23,5-5-12,3 1-8,5-4-1,-4-6-13,4 8-17,8-1-10,3 2-1,-3 4-5,-3 14-4,-6 6-3,-12 0 26,0 19 16,0 7 1,-12 0-7,-1-2-12,13 1-11,-13-6-5,13 3-4,0-22 4,0 11-4,13-11 1,12 0-1,-1 0 1,2 0-2,-5 18 1,-8 8-3,-13 6 0,0 5 2,-34 7 0,-3 0-6,-6 1-39,-2 6-43,2-2-58,-2-5-40,-2-5 0</inkml:trace>
          <inkml:trace contextRef="#ctx0" brushRef="#br0" timeOffset="3728.6834">778 5430 155,'13'0'135,"8"0"-17,-3-12-34,12 0-15,-4 0-11,1 12-18,-4 0-20,-6 0-6,4 24-2,-15 7-12,-6 14 4,0 0-3,-27 7 3,2-4-3,-3-5-1,-5 2 1,5-12-1,6-7 2,4-7 1,18-19 29,0 0 0,0 0-15,13-26-7,9-7-4,11-12 4,13-5-2,2-6 1,2 0 5,1 0 8,-6 3 20,-6 17 1,-9 4-10,-12 14-12,-5 18-7,-13 0 38,0 26 18,0 17-11,-26 7-27,4 7-14,-4 0-4,0 5-15,7 0-21,-2-3-84,8-14-56,13-9-40,0-10-10,21-14-10,3-12-127</inkml:trace>
          <inkml:trace contextRef="#ctx0" brushRef="#br0" timeOffset="4089.1636">1471 5603 128,'0'-12'144,"0"5"-1,0 0-44,0 7-39,0 0 5,-12 18 6,-6 7-11,-1 6-20,-2 0-21,8 10-6,13-4-8,-10-7-2,10-4-3,0-7 14,0-19 13,0 0 2,18 0-6,8 0-8,-1-19 2,7 1 4,-9-1 5,3 0 24,1 0 14,-10 1 0,-4 3-22,0 15-17,-5 0-14,-3 0 2,8 33 48,-8 5-27,7 18-11,1 8-15,7 10 1,-8 9-2,9 12-22,-6-1-151,6 14-184,-2 17-548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2.xml"/><Relationship Id="rId10" Type="http://schemas.openxmlformats.org/officeDocument/2006/relationships/image" Target="../media/image11.emf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905000"/>
          </a:xfrm>
        </p:spPr>
        <p:txBody>
          <a:bodyPr>
            <a:normAutofit/>
          </a:bodyPr>
          <a:lstStyle/>
          <a:p>
            <a:r>
              <a:rPr lang="en-US" sz="4800" b="1" dirty="0"/>
              <a:t>Interpolation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284022" y="764834"/>
              <a:ext cx="3960" cy="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0422" y="761954"/>
                <a:ext cx="100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73661B9-2E55-48C6-A5C3-155C2148D04B}"/>
              </a:ext>
            </a:extLst>
          </p:cNvPr>
          <p:cNvSpPr/>
          <p:nvPr/>
        </p:nvSpPr>
        <p:spPr>
          <a:xfrm>
            <a:off x="2407727" y="501650"/>
            <a:ext cx="45571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Lagrange Interpolating Polynomial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5CA3CF-8008-4A7A-9D53-93D79A86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915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ABDE300-5469-45D5-9E0E-9D91F2A4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3673EA7-96F3-4CF3-B6C5-75D1973C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3DCFAF1-17E6-4446-9E3B-4DCB8714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181965-23CC-48D3-8093-2E5999189F3D}"/>
              </a:ext>
            </a:extLst>
          </p:cNvPr>
          <p:cNvSpPr/>
          <p:nvPr/>
        </p:nvSpPr>
        <p:spPr>
          <a:xfrm>
            <a:off x="990600" y="1219200"/>
            <a:ext cx="5852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The following table gives the values of an empirical function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B42EB4-7682-4C74-904D-68D9EBD8403A}"/>
              </a:ext>
            </a:extLst>
          </p:cNvPr>
          <p:cNvSpPr/>
          <p:nvPr/>
        </p:nvSpPr>
        <p:spPr>
          <a:xfrm>
            <a:off x="3352800" y="525600"/>
            <a:ext cx="2191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Example </a:t>
            </a:r>
            <a:endParaRPr lang="en-US" sz="4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D3E5CB6-EBC1-4290-B44D-E8C4239E4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63656"/>
              </p:ext>
            </p:extLst>
          </p:nvPr>
        </p:nvGraphicFramePr>
        <p:xfrm>
          <a:off x="2438400" y="1758912"/>
          <a:ext cx="3352800" cy="90809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310020105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56992556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621517135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683072570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1048582443"/>
                    </a:ext>
                  </a:extLst>
                </a:gridCol>
              </a:tblGrid>
              <a:tr h="45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12092721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8473855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1BD6BAF-7111-4DA5-A448-429C1F50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274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A8FA1AED-D035-4827-8D7E-F346BD02407E}"/>
                  </a:ext>
                </a:extLst>
              </p:cNvPr>
              <p:cNvSpPr/>
              <p:nvPr/>
            </p:nvSpPr>
            <p:spPr>
              <a:xfrm>
                <a:off x="990600" y="2837382"/>
                <a:ext cx="6172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) Use the Lagrange interpolation formula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(2.5)</m:t>
                    </m:r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FA1AED-D035-4827-8D7E-F346BD024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7382"/>
                <a:ext cx="6172200" cy="369332"/>
              </a:xfrm>
              <a:prstGeom prst="rect">
                <a:avLst/>
              </a:prstGeom>
              <a:blipFill>
                <a:blip r:embed="rId2"/>
                <a:stretch>
                  <a:fillRect l="-8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E1212DDC-0545-4B48-96EE-3A70AC5E3D61}"/>
                  </a:ext>
                </a:extLst>
              </p:cNvPr>
              <p:cNvSpPr/>
              <p:nvPr/>
            </p:nvSpPr>
            <p:spPr>
              <a:xfrm>
                <a:off x="990600" y="3244334"/>
                <a:ext cx="5491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(ii) the root of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to</m:t>
                    </m:r>
                    <m:r>
                      <m:rPr>
                        <m:nor/>
                      </m:rPr>
                      <a:rPr lang="en-US"/>
                      <m:t> 3 </m:t>
                    </m:r>
                    <m:r>
                      <m:rPr>
                        <m:nor/>
                      </m:rPr>
                      <a:rPr lang="en-US"/>
                      <m:t>decimal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places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12DDC-0545-4B48-96EE-3A70AC5E3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44334"/>
                <a:ext cx="5491311" cy="369332"/>
              </a:xfrm>
              <a:prstGeom prst="rect">
                <a:avLst/>
              </a:prstGeom>
              <a:blipFill>
                <a:blip r:embed="rId3"/>
                <a:stretch>
                  <a:fillRect l="-1000" t="-8197" r="-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EBE97AC-883B-405B-A366-B1D5D452EC95}"/>
              </a:ext>
            </a:extLst>
          </p:cNvPr>
          <p:cNvSpPr/>
          <p:nvPr/>
        </p:nvSpPr>
        <p:spPr>
          <a:xfrm>
            <a:off x="947319" y="4214774"/>
            <a:ext cx="401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)  Applying Lagrange’s formula, we have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01C64F2-B14B-4D52-AB25-AA8319A6CB5F}"/>
              </a:ext>
            </a:extLst>
          </p:cNvPr>
          <p:cNvSpPr/>
          <p:nvPr/>
        </p:nvSpPr>
        <p:spPr>
          <a:xfrm>
            <a:off x="900030" y="3737871"/>
            <a:ext cx="1141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Solution: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1033863-CB31-469D-9932-2A6411887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745" y="4816341"/>
            <a:ext cx="8134712" cy="12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7B14719-A345-4CF0-999A-01AB809E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A14208-6364-4D61-8679-CF89D07A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9448800" cy="1981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0836E35-9240-48FE-A0B1-97FF5D471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8458200" cy="6858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0D3E5FE-580C-48AF-849C-DA435141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06573"/>
              </p:ext>
            </p:extLst>
          </p:nvPr>
        </p:nvGraphicFramePr>
        <p:xfrm>
          <a:off x="2590800" y="3810000"/>
          <a:ext cx="3124200" cy="6858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24840">
                  <a:extLst>
                    <a:ext uri="{9D8B030D-6E8A-4147-A177-3AD203B41FA5}">
                      <a16:colId xmlns="" xmlns:a16="http://schemas.microsoft.com/office/drawing/2014/main" val="2054526460"/>
                    </a:ext>
                  </a:extLst>
                </a:gridCol>
                <a:gridCol w="624840">
                  <a:extLst>
                    <a:ext uri="{9D8B030D-6E8A-4147-A177-3AD203B41FA5}">
                      <a16:colId xmlns="" xmlns:a16="http://schemas.microsoft.com/office/drawing/2014/main" val="3802584810"/>
                    </a:ext>
                  </a:extLst>
                </a:gridCol>
                <a:gridCol w="624840">
                  <a:extLst>
                    <a:ext uri="{9D8B030D-6E8A-4147-A177-3AD203B41FA5}">
                      <a16:colId xmlns="" xmlns:a16="http://schemas.microsoft.com/office/drawing/2014/main" val="2177727439"/>
                    </a:ext>
                  </a:extLst>
                </a:gridCol>
                <a:gridCol w="624840">
                  <a:extLst>
                    <a:ext uri="{9D8B030D-6E8A-4147-A177-3AD203B41FA5}">
                      <a16:colId xmlns="" xmlns:a16="http://schemas.microsoft.com/office/drawing/2014/main" val="685847590"/>
                    </a:ext>
                  </a:extLst>
                </a:gridCol>
                <a:gridCol w="624840">
                  <a:extLst>
                    <a:ext uri="{9D8B030D-6E8A-4147-A177-3AD203B41FA5}">
                      <a16:colId xmlns="" xmlns:a16="http://schemas.microsoft.com/office/drawing/2014/main" val="287411046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494715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117711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6F51D02-47DE-4B8C-8AC6-87B166ED7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3" y="4800600"/>
            <a:ext cx="8686800" cy="97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EEA974-D046-47D5-A40D-91FC907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955509E-BA56-4580-84A7-02C77CE2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9144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F831F30-2449-440C-9AE5-72A3880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9860474-24D2-4967-A52A-096D6BDA4932}"/>
              </a:ext>
            </a:extLst>
          </p:cNvPr>
          <p:cNvSpPr txBox="1">
            <a:spLocks/>
          </p:cNvSpPr>
          <p:nvPr/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572538-E395-4302-BB72-AD96FC0E5592}"/>
              </a:ext>
            </a:extLst>
          </p:cNvPr>
          <p:cNvSpPr txBox="1"/>
          <p:nvPr/>
        </p:nvSpPr>
        <p:spPr>
          <a:xfrm>
            <a:off x="304800" y="307592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Advantages and Drawbacks: Lagrange 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40E5C4-E35D-4282-BBC7-8DEFEBFD43CD}"/>
              </a:ext>
            </a:extLst>
          </p:cNvPr>
          <p:cNvSpPr txBox="1"/>
          <p:nvPr/>
        </p:nvSpPr>
        <p:spPr>
          <a:xfrm>
            <a:off x="478971" y="1371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Advantages of Lagrange Interpolation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1CA517-895A-4057-9798-EE54CE2DCBA9}"/>
              </a:ext>
            </a:extLst>
          </p:cNvPr>
          <p:cNvSpPr txBox="1"/>
          <p:nvPr/>
        </p:nvSpPr>
        <p:spPr>
          <a:xfrm>
            <a:off x="457200" y="3429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Drawbacks of Lagrange interpolation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47E1B4-2661-4B76-9299-A7F2A46475EC}"/>
              </a:ext>
            </a:extLst>
          </p:cNvPr>
          <p:cNvSpPr/>
          <p:nvPr/>
        </p:nvSpPr>
        <p:spPr>
          <a:xfrm>
            <a:off x="609600" y="1968891"/>
            <a:ext cx="838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The answers for Higher-order polynomials will be more accurate.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For Higher-order polynomials the approximate result </a:t>
            </a:r>
            <a:r>
              <a:rPr lang="en-US" sz="2200" dirty="0" err="1">
                <a:solidFill>
                  <a:srgbClr val="000000"/>
                </a:solidFill>
                <a:latin typeface="ProximaNova"/>
              </a:rPr>
              <a:t>convergesmto</a:t>
            </a:r>
            <a:r>
              <a:rPr lang="en-US" sz="2200" dirty="0">
                <a:solidFill>
                  <a:srgbClr val="000000"/>
                </a:solidFill>
                <a:latin typeface="ProximaNova"/>
              </a:rPr>
              <a:t> the exact solution very quickly.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ED1AEBE-D3A1-4D7E-8E33-0ED305D595F9}"/>
              </a:ext>
            </a:extLst>
          </p:cNvPr>
          <p:cNvSpPr/>
          <p:nvPr/>
        </p:nvSpPr>
        <p:spPr>
          <a:xfrm>
            <a:off x="627744" y="4091855"/>
            <a:ext cx="807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It becomes a tedious job to do when the polynomial order increases the number of point increases and we need to evaluate approximate solutions for each point.</a:t>
            </a:r>
          </a:p>
        </p:txBody>
      </p:sp>
    </p:spTree>
    <p:extLst>
      <p:ext uri="{BB962C8B-B14F-4D97-AF65-F5344CB8AC3E}">
        <p14:creationId xmlns:p14="http://schemas.microsoft.com/office/powerpoint/2010/main" val="859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D1FDCAE-3D49-476E-91DD-591A8E2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FDC7976-8FF2-451C-8870-D49F74B658DB}"/>
              </a:ext>
            </a:extLst>
          </p:cNvPr>
          <p:cNvSpPr/>
          <p:nvPr/>
        </p:nvSpPr>
        <p:spPr>
          <a:xfrm>
            <a:off x="3200400" y="34780"/>
            <a:ext cx="2609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ProximaNova"/>
              </a:rPr>
              <a:t>MATLAB CODE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041839-E649-40D4-8EE0-451D7445F4A5}"/>
              </a:ext>
            </a:extLst>
          </p:cNvPr>
          <p:cNvSpPr/>
          <p:nvPr/>
        </p:nvSpPr>
        <p:spPr>
          <a:xfrm>
            <a:off x="914400" y="503586"/>
            <a:ext cx="7153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Write down MATLAB codes using “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polyfit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(x, y, n)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” and “</a:t>
            </a:r>
            <a:r>
              <a:rPr lang="en-US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polyval</a:t>
            </a: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</a:rPr>
              <a:t>(p, x)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” for the following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F70C7FC0-6293-4366-B9BC-C7C5D3215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42778"/>
              </p:ext>
            </p:extLst>
          </p:nvPr>
        </p:nvGraphicFramePr>
        <p:xfrm>
          <a:off x="2209800" y="984444"/>
          <a:ext cx="4953002" cy="58699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1447743204"/>
                    </a:ext>
                  </a:extLst>
                </a:gridCol>
                <a:gridCol w="653682">
                  <a:extLst>
                    <a:ext uri="{9D8B030D-6E8A-4147-A177-3AD203B41FA5}">
                      <a16:colId xmlns="" xmlns:a16="http://schemas.microsoft.com/office/drawing/2014/main" val="1148805780"/>
                    </a:ext>
                  </a:extLst>
                </a:gridCol>
                <a:gridCol w="808130">
                  <a:extLst>
                    <a:ext uri="{9D8B030D-6E8A-4147-A177-3AD203B41FA5}">
                      <a16:colId xmlns="" xmlns:a16="http://schemas.microsoft.com/office/drawing/2014/main" val="3878578670"/>
                    </a:ext>
                  </a:extLst>
                </a:gridCol>
                <a:gridCol w="808130">
                  <a:extLst>
                    <a:ext uri="{9D8B030D-6E8A-4147-A177-3AD203B41FA5}">
                      <a16:colId xmlns="" xmlns:a16="http://schemas.microsoft.com/office/drawing/2014/main" val="2465443131"/>
                    </a:ext>
                  </a:extLst>
                </a:gridCol>
                <a:gridCol w="808130">
                  <a:extLst>
                    <a:ext uri="{9D8B030D-6E8A-4147-A177-3AD203B41FA5}">
                      <a16:colId xmlns="" xmlns:a16="http://schemas.microsoft.com/office/drawing/2014/main" val="1742467099"/>
                    </a:ext>
                  </a:extLst>
                </a:gridCol>
                <a:gridCol w="808130">
                  <a:extLst>
                    <a:ext uri="{9D8B030D-6E8A-4147-A177-3AD203B41FA5}">
                      <a16:colId xmlns="" xmlns:a16="http://schemas.microsoft.com/office/drawing/2014/main" val="4212801553"/>
                    </a:ext>
                  </a:extLst>
                </a:gridCol>
              </a:tblGrid>
              <a:tr h="2923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2967869"/>
                  </a:ext>
                </a:extLst>
              </a:tr>
              <a:tr h="2923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(m/s)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769671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81299E6-56F1-42B7-860C-E546E5ED2822}"/>
                  </a:ext>
                </a:extLst>
              </p:cNvPr>
              <p:cNvSpPr/>
              <p:nvPr/>
            </p:nvSpPr>
            <p:spPr>
              <a:xfrm>
                <a:off x="543933" y="1774449"/>
                <a:ext cx="7620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57250" marR="0" indent="-28575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a.	Find the polynomial of least degree that incorporates all the values in the table. and estimate the velocities corresponding to 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=17,  25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35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seconds.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914400" marR="0" indent="-34290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b.    Draw the figure showing fitted polynomial and the given points.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1299E6-56F1-42B7-860C-E546E5ED2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33" y="1774449"/>
                <a:ext cx="7620000" cy="1200329"/>
              </a:xfrm>
              <a:prstGeom prst="rect">
                <a:avLst/>
              </a:prstGeom>
              <a:blipFill>
                <a:blip r:embed="rId2"/>
                <a:stretch>
                  <a:fillRect t="-2538" r="-72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813854A-FDD8-4DF2-B57C-BA86AF40C4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25614"/>
            <a:ext cx="3539490" cy="2653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ACC3015-4677-4085-A97A-E93CC4B51CB4}"/>
              </a:ext>
            </a:extLst>
          </p:cNvPr>
          <p:cNvSpPr/>
          <p:nvPr/>
        </p:nvSpPr>
        <p:spPr>
          <a:xfrm>
            <a:off x="914400" y="291364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a)  &gt;&gt; t=[10  15  20  22.5  30];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   &gt;&gt; v=[227  363  517  603  903];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  &gt;&gt;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polyfit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(t,v,4)</a:t>
            </a:r>
          </a:p>
          <a:p>
            <a:pPr indent="457200" algn="just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    -0.0002    0.0240   -0.4267   28.2000  -34.2000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&gt;&gt; t1=[17  25  30];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&gt;&gt; v1=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polyval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(pt,t1);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&gt;&gt; % Output value of v for 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&gt;&gt;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t_v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=[t1',v1']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t_v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=    17.0000     421.9875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	25.0000     695.8000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  	30.0000    903.0000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D0233BE-AA52-4225-A2A4-3457BDFF452D}"/>
              </a:ext>
            </a:extLst>
          </p:cNvPr>
          <p:cNvSpPr/>
          <p:nvPr/>
        </p:nvSpPr>
        <p:spPr>
          <a:xfrm>
            <a:off x="5162032" y="2938516"/>
            <a:ext cx="311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91B2041-3FF4-48C2-85E3-0A32DE73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6BED57-BF5C-42DE-B658-A42466EE8723}"/>
              </a:ext>
            </a:extLst>
          </p:cNvPr>
          <p:cNvSpPr/>
          <p:nvPr/>
        </p:nvSpPr>
        <p:spPr>
          <a:xfrm>
            <a:off x="3200400" y="34780"/>
            <a:ext cx="2479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ProximaNova"/>
              </a:rPr>
              <a:t>SAMPLE MCQ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D34531E-49D2-4F33-865A-AFB9EB1DA928}"/>
              </a:ext>
            </a:extLst>
          </p:cNvPr>
          <p:cNvSpPr/>
          <p:nvPr/>
        </p:nvSpPr>
        <p:spPr>
          <a:xfrm>
            <a:off x="372290" y="446475"/>
            <a:ext cx="8534400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To study the behavior of the function through only a few discrete sets of values points a technique known as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Curve fitting, (b) Interpolation, (c)Trapezoidal Rule, (d) None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8FB2BED-37E3-41BA-B230-911321B020C4}"/>
                  </a:ext>
                </a:extLst>
              </p:cNvPr>
              <p:cNvSpPr/>
              <p:nvPr/>
            </p:nvSpPr>
            <p:spPr>
              <a:xfrm>
                <a:off x="372290" y="1878056"/>
                <a:ext cx="8229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2. By inverse Lagrange method find the real root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from the sets of data: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8FB2BED-37E3-41BA-B230-911321B02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0" y="1878056"/>
                <a:ext cx="8229600" cy="646331"/>
              </a:xfrm>
              <a:prstGeom prst="rect">
                <a:avLst/>
              </a:prstGeom>
              <a:blipFill>
                <a:blip r:embed="rId2"/>
                <a:stretch>
                  <a:fillRect l="-593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="" xmlns:a16="http://schemas.microsoft.com/office/drawing/2014/main" id="{14C6B862-447D-4E9D-BDA3-5B1AB74B2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4859"/>
                  </p:ext>
                </p:extLst>
              </p:nvPr>
            </p:nvGraphicFramePr>
            <p:xfrm>
              <a:off x="2569029" y="2356634"/>
              <a:ext cx="1981200" cy="8229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9960">
                      <a:extLst>
                        <a:ext uri="{9D8B030D-6E8A-4147-A177-3AD203B41FA5}">
                          <a16:colId xmlns="" xmlns:a16="http://schemas.microsoft.com/office/drawing/2014/main" val="1456230394"/>
                        </a:ext>
                      </a:extLst>
                    </a:gridCol>
                    <a:gridCol w="710671">
                      <a:extLst>
                        <a:ext uri="{9D8B030D-6E8A-4147-A177-3AD203B41FA5}">
                          <a16:colId xmlns="" xmlns:a16="http://schemas.microsoft.com/office/drawing/2014/main" val="3510971313"/>
                        </a:ext>
                      </a:extLst>
                    </a:gridCol>
                    <a:gridCol w="560569">
                      <a:extLst>
                        <a:ext uri="{9D8B030D-6E8A-4147-A177-3AD203B41FA5}">
                          <a16:colId xmlns="" xmlns:a16="http://schemas.microsoft.com/office/drawing/2014/main" val="549099639"/>
                        </a:ext>
                      </a:extLst>
                    </a:gridCol>
                  </a:tblGrid>
                  <a:tr h="40027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923633398"/>
                      </a:ext>
                    </a:extLst>
                  </a:tr>
                  <a:tr h="40027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-2.5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6218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4C6B862-447D-4E9D-BDA3-5B1AB74B29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4859"/>
                  </p:ext>
                </p:extLst>
              </p:nvPr>
            </p:nvGraphicFramePr>
            <p:xfrm>
              <a:off x="2569029" y="2356634"/>
              <a:ext cx="1981200" cy="8229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09960">
                      <a:extLst>
                        <a:ext uri="{9D8B030D-6E8A-4147-A177-3AD203B41FA5}">
                          <a16:colId xmlns:a16="http://schemas.microsoft.com/office/drawing/2014/main" val="1456230394"/>
                        </a:ext>
                      </a:extLst>
                    </a:gridCol>
                    <a:gridCol w="710671">
                      <a:extLst>
                        <a:ext uri="{9D8B030D-6E8A-4147-A177-3AD203B41FA5}">
                          <a16:colId xmlns:a16="http://schemas.microsoft.com/office/drawing/2014/main" val="3510971313"/>
                        </a:ext>
                      </a:extLst>
                    </a:gridCol>
                    <a:gridCol w="560569">
                      <a:extLst>
                        <a:ext uri="{9D8B030D-6E8A-4147-A177-3AD203B41FA5}">
                          <a16:colId xmlns:a16="http://schemas.microsoft.com/office/drawing/2014/main" val="549099639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1471" r="-180342" b="-1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363339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101471" r="-180342" b="-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-2.5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6218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E96F608-B0D8-445C-ADDC-A19C2466751A}"/>
              </a:ext>
            </a:extLst>
          </p:cNvPr>
          <p:cNvSpPr/>
          <p:nvPr/>
        </p:nvSpPr>
        <p:spPr>
          <a:xfrm>
            <a:off x="609600" y="3179594"/>
            <a:ext cx="4648200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0.45,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-0.54,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Both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11F4C11-9BE2-4E97-903D-5EA19F5B53B1}"/>
              </a:ext>
            </a:extLst>
          </p:cNvPr>
          <p:cNvSpPr/>
          <p:nvPr/>
        </p:nvSpPr>
        <p:spPr>
          <a:xfrm>
            <a:off x="439783" y="4953000"/>
            <a:ext cx="8704217" cy="106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100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What is the MATLAB command for finding polynomial from some discrete sets of values.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polyal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(x,y,x0) ,	(b)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polyfit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x,y,n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,	(c) Both, 	(d) None.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E533A06-C4A3-4828-B9F8-6C5D6D44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6D57F08-7DA6-492D-8806-C5FFCEE4A17A}"/>
              </a:ext>
            </a:extLst>
          </p:cNvPr>
          <p:cNvSpPr/>
          <p:nvPr/>
        </p:nvSpPr>
        <p:spPr>
          <a:xfrm>
            <a:off x="723900" y="5334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4. By Newtons Divided Difference method find the polynomial from the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data: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id="{8395E079-AEEE-4AC9-AD38-924F062C8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5173068"/>
                  </p:ext>
                </p:extLst>
              </p:nvPr>
            </p:nvGraphicFramePr>
            <p:xfrm>
              <a:off x="3276600" y="990600"/>
              <a:ext cx="2133600" cy="8229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64572">
                      <a:extLst>
                        <a:ext uri="{9D8B030D-6E8A-4147-A177-3AD203B41FA5}">
                          <a16:colId xmlns="" xmlns:a16="http://schemas.microsoft.com/office/drawing/2014/main" val="299853986"/>
                        </a:ext>
                      </a:extLst>
                    </a:gridCol>
                    <a:gridCol w="765338">
                      <a:extLst>
                        <a:ext uri="{9D8B030D-6E8A-4147-A177-3AD203B41FA5}">
                          <a16:colId xmlns="" xmlns:a16="http://schemas.microsoft.com/office/drawing/2014/main" val="1903707433"/>
                        </a:ext>
                      </a:extLst>
                    </a:gridCol>
                    <a:gridCol w="603690">
                      <a:extLst>
                        <a:ext uri="{9D8B030D-6E8A-4147-A177-3AD203B41FA5}">
                          <a16:colId xmlns="" xmlns:a16="http://schemas.microsoft.com/office/drawing/2014/main" val="1114963865"/>
                        </a:ext>
                      </a:extLst>
                    </a:gridCol>
                  </a:tblGrid>
                  <a:tr h="23812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47173413"/>
                      </a:ext>
                    </a:extLst>
                  </a:tr>
                  <a:tr h="238125">
                    <a:tc>
                      <a:txBody>
                        <a:bodyPr/>
                        <a:lstStyle/>
                        <a:p>
                          <a:pPr marL="0" marR="0" algn="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54322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395E079-AEEE-4AC9-AD38-924F062C88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5173068"/>
                  </p:ext>
                </p:extLst>
              </p:nvPr>
            </p:nvGraphicFramePr>
            <p:xfrm>
              <a:off x="3276600" y="990600"/>
              <a:ext cx="2133600" cy="8229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64572">
                      <a:extLst>
                        <a:ext uri="{9D8B030D-6E8A-4147-A177-3AD203B41FA5}">
                          <a16:colId xmlns:a16="http://schemas.microsoft.com/office/drawing/2014/main" val="299853986"/>
                        </a:ext>
                      </a:extLst>
                    </a:gridCol>
                    <a:gridCol w="765338">
                      <a:extLst>
                        <a:ext uri="{9D8B030D-6E8A-4147-A177-3AD203B41FA5}">
                          <a16:colId xmlns:a16="http://schemas.microsoft.com/office/drawing/2014/main" val="1903707433"/>
                        </a:ext>
                      </a:extLst>
                    </a:gridCol>
                    <a:gridCol w="603690">
                      <a:extLst>
                        <a:ext uri="{9D8B030D-6E8A-4147-A177-3AD203B41FA5}">
                          <a16:colId xmlns:a16="http://schemas.microsoft.com/office/drawing/2014/main" val="1114963865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" t="-1471" r="-180159" b="-1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717341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4" t="-101471" r="-180159" b="-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43227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C4ADC3B1-21D1-47D2-A37D-6E0E4396B257}"/>
                  </a:ext>
                </a:extLst>
              </p:cNvPr>
              <p:cNvSpPr/>
              <p:nvPr/>
            </p:nvSpPr>
            <p:spPr>
              <a:xfrm>
                <a:off x="1166949" y="2009421"/>
                <a:ext cx="6477000" cy="37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(b)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−9,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9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−10,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−9,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ADC3B1-21D1-47D2-A37D-6E0E4396B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49" y="2009421"/>
                <a:ext cx="6477000" cy="374077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9179A0C2-0DE6-4BE2-ADA9-32942B1BC89C}"/>
                  </a:ext>
                </a:extLst>
              </p:cNvPr>
              <p:cNvSpPr/>
              <p:nvPr/>
            </p:nvSpPr>
            <p:spPr>
              <a:xfrm>
                <a:off x="723900" y="2843006"/>
                <a:ext cx="8229600" cy="1171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From the polynomial from question 4,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 40,	 (b) 45,	(c) 35,	(d) 30.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179A0C2-0DE6-4BE2-ADA9-32942B1BC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843006"/>
                <a:ext cx="8229600" cy="1171988"/>
              </a:xfrm>
              <a:prstGeom prst="rect">
                <a:avLst/>
              </a:prstGeom>
              <a:blipFill>
                <a:blip r:embed="rId4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900831E3-20FD-4472-B4D4-EBDD49038BED}"/>
                  </a:ext>
                </a:extLst>
              </p:cNvPr>
              <p:cNvSpPr/>
              <p:nvPr/>
            </p:nvSpPr>
            <p:spPr>
              <a:xfrm>
                <a:off x="533400" y="4368324"/>
                <a:ext cx="7391400" cy="1069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 With the help of question 4 and 5, Find the polynomial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which takes the value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=59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−9,  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(c)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−5,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(d)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3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−6.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0831E3-20FD-4472-B4D4-EBDD49038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68324"/>
                <a:ext cx="7391400" cy="1069011"/>
              </a:xfrm>
              <a:prstGeom prst="rect">
                <a:avLst/>
              </a:prstGeom>
              <a:blipFill>
                <a:blip r:embed="rId5"/>
                <a:stretch>
                  <a:fillRect t="-34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3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4AA01F0-065F-44F4-A83B-8458D9EE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805536F-1CD3-4A0A-910A-95F44DC769F9}"/>
              </a:ext>
            </a:extLst>
          </p:cNvPr>
          <p:cNvSpPr/>
          <p:nvPr/>
        </p:nvSpPr>
        <p:spPr>
          <a:xfrm>
            <a:off x="3886200" y="205573"/>
            <a:ext cx="1684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ProximaNova"/>
              </a:rPr>
              <a:t>Exercises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0C8E4F5-B1B5-4F65-9B16-10C1ED28ECD1}"/>
              </a:ext>
            </a:extLst>
          </p:cNvPr>
          <p:cNvSpPr/>
          <p:nvPr/>
        </p:nvSpPr>
        <p:spPr>
          <a:xfrm>
            <a:off x="756347" y="848481"/>
            <a:ext cx="459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1. The table below gives the velocity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at time 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43D37559-B567-42BA-9980-0D20DBFC60C9}"/>
                  </a:ext>
                </a:extLst>
              </p:cNvPr>
              <p:cNvSpPr/>
              <p:nvPr/>
            </p:nvSpPr>
            <p:spPr>
              <a:xfrm>
                <a:off x="647728" y="1963944"/>
                <a:ext cx="64008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   Construct a divided-difference table for the above data.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571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ii.  Find the polynomial of least degree that incorporates the values in the table.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571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iii. Find the acceleration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=6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571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iv. Find the distance function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5715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3D37559-B567-42BA-9980-0D20DBFC6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8" y="1963944"/>
                <a:ext cx="6400800" cy="1754326"/>
              </a:xfrm>
              <a:prstGeom prst="rect">
                <a:avLst/>
              </a:prstGeom>
              <a:blipFill>
                <a:blip r:embed="rId2"/>
                <a:stretch>
                  <a:fillRect t="-1736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C80E938F-30C6-46C2-98B7-FCC623FFA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14974"/>
              </p:ext>
            </p:extLst>
          </p:nvPr>
        </p:nvGraphicFramePr>
        <p:xfrm>
          <a:off x="2204581" y="1323056"/>
          <a:ext cx="3352800" cy="58477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0560">
                  <a:extLst>
                    <a:ext uri="{9D8B030D-6E8A-4147-A177-3AD203B41FA5}">
                      <a16:colId xmlns="" xmlns:a16="http://schemas.microsoft.com/office/drawing/2014/main" val="1151003131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888518432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742358567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259085551"/>
                    </a:ext>
                  </a:extLst>
                </a:gridCol>
                <a:gridCol w="670560">
                  <a:extLst>
                    <a:ext uri="{9D8B030D-6E8A-4147-A177-3AD203B41FA5}">
                      <a16:colId xmlns="" xmlns:a16="http://schemas.microsoft.com/office/drawing/2014/main" val="4120409823"/>
                    </a:ext>
                  </a:extLst>
                </a:gridCol>
              </a:tblGrid>
              <a:tr h="292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t(s)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72268041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v(m/s)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2683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87B66E25-725B-42D1-A820-F6BD5676CB28}"/>
                  </a:ext>
                </a:extLst>
              </p:cNvPr>
              <p:cNvSpPr/>
              <p:nvPr/>
            </p:nvSpPr>
            <p:spPr>
              <a:xfrm>
                <a:off x="647727" y="3405050"/>
                <a:ext cx="4807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2. The table below gives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B66E25-725B-42D1-A820-F6BD5676C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27" y="3405050"/>
                <a:ext cx="4807855" cy="369332"/>
              </a:xfrm>
              <a:prstGeom prst="rect">
                <a:avLst/>
              </a:prstGeom>
              <a:blipFill>
                <a:blip r:embed="rId3"/>
                <a:stretch>
                  <a:fillRect l="-101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1AB81FBB-6EE8-44E7-AC3F-B8650C4F2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35797"/>
              </p:ext>
            </p:extLst>
          </p:nvPr>
        </p:nvGraphicFramePr>
        <p:xfrm>
          <a:off x="1823581" y="3718270"/>
          <a:ext cx="4114799" cy="6952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7954">
                  <a:extLst>
                    <a:ext uri="{9D8B030D-6E8A-4147-A177-3AD203B41FA5}">
                      <a16:colId xmlns="" xmlns:a16="http://schemas.microsoft.com/office/drawing/2014/main" val="761315047"/>
                    </a:ext>
                  </a:extLst>
                </a:gridCol>
                <a:gridCol w="671369">
                  <a:extLst>
                    <a:ext uri="{9D8B030D-6E8A-4147-A177-3AD203B41FA5}">
                      <a16:colId xmlns="" xmlns:a16="http://schemas.microsoft.com/office/drawing/2014/main" val="291264099"/>
                    </a:ext>
                  </a:extLst>
                </a:gridCol>
                <a:gridCol w="671369">
                  <a:extLst>
                    <a:ext uri="{9D8B030D-6E8A-4147-A177-3AD203B41FA5}">
                      <a16:colId xmlns="" xmlns:a16="http://schemas.microsoft.com/office/drawing/2014/main" val="3124102060"/>
                    </a:ext>
                  </a:extLst>
                </a:gridCol>
                <a:gridCol w="671369">
                  <a:extLst>
                    <a:ext uri="{9D8B030D-6E8A-4147-A177-3AD203B41FA5}">
                      <a16:colId xmlns="" xmlns:a16="http://schemas.microsoft.com/office/drawing/2014/main" val="1926889200"/>
                    </a:ext>
                  </a:extLst>
                </a:gridCol>
                <a:gridCol w="671369">
                  <a:extLst>
                    <a:ext uri="{9D8B030D-6E8A-4147-A177-3AD203B41FA5}">
                      <a16:colId xmlns="" xmlns:a16="http://schemas.microsoft.com/office/drawing/2014/main" val="2818918855"/>
                    </a:ext>
                  </a:extLst>
                </a:gridCol>
                <a:gridCol w="671369">
                  <a:extLst>
                    <a:ext uri="{9D8B030D-6E8A-4147-A177-3AD203B41FA5}">
                      <a16:colId xmlns="" xmlns:a16="http://schemas.microsoft.com/office/drawing/2014/main" val="4115352739"/>
                    </a:ext>
                  </a:extLst>
                </a:gridCol>
              </a:tblGrid>
              <a:tr h="3476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9268148"/>
                  </a:ext>
                </a:extLst>
              </a:tr>
              <a:tr h="3476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93827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C12F747B-3477-4016-A597-8B0A104B9043}"/>
                  </a:ext>
                </a:extLst>
              </p:cNvPr>
              <p:cNvSpPr/>
              <p:nvPr/>
            </p:nvSpPr>
            <p:spPr>
              <a:xfrm>
                <a:off x="719336" y="4549266"/>
                <a:ext cx="704121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just">
                  <a:spcBef>
                    <a:spcPts val="0"/>
                  </a:spcBef>
                  <a:spcAft>
                    <a:spcPts val="0"/>
                  </a:spcAft>
                  <a:tabLst>
                    <a:tab pos="-1143000" algn="r"/>
                    <a:tab pos="342900" algn="r"/>
                  </a:tabLs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Calibri" panose="020F0502020204030204" pitchFamily="34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) Construct a divided-difference table for the above data.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(ii) Find the polynomial which passes through all the points of the table and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2F747B-3477-4016-A597-8B0A104B9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6" y="4549266"/>
                <a:ext cx="7041218" cy="923330"/>
              </a:xfrm>
              <a:prstGeom prst="rect">
                <a:avLst/>
              </a:prstGeom>
              <a:blipFill>
                <a:blip r:embed="rId4"/>
                <a:stretch>
                  <a:fillRect l="-69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BE0B012A-6224-40DC-8CB2-7A6D05A7C9CA}"/>
                  </a:ext>
                </a:extLst>
              </p:cNvPr>
              <p:cNvSpPr/>
              <p:nvPr/>
            </p:nvSpPr>
            <p:spPr>
              <a:xfrm>
                <a:off x="719336" y="5472596"/>
                <a:ext cx="76508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(iii) Find the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that takes the values of the above table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=549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0B012A-6224-40DC-8CB2-7A6D05A7C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6" y="5472596"/>
                <a:ext cx="7650818" cy="646331"/>
              </a:xfrm>
              <a:prstGeom prst="rect">
                <a:avLst/>
              </a:prstGeom>
              <a:blipFill>
                <a:blip r:embed="rId5"/>
                <a:stretch>
                  <a:fillRect l="-637" t="-56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5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8818" y="4722168"/>
            <a:ext cx="665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1. Newton’s divided difference interpolation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Two methods can be used for interpolation. They 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327303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2. Lagrange Interpolating Polynomial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971" y="685800"/>
            <a:ext cx="1730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Objective: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971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Methodologies: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226403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To study the behavior of the function through those points a technique known as </a:t>
            </a:r>
            <a:r>
              <a:rPr lang="en-US" sz="2800" b="1" dirty="0"/>
              <a:t>interpolation</a:t>
            </a:r>
            <a:r>
              <a:rPr lang="en-US" sz="2800" dirty="0"/>
              <a:t> is introduced.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9F59907-71AE-45EE-8798-789C1D09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071A33-0D23-4680-90AA-DA0A93D6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7" y="2743200"/>
            <a:ext cx="82677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1143000" algn="r"/>
                <a:tab pos="3429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143000" algn="r"/>
                <a:tab pos="342900" algn="r"/>
              </a:tabLst>
            </a:pPr>
            <a:r>
              <a:rPr lang="en-US" altLang="en-US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Construct a divided-difference table for the above data.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-1143000" algn="r"/>
                <a:tab pos="342900" algn="r"/>
              </a:tabLst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ii. Find the polynomial which passes through all the points of the table and find f(12).</a:t>
            </a: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lvl="0" algn="just"/>
            <a:r>
              <a:rPr kumimoji="0" lang="en-US" altLang="en-US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iii.Find</a:t>
            </a: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the polynomial g(x) 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that takes the values of the above table and g (12)=1280.</a:t>
            </a:r>
          </a:p>
          <a:p>
            <a:pPr algn="just"/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iv.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Use Lagrange interpolating polynomial to estimate</a:t>
            </a:r>
            <a:endParaRPr lang="en-US" altLang="en-US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  a. 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he value of  f(8 )using two points.</a:t>
            </a:r>
            <a:endParaRPr lang="en-US" altLang="en-US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  b. T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he value of x for f(x)=380 using three points.</a:t>
            </a:r>
            <a:endParaRPr lang="en-US" altLang="en-US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v.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Write down MATLAB codes using “</a:t>
            </a:r>
            <a:r>
              <a:rPr lang="en-US" altLang="en-US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polyfit</a:t>
            </a:r>
            <a:r>
              <a:rPr lang="en-US" altLang="en-US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(x, y, n)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altLang="en-US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polyval</a:t>
            </a:r>
            <a:r>
              <a:rPr lang="en-US" altLang="en-US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(p, x)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” for the following.</a:t>
            </a:r>
          </a:p>
          <a:p>
            <a:pPr algn="just"/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vi.</a:t>
            </a:r>
            <a:r>
              <a:rPr lang="en-US" alt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Find the polynomial of least degree that incorporates all the values in the table and estimate the values corresponding to x=1,  3 and 5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="" xmlns:a16="http://schemas.microsoft.com/office/drawing/2014/main" id="{E505CC17-011F-4B17-8469-78C64D3E6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329820"/>
                  </p:ext>
                </p:extLst>
              </p:nvPr>
            </p:nvGraphicFramePr>
            <p:xfrm>
              <a:off x="2362200" y="1768653"/>
              <a:ext cx="3923030" cy="652272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722630">
                      <a:extLst>
                        <a:ext uri="{9D8B030D-6E8A-4147-A177-3AD203B41FA5}">
                          <a16:colId xmlns="" xmlns:a16="http://schemas.microsoft.com/office/drawing/2014/main" val="1972927939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="" xmlns:a16="http://schemas.microsoft.com/office/drawing/2014/main" val="249396672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="" xmlns:a16="http://schemas.microsoft.com/office/drawing/2014/main" val="3795969429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="" xmlns:a16="http://schemas.microsoft.com/office/drawing/2014/main" val="2026855568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="" xmlns:a16="http://schemas.microsoft.com/office/drawing/2014/main" val="2518728725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="" xmlns:a16="http://schemas.microsoft.com/office/drawing/2014/main" val="34809440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711126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307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26613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E505CC17-011F-4B17-8469-78C64D3E6A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329820"/>
                  </p:ext>
                </p:extLst>
              </p:nvPr>
            </p:nvGraphicFramePr>
            <p:xfrm>
              <a:off x="2362200" y="1768653"/>
              <a:ext cx="3923030" cy="652272"/>
            </p:xfrm>
            <a:graphic>
              <a:graphicData uri="http://schemas.openxmlformats.org/drawingml/2006/table">
                <a:tbl>
                  <a:tblPr firstRow="1" firstCol="1" lastRow="1" lastCol="1" bandRow="1" bandCol="1"/>
                  <a:tblGrid>
                    <a:gridCol w="722630">
                      <a:extLst>
                        <a:ext uri="{9D8B030D-6E8A-4147-A177-3AD203B41FA5}">
                          <a16:colId xmlns:a16="http://schemas.microsoft.com/office/drawing/2014/main" val="1972927939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49396672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795969429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26855568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518728725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3480944041"/>
                        </a:ext>
                      </a:extLst>
                    </a:gridCol>
                  </a:tblGrid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0" t="-22222" r="-443697" b="-1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1126064"/>
                      </a:ext>
                    </a:extLst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40" t="-122222" r="-443697" b="-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185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307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461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6613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6B4BF7AD-E1B9-4E50-A228-3C2ADB1AE959}"/>
                  </a:ext>
                </a:extLst>
              </p:cNvPr>
              <p:cNvSpPr/>
              <p:nvPr/>
            </p:nvSpPr>
            <p:spPr>
              <a:xfrm>
                <a:off x="698863" y="1238184"/>
                <a:ext cx="4797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table below gives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B4BF7AD-E1B9-4E50-A228-3C2ADB1AE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" y="1238184"/>
                <a:ext cx="4797019" cy="369332"/>
              </a:xfrm>
              <a:prstGeom prst="rect">
                <a:avLst/>
              </a:prstGeom>
              <a:blipFill>
                <a:blip r:embed="rId3"/>
                <a:stretch>
                  <a:fillRect l="-11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8760548-4093-42E8-92BF-3F70E8A1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C4AE537-F15F-4143-8D16-D2FA4AB88BCA}"/>
              </a:ext>
            </a:extLst>
          </p:cNvPr>
          <p:cNvSpPr/>
          <p:nvPr/>
        </p:nvSpPr>
        <p:spPr>
          <a:xfrm>
            <a:off x="841466" y="125247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The table below gives the values of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6161FCB-EEB8-4289-AE43-462E6FF1F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68321"/>
              </p:ext>
            </p:extLst>
          </p:nvPr>
        </p:nvGraphicFramePr>
        <p:xfrm>
          <a:off x="2209800" y="1828800"/>
          <a:ext cx="3935980" cy="6096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87196">
                  <a:extLst>
                    <a:ext uri="{9D8B030D-6E8A-4147-A177-3AD203B41FA5}">
                      <a16:colId xmlns="" xmlns:a16="http://schemas.microsoft.com/office/drawing/2014/main" val="1102222528"/>
                    </a:ext>
                  </a:extLst>
                </a:gridCol>
                <a:gridCol w="787196">
                  <a:extLst>
                    <a:ext uri="{9D8B030D-6E8A-4147-A177-3AD203B41FA5}">
                      <a16:colId xmlns="" xmlns:a16="http://schemas.microsoft.com/office/drawing/2014/main" val="3947116847"/>
                    </a:ext>
                  </a:extLst>
                </a:gridCol>
                <a:gridCol w="787196">
                  <a:extLst>
                    <a:ext uri="{9D8B030D-6E8A-4147-A177-3AD203B41FA5}">
                      <a16:colId xmlns="" xmlns:a16="http://schemas.microsoft.com/office/drawing/2014/main" val="2047816807"/>
                    </a:ext>
                  </a:extLst>
                </a:gridCol>
                <a:gridCol w="787196">
                  <a:extLst>
                    <a:ext uri="{9D8B030D-6E8A-4147-A177-3AD203B41FA5}">
                      <a16:colId xmlns="" xmlns:a16="http://schemas.microsoft.com/office/drawing/2014/main" val="2009473498"/>
                    </a:ext>
                  </a:extLst>
                </a:gridCol>
                <a:gridCol w="787196">
                  <a:extLst>
                    <a:ext uri="{9D8B030D-6E8A-4147-A177-3AD203B41FA5}">
                      <a16:colId xmlns="" xmlns:a16="http://schemas.microsoft.com/office/drawing/2014/main" val="3013219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08060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09408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="" xmlns:a16="http://schemas.microsoft.com/office/drawing/2014/main" id="{E4955FFA-9FA4-4BC6-8181-232D9272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643" y="2743200"/>
                <a:ext cx="7810500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i.Construct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divided-difference table for the above data.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ii.Find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polynomial of least degree that incorporates the values in the table and find </a:t>
                </a: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f(8)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iii.Given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g(8)=1202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find the polynomial g(x) 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that also takes the values of the above table.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iv.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Use Lagrange interpolation formula to find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   a.</a:t>
                </a:r>
                <a:r>
                  <a:rPr lang="en-US" dirty="0">
                    <a:cs typeface="Times New Roman" panose="02020603050405020304" pitchFamily="18" charset="0"/>
                  </a:rPr>
                  <a:t> a real root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using linear approximation.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   b.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real root of </a:t>
                </a:r>
                <a:r>
                  <a:rPr lang="en-US" altLang="en-US" i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fx</a:t>
                </a:r>
                <a:r>
                  <a:rPr lang="en-US" altLang="en-U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using all the points.</a:t>
                </a:r>
                <a:endParaRPr lang="en-US" altLang="en-US" dirty="0"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imes New Roman" panose="02020603050405020304" pitchFamily="18" charset="0"/>
                  </a:rPr>
                  <a:t>v.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Write down MATLAB codes using “</a:t>
                </a:r>
                <a:r>
                  <a:rPr lang="en-US" altLang="en-US" b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polyfit</a:t>
                </a:r>
                <a:r>
                  <a:rPr lang="en-US" altLang="en-U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 y, n)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and “</a:t>
                </a:r>
                <a:r>
                  <a:rPr lang="en-US" altLang="en-US" b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polyval</a:t>
                </a:r>
                <a:r>
                  <a:rPr lang="en-US" altLang="en-US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(p, x)</a:t>
                </a:r>
                <a:r>
                  <a:rPr lang="en-US" alt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to plot the  figure showing fitted polynomial and the given points. </a:t>
                </a:r>
                <a:endParaRPr lang="en-US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E4955FFA-9FA4-4BC6-8181-232D9272F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3643" y="2743200"/>
                <a:ext cx="7810500" cy="2862322"/>
              </a:xfrm>
              <a:prstGeom prst="rect">
                <a:avLst/>
              </a:prstGeom>
              <a:blipFill>
                <a:blip r:embed="rId2"/>
                <a:stretch>
                  <a:fillRect l="-624" t="-638" r="-624" b="-27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86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Newton’s divided difference interpolation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914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AD07C3-7ED0-4136-BC3C-FAB509CF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92019"/>
            <a:ext cx="7772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FBC82117-E780-4CD0-ADB7-7C15630E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90800"/>
            <a:ext cx="9144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5210C92-47E0-48F2-A95F-5A54E1900649}"/>
              </a:ext>
            </a:extLst>
          </p:cNvPr>
          <p:cNvSpPr/>
          <p:nvPr/>
        </p:nvSpPr>
        <p:spPr>
          <a:xfrm>
            <a:off x="870926" y="1118995"/>
            <a:ext cx="4920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marR="0" indent="-8001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</a:rPr>
              <a:t>The table below gives the values of </a:t>
            </a:r>
            <a:r>
              <a:rPr lang="en-US" sz="2000" i="1" dirty="0">
                <a:ea typeface="Times New Roman" panose="02020603050405020304" pitchFamily="18" charset="0"/>
              </a:rPr>
              <a:t>x</a:t>
            </a:r>
            <a:r>
              <a:rPr lang="en-US" sz="2000" dirty="0">
                <a:ea typeface="Times New Roman" panose="02020603050405020304" pitchFamily="18" charset="0"/>
              </a:rPr>
              <a:t> and </a:t>
            </a:r>
            <a:r>
              <a:rPr lang="en-US" sz="2000" i="1" dirty="0">
                <a:ea typeface="Times New Roman" panose="02020603050405020304" pitchFamily="18" charset="0"/>
              </a:rPr>
              <a:t>f</a:t>
            </a:r>
            <a:r>
              <a:rPr lang="en-US" sz="2000" dirty="0">
                <a:ea typeface="Times New Roman" panose="02020603050405020304" pitchFamily="18" charset="0"/>
              </a:rPr>
              <a:t>(</a:t>
            </a:r>
            <a:r>
              <a:rPr lang="en-US" sz="2000" i="1" dirty="0">
                <a:ea typeface="Times New Roman" panose="02020603050405020304" pitchFamily="18" charset="0"/>
              </a:rPr>
              <a:t>x</a:t>
            </a:r>
            <a:r>
              <a:rPr lang="en-US" sz="2000" dirty="0">
                <a:ea typeface="Times New Roman" panose="02020603050405020304" pitchFamily="18" charset="0"/>
              </a:rPr>
              <a:t>):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8D5DD846-C20E-417A-A155-820396AAF4C8}"/>
              </a:ext>
            </a:extLst>
          </p:cNvPr>
          <p:cNvSpPr/>
          <p:nvPr/>
        </p:nvSpPr>
        <p:spPr>
          <a:xfrm>
            <a:off x="3508730" y="381000"/>
            <a:ext cx="1945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marR="0" indent="-800100" algn="just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FF0000"/>
                </a:solidFill>
                <a:ea typeface="Times New Roman" panose="02020603050405020304" pitchFamily="18" charset="0"/>
              </a:rPr>
              <a:t>Example</a:t>
            </a:r>
            <a:endParaRPr lang="en-US" sz="4000" dirty="0">
              <a:solidFill>
                <a:srgbClr val="FF0000"/>
              </a:solidFill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C27504CB-05C7-4BE2-80C0-F35391FA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65135"/>
              </p:ext>
            </p:extLst>
          </p:nvPr>
        </p:nvGraphicFramePr>
        <p:xfrm>
          <a:off x="1447800" y="1819396"/>
          <a:ext cx="4231152" cy="971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5192">
                  <a:extLst>
                    <a:ext uri="{9D8B030D-6E8A-4147-A177-3AD203B41FA5}">
                      <a16:colId xmlns="" xmlns:a16="http://schemas.microsoft.com/office/drawing/2014/main" val="977445702"/>
                    </a:ext>
                  </a:extLst>
                </a:gridCol>
                <a:gridCol w="705192">
                  <a:extLst>
                    <a:ext uri="{9D8B030D-6E8A-4147-A177-3AD203B41FA5}">
                      <a16:colId xmlns="" xmlns:a16="http://schemas.microsoft.com/office/drawing/2014/main" val="940275788"/>
                    </a:ext>
                  </a:extLst>
                </a:gridCol>
                <a:gridCol w="705192">
                  <a:extLst>
                    <a:ext uri="{9D8B030D-6E8A-4147-A177-3AD203B41FA5}">
                      <a16:colId xmlns="" xmlns:a16="http://schemas.microsoft.com/office/drawing/2014/main" val="1738878769"/>
                    </a:ext>
                  </a:extLst>
                </a:gridCol>
                <a:gridCol w="705192">
                  <a:extLst>
                    <a:ext uri="{9D8B030D-6E8A-4147-A177-3AD203B41FA5}">
                      <a16:colId xmlns="" xmlns:a16="http://schemas.microsoft.com/office/drawing/2014/main" val="3275874897"/>
                    </a:ext>
                  </a:extLst>
                </a:gridCol>
                <a:gridCol w="705192">
                  <a:extLst>
                    <a:ext uri="{9D8B030D-6E8A-4147-A177-3AD203B41FA5}">
                      <a16:colId xmlns="" xmlns:a16="http://schemas.microsoft.com/office/drawing/2014/main" val="3852454437"/>
                    </a:ext>
                  </a:extLst>
                </a:gridCol>
                <a:gridCol w="705192">
                  <a:extLst>
                    <a:ext uri="{9D8B030D-6E8A-4147-A177-3AD203B41FA5}">
                      <a16:colId xmlns="" xmlns:a16="http://schemas.microsoft.com/office/drawing/2014/main" val="123017893"/>
                    </a:ext>
                  </a:extLst>
                </a:gridCol>
              </a:tblGrid>
              <a:tr h="485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24721850"/>
                  </a:ext>
                </a:extLst>
              </a:tr>
              <a:tr h="485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48675199"/>
                  </a:ext>
                </a:extLst>
              </a:tr>
            </a:tbl>
          </a:graphicData>
        </a:graphic>
      </p:graphicFrame>
      <p:sp>
        <p:nvSpPr>
          <p:cNvPr id="43" name="Rectangle 745">
            <a:extLst>
              <a:ext uri="{FF2B5EF4-FFF2-40B4-BE49-F238E27FC236}">
                <a16:creationId xmlns="" xmlns:a16="http://schemas.microsoft.com/office/drawing/2014/main" id="{4D96A01E-9C67-4BBE-9042-0B174681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67" y="1903102"/>
            <a:ext cx="11345338" cy="40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1C59842-4490-4BDF-9873-5C45C0553A82}"/>
              </a:ext>
            </a:extLst>
          </p:cNvPr>
          <p:cNvSpPr/>
          <p:nvPr/>
        </p:nvSpPr>
        <p:spPr>
          <a:xfrm>
            <a:off x="1066800" y="3105835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)   Construct a divided-difference table for the above data.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="" xmlns:a16="http://schemas.microsoft.com/office/drawing/2014/main" id="{5B7AAC97-EA8E-490C-A073-F6614CE77AEE}"/>
                  </a:ext>
                </a:extLst>
              </p:cNvPr>
              <p:cNvSpPr/>
              <p:nvPr/>
            </p:nvSpPr>
            <p:spPr>
              <a:xfrm>
                <a:off x="1106952" y="3499103"/>
                <a:ext cx="788464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(ii)   Find the polynomial of least degree that incorporates the values in the table and find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(5)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7AAC97-EA8E-490C-A073-F6614CE77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52" y="3499103"/>
                <a:ext cx="7884648" cy="707886"/>
              </a:xfrm>
              <a:prstGeom prst="rect">
                <a:avLst/>
              </a:prstGeom>
              <a:blipFill>
                <a:blip r:embed="rId2"/>
                <a:stretch>
                  <a:fillRect l="-851" t="-4310" r="-139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="" xmlns:a16="http://schemas.microsoft.com/office/drawing/2014/main" id="{041B3C12-07A0-4AAE-AA3B-079E9C692254}"/>
                  </a:ext>
                </a:extLst>
              </p:cNvPr>
              <p:cNvSpPr/>
              <p:nvPr/>
            </p:nvSpPr>
            <p:spPr>
              <a:xfrm>
                <a:off x="1106951" y="4227774"/>
                <a:ext cx="696661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(iii) Find by linear interpolation a real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41B3C12-07A0-4AAE-AA3B-079E9C692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51" y="4227774"/>
                <a:ext cx="6966619" cy="400110"/>
              </a:xfrm>
              <a:prstGeom prst="rect">
                <a:avLst/>
              </a:prstGeom>
              <a:blipFill>
                <a:blip r:embed="rId3"/>
                <a:stretch>
                  <a:fillRect l="-9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="" xmlns:a16="http://schemas.microsoft.com/office/drawing/2014/main" id="{45AD635A-008E-422A-9B3F-7778297119DA}"/>
                  </a:ext>
                </a:extLst>
              </p:cNvPr>
              <p:cNvSpPr/>
              <p:nvPr/>
            </p:nvSpPr>
            <p:spPr>
              <a:xfrm>
                <a:off x="1070429" y="4664487"/>
                <a:ext cx="754017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 (iv)Find the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that takes the values of the above table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=203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AD635A-008E-422A-9B3F-777829711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29" y="4664487"/>
                <a:ext cx="7540171" cy="707886"/>
              </a:xfrm>
              <a:prstGeom prst="rect">
                <a:avLst/>
              </a:prstGeom>
              <a:blipFill>
                <a:blip r:embed="rId4"/>
                <a:stretch>
                  <a:fillRect l="-8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/>
              <p14:cNvContentPartPr/>
              <p14:nvPr/>
            </p14:nvContentPartPr>
            <p14:xfrm>
              <a:off x="6547358" y="465878"/>
              <a:ext cx="2880" cy="147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3038" y="462638"/>
                <a:ext cx="93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/>
              <p14:cNvContentPartPr/>
              <p14:nvPr/>
            </p14:nvContentPartPr>
            <p14:xfrm>
              <a:off x="9271838" y="2471438"/>
              <a:ext cx="0" cy="126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/>
              <p14:cNvContentPartPr/>
              <p14:nvPr/>
            </p14:nvContentPartPr>
            <p14:xfrm>
              <a:off x="9122078" y="1259678"/>
              <a:ext cx="29160" cy="493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17038" y="1254638"/>
                <a:ext cx="3744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7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4430AD7-19F8-4A61-B51E-3EBBC6EE53A4}"/>
              </a:ext>
            </a:extLst>
          </p:cNvPr>
          <p:cNvSpPr/>
          <p:nvPr/>
        </p:nvSpPr>
        <p:spPr>
          <a:xfrm>
            <a:off x="3352800" y="304800"/>
            <a:ext cx="220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marR="0" indent="-76200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Solution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FE45BA-6B1E-41DC-8858-420DA7E98443}"/>
              </a:ext>
            </a:extLst>
          </p:cNvPr>
          <p:cNvSpPr/>
          <p:nvPr/>
        </p:nvSpPr>
        <p:spPr>
          <a:xfrm>
            <a:off x="990600" y="1203067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marR="0" indent="-7620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)The divided difference table for the given data is as follows: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0" marR="0" indent="-7620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F34D268E-242F-489D-9D3F-E1387DD7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26310"/>
              </p:ext>
            </p:extLst>
          </p:nvPr>
        </p:nvGraphicFramePr>
        <p:xfrm>
          <a:off x="1752600" y="2286000"/>
          <a:ext cx="5867400" cy="28194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="" xmlns:a16="http://schemas.microsoft.com/office/drawing/2014/main" val="1943205376"/>
                    </a:ext>
                  </a:extLst>
                </a:gridCol>
                <a:gridCol w="977900">
                  <a:extLst>
                    <a:ext uri="{9D8B030D-6E8A-4147-A177-3AD203B41FA5}">
                      <a16:colId xmlns="" xmlns:a16="http://schemas.microsoft.com/office/drawing/2014/main" val="4059599113"/>
                    </a:ext>
                  </a:extLst>
                </a:gridCol>
                <a:gridCol w="977900">
                  <a:extLst>
                    <a:ext uri="{9D8B030D-6E8A-4147-A177-3AD203B41FA5}">
                      <a16:colId xmlns="" xmlns:a16="http://schemas.microsoft.com/office/drawing/2014/main" val="3529366017"/>
                    </a:ext>
                  </a:extLst>
                </a:gridCol>
                <a:gridCol w="977900">
                  <a:extLst>
                    <a:ext uri="{9D8B030D-6E8A-4147-A177-3AD203B41FA5}">
                      <a16:colId xmlns="" xmlns:a16="http://schemas.microsoft.com/office/drawing/2014/main" val="581683924"/>
                    </a:ext>
                  </a:extLst>
                </a:gridCol>
                <a:gridCol w="977900">
                  <a:extLst>
                    <a:ext uri="{9D8B030D-6E8A-4147-A177-3AD203B41FA5}">
                      <a16:colId xmlns="" xmlns:a16="http://schemas.microsoft.com/office/drawing/2014/main" val="1148150249"/>
                    </a:ext>
                  </a:extLst>
                </a:gridCol>
                <a:gridCol w="977900">
                  <a:extLst>
                    <a:ext uri="{9D8B030D-6E8A-4147-A177-3AD203B41FA5}">
                      <a16:colId xmlns="" xmlns:a16="http://schemas.microsoft.com/office/drawing/2014/main" val="47735142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30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baseline="30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832267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81364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35917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308371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1555169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79029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/>
              <p14:cNvContentPartPr/>
              <p14:nvPr/>
            </p14:nvContentPartPr>
            <p14:xfrm>
              <a:off x="3064062" y="1780754"/>
              <a:ext cx="4363560" cy="1247244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502" y="1768156"/>
                <a:ext cx="4383720" cy="1267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7" name="Ink 256"/>
              <p14:cNvContentPartPr/>
              <p14:nvPr/>
            </p14:nvContentPartPr>
            <p14:xfrm>
              <a:off x="7845158" y="5278718"/>
              <a:ext cx="13680" cy="1224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7238" y="5270798"/>
                <a:ext cx="35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8" name="Ink 257"/>
              <p14:cNvContentPartPr/>
              <p14:nvPr/>
            </p14:nvContentPartPr>
            <p14:xfrm>
              <a:off x="7858478" y="5295278"/>
              <a:ext cx="360" cy="396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43718" y="5280518"/>
                <a:ext cx="29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0" name="Ink 259"/>
              <p14:cNvContentPartPr/>
              <p14:nvPr/>
            </p14:nvContentPartPr>
            <p14:xfrm>
              <a:off x="7858478" y="5300678"/>
              <a:ext cx="360" cy="36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3718" y="5285918"/>
                <a:ext cx="29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1" name="Ink 270"/>
              <p14:cNvContentPartPr/>
              <p14:nvPr/>
            </p14:nvContentPartPr>
            <p14:xfrm>
              <a:off x="1108102" y="3035618"/>
              <a:ext cx="634680" cy="2332440"/>
            </p14:xfrm>
          </p:contentPart>
        </mc:Choice>
        <mc:Fallback xmlns="">
          <p:pic>
            <p:nvPicPr>
              <p:cNvPr id="271" name="Ink 2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1262" y="3025538"/>
                <a:ext cx="643680" cy="23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9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68B473-2A88-4F52-8175-7B11919B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2A3D69F-97F4-4A5A-95C6-C4059B27C142}"/>
              </a:ext>
            </a:extLst>
          </p:cNvPr>
          <p:cNvSpPr/>
          <p:nvPr/>
        </p:nvSpPr>
        <p:spPr>
          <a:xfrm>
            <a:off x="609600" y="7620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 marR="0" indent="-7620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(ii) The needed differences are enclosed by the double lined box.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0" marR="0" indent="-7620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      By Newton’s divided difference formula, we get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776AF0DD-BDCC-4BE8-914C-527E2E43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C6C8626E-11F4-411B-8B4F-0C9224DE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33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1236E71-E20D-47BB-BE78-DA4D02F6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7257"/>
            <a:ext cx="9144000" cy="1012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6E69245E-A05B-42CF-B261-B72918C6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97130"/>
            <a:ext cx="9677400" cy="30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5C4E15C-EEAF-4F05-BB5D-174950F7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AB256FA-9960-49CB-803B-B7B64FDE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9525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07592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Advantages and Drawbacks: 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Newton divided difference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970" y="1371600"/>
            <a:ext cx="759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Advantages of Newton divided difference interpolation: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Drawbacks of Newton divided difference interpolation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306C61-F19F-4478-BD60-9864325383C8}"/>
              </a:ext>
            </a:extLst>
          </p:cNvPr>
          <p:cNvSpPr/>
          <p:nvPr/>
        </p:nvSpPr>
        <p:spPr>
          <a:xfrm>
            <a:off x="609600" y="1968891"/>
            <a:ext cx="838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Higher-order polynomials can exactly fit larger datasets (by construction).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00"/>
                </a:solidFill>
                <a:latin typeface="ProximaNova"/>
              </a:rPr>
              <a:t>They are simpler to evaluate than non-polynomial approximations.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F51273-6FF6-4883-88B6-9FDFBE38A17E}"/>
              </a:ext>
            </a:extLst>
          </p:cNvPr>
          <p:cNvSpPr/>
          <p:nvPr/>
        </p:nvSpPr>
        <p:spPr>
          <a:xfrm>
            <a:off x="627744" y="4091855"/>
            <a:ext cx="807719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Because of their rigidity (due to smoothness), they tend to over-fit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 over-fitting is a serious issue, which is why it is often much better to use a spline, i.e., a collection of polynomials stitched together</a:t>
            </a:r>
          </a:p>
        </p:txBody>
      </p:sp>
    </p:spTree>
    <p:extLst>
      <p:ext uri="{BB962C8B-B14F-4D97-AF65-F5344CB8AC3E}">
        <p14:creationId xmlns:p14="http://schemas.microsoft.com/office/powerpoint/2010/main" val="13427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E59535D7695458E633D4B5C5B44F7" ma:contentTypeVersion="2" ma:contentTypeDescription="Create a new document." ma:contentTypeScope="" ma:versionID="8b152b383bd578cb21d1ec1182c295d4">
  <xsd:schema xmlns:xsd="http://www.w3.org/2001/XMLSchema" xmlns:xs="http://www.w3.org/2001/XMLSchema" xmlns:p="http://schemas.microsoft.com/office/2006/metadata/properties" xmlns:ns2="46b8d27d-f05a-42e4-876d-99e04c47b364" targetNamespace="http://schemas.microsoft.com/office/2006/metadata/properties" ma:root="true" ma:fieldsID="24ea802d270a230872fd342a0a0f221d" ns2:_="">
    <xsd:import namespace="46b8d27d-f05a-42e4-876d-99e04c47b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8d27d-f05a-42e4-876d-99e04c47b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55A2A1-A563-4AB9-8526-123F89740837}"/>
</file>

<file path=customXml/itemProps2.xml><?xml version="1.0" encoding="utf-8"?>
<ds:datastoreItem xmlns:ds="http://schemas.openxmlformats.org/officeDocument/2006/customXml" ds:itemID="{89B0181A-EFA0-4B89-891D-4F472AE242B0}"/>
</file>

<file path=customXml/itemProps3.xml><?xml version="1.0" encoding="utf-8"?>
<ds:datastoreItem xmlns:ds="http://schemas.openxmlformats.org/officeDocument/2006/customXml" ds:itemID="{5987BC28-BD35-4861-82B6-7EDBBA6A2967}"/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1208</Words>
  <Application>Microsoft Office PowerPoint</Application>
  <PresentationFormat>On-screen Show (4:3)</PresentationFormat>
  <Paragraphs>262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Interpolation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345</cp:revision>
  <dcterms:created xsi:type="dcterms:W3CDTF">2006-08-16T00:00:00Z</dcterms:created>
  <dcterms:modified xsi:type="dcterms:W3CDTF">2021-06-14T06:11:43Z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0x0101008E8E59535D7695458E633D4B5C5B44F7</vt:lpwstr>
  </property>
</Properties>
</file>