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4" r:id="rId4"/>
    <p:sldId id="273" r:id="rId5"/>
    <p:sldId id="274" r:id="rId6"/>
    <p:sldId id="275" r:id="rId7"/>
    <p:sldId id="283" r:id="rId8"/>
    <p:sldId id="285" r:id="rId9"/>
    <p:sldId id="295" r:id="rId10"/>
    <p:sldId id="296" r:id="rId11"/>
    <p:sldId id="297" r:id="rId12"/>
    <p:sldId id="298" r:id="rId13"/>
    <p:sldId id="299" r:id="rId14"/>
    <p:sldId id="279" r:id="rId15"/>
    <p:sldId id="303" r:id="rId16"/>
    <p:sldId id="302" r:id="rId17"/>
    <p:sldId id="300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depository.com/publishers/Cengage-Learning-Inc" TargetMode="External"/><Relationship Id="rId2" Type="http://schemas.openxmlformats.org/officeDocument/2006/relationships/hyperlink" Target="https://www.bookdepository.com/publishers/Pearson-Education-Limi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depository.com/author/Richard-Burden" TargetMode="External"/><Relationship Id="rId5" Type="http://schemas.openxmlformats.org/officeDocument/2006/relationships/hyperlink" Target="https://www.bookdepository.com/author/Annette-Burden" TargetMode="External"/><Relationship Id="rId4" Type="http://schemas.openxmlformats.org/officeDocument/2006/relationships/hyperlink" Target="https://www.bookdepository.com/author/J-Douglas-Fai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Spline Interpolation: Cubic Spline Interpolation (CSI)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3200" y="3086100"/>
            <a:ext cx="32766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Lecture-2</a:t>
            </a: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7714" y="466342"/>
            <a:ext cx="8773886" cy="5934458"/>
            <a:chOff x="217714" y="466342"/>
            <a:chExt cx="8773886" cy="5934458"/>
          </a:xfrm>
        </p:grpSpPr>
        <p:sp>
          <p:nvSpPr>
            <p:cNvPr id="2" name="Rectangle 1"/>
            <p:cNvSpPr/>
            <p:nvPr/>
          </p:nvSpPr>
          <p:spPr>
            <a:xfrm>
              <a:off x="457200" y="466342"/>
              <a:ext cx="1729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Example </a:t>
              </a:r>
              <a:r>
                <a:rPr lang="en-US" sz="2400" b="1" dirty="0" smtClean="0"/>
                <a:t>#2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133600" y="466342"/>
                  <a:ext cx="65532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A cubic spline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which interpolates the data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 −10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 −6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4, 2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(5, 18)</m:t>
                      </m:r>
                    </m:oMath>
                  </a14:m>
                  <a:r>
                    <a:rPr lang="en-US" sz="2400" dirty="0"/>
                    <a:t>  is defined by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466342"/>
                  <a:ext cx="6553200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95" t="-5109" r="-1395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62000" y="1447800"/>
                  <a:ext cx="7593220" cy="1112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−10,  &amp;1≤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&lt;2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−6,  &amp;2≤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&lt;4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+10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+2,  &amp;4≤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≤5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447800"/>
                  <a:ext cx="7593220" cy="11124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457200" y="2875002"/>
              <a:ext cx="8229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 err="1" smtClean="0"/>
                <a:t>i</a:t>
              </a:r>
              <a:r>
                <a:rPr lang="en-US" sz="2400" dirty="0" smtClean="0"/>
                <a:t>. If </a:t>
              </a:r>
              <a:r>
                <a:rPr lang="en-US" sz="2400" dirty="0"/>
                <a:t>the spline satisfies the not-a-knot boundary </a:t>
              </a:r>
              <a:r>
                <a:rPr lang="en-US" sz="2400" dirty="0" smtClean="0"/>
                <a:t>conditions, </a:t>
              </a:r>
              <a:r>
                <a:rPr lang="en-US" sz="2400" dirty="0"/>
                <a:t>find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85800" y="3276600"/>
                  <a:ext cx="22860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276600"/>
                  <a:ext cx="22860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0304" y="3733800"/>
              <a:ext cx="81578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/>
                <a:t>ii. Use </a:t>
              </a:r>
              <a:r>
                <a:rPr lang="en-US" sz="2400" dirty="0"/>
                <a:t>MATLB function “</a:t>
              </a:r>
              <a:r>
                <a:rPr lang="en-US" sz="2400" b="1" dirty="0" err="1"/>
                <a:t>sp</a:t>
              </a:r>
              <a:r>
                <a:rPr lang="en-US" sz="2400" b="1" dirty="0"/>
                <a:t>=spline(x, y)</a:t>
              </a:r>
              <a:r>
                <a:rPr lang="en-US" sz="2400" dirty="0"/>
                <a:t>” to construct the spline </a:t>
              </a:r>
              <a:r>
                <a:rPr lang="en-US" sz="2400" dirty="0" smtClean="0"/>
                <a:t> </a:t>
              </a:r>
            </a:p>
            <a:p>
              <a:pPr lvl="0"/>
              <a:r>
                <a:rPr lang="en-US" sz="2400" dirty="0"/>
                <a:t> </a:t>
              </a:r>
              <a:r>
                <a:rPr lang="en-US" sz="2400" dirty="0" smtClean="0"/>
                <a:t>    curve </a:t>
              </a:r>
              <a:r>
                <a:rPr lang="en-US" sz="2400" dirty="0"/>
                <a:t>and find coefficients by </a:t>
              </a:r>
              <a:r>
                <a:rPr lang="en-US" sz="2400" b="1" dirty="0"/>
                <a:t>“</a:t>
              </a:r>
              <a:r>
                <a:rPr lang="en-US" sz="2400" b="1" dirty="0" err="1"/>
                <a:t>sp.coefs</a:t>
              </a:r>
              <a:r>
                <a:rPr lang="en-US" sz="2400" dirty="0" smtClean="0"/>
                <a:t>”.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5569803"/>
              <a:ext cx="8305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/>
                <a:t>iv. Write </a:t>
              </a:r>
              <a:r>
                <a:rPr lang="en-US" sz="2400" dirty="0"/>
                <a:t>down MATLAB codes using “</a:t>
              </a:r>
              <a:r>
                <a:rPr lang="en-US" sz="2400" b="1" dirty="0" err="1"/>
                <a:t>fnplt</a:t>
              </a:r>
              <a:r>
                <a:rPr lang="en-US" sz="2400" b="1" dirty="0"/>
                <a:t>(</a:t>
              </a:r>
              <a:r>
                <a:rPr lang="en-US" sz="2400" b="1" dirty="0" err="1"/>
                <a:t>sp</a:t>
              </a:r>
              <a:r>
                <a:rPr lang="en-US" sz="2400" b="1" dirty="0"/>
                <a:t>)</a:t>
              </a:r>
              <a:r>
                <a:rPr lang="en-US" sz="2400" dirty="0"/>
                <a:t>” to plot the </a:t>
              </a:r>
              <a:r>
                <a:rPr lang="en-US" sz="2400" dirty="0" smtClean="0"/>
                <a:t>spline</a:t>
              </a:r>
            </a:p>
            <a:p>
              <a:pPr lvl="0"/>
              <a:r>
                <a:rPr lang="en-US" sz="2400" dirty="0"/>
                <a:t> </a:t>
              </a:r>
              <a:r>
                <a:rPr lang="en-US" sz="2400" dirty="0" smtClean="0"/>
                <a:t>   </a:t>
              </a:r>
              <a:r>
                <a:rPr lang="en-US" sz="2400" dirty="0"/>
                <a:t>curve and the given data points.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17714" y="4655403"/>
                  <a:ext cx="8773886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/>
                  <a:r>
                    <a:rPr lang="en-US" sz="2400" dirty="0" smtClean="0"/>
                    <a:t>iii. Write </a:t>
                  </a:r>
                  <a:r>
                    <a:rPr lang="en-US" sz="2400" dirty="0"/>
                    <a:t>down MATLAB codes using “</a:t>
                  </a:r>
                  <a:r>
                    <a:rPr lang="en-US" sz="2400" b="1" dirty="0" err="1"/>
                    <a:t>fnval</a:t>
                  </a:r>
                  <a:r>
                    <a:rPr lang="en-US" sz="2400" b="1" dirty="0"/>
                    <a:t>(</a:t>
                  </a:r>
                  <a:r>
                    <a:rPr lang="en-US" sz="2400" dirty="0" err="1"/>
                    <a:t>s</a:t>
                  </a:r>
                  <a:r>
                    <a:rPr lang="en-US" sz="2400" b="1" dirty="0" err="1"/>
                    <a:t>p,x</a:t>
                  </a:r>
                  <a:r>
                    <a:rPr lang="en-US" sz="2400" b="1" dirty="0"/>
                    <a:t>)</a:t>
                  </a:r>
                  <a:r>
                    <a:rPr lang="en-US" sz="2400" dirty="0"/>
                    <a:t>” to estimate the </a:t>
                  </a:r>
                  <a:endParaRPr lang="en-US" sz="2400" dirty="0" smtClean="0"/>
                </a:p>
                <a:p>
                  <a:pPr lvl="0"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  values </a:t>
                  </a:r>
                  <a:r>
                    <a:rPr lang="en-US" sz="2400" dirty="0"/>
                    <a:t>of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 = 1.4, 2.5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4.8</m:t>
                      </m:r>
                    </m:oMath>
                  </a14:m>
                  <a:r>
                    <a:rPr lang="en-US" sz="2400" dirty="0"/>
                    <a:t> from the spline curve.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4" y="4655403"/>
                  <a:ext cx="8773886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12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381000"/>
            <a:ext cx="8153400" cy="6251916"/>
            <a:chOff x="228600" y="381000"/>
            <a:chExt cx="8153400" cy="625191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3810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Solutions: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81000" y="609600"/>
                  <a:ext cx="8001000" cy="60233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Let the cubic spline be 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),  &amp;1≤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&lt;2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),  &amp;2≤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&lt;4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),  &amp;4≤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≤5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where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−10,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−6,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+10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+2.</m:t>
                        </m:r>
                      </m:oMath>
                    </m:oMathPara>
                  </a14:m>
                  <a:endParaRPr lang="en-US" sz="2000" dirty="0"/>
                </a:p>
                <a:p>
                  <a:r>
                    <a:rPr lang="en-US" sz="2000" dirty="0"/>
                    <a:t> </a:t>
                  </a:r>
                </a:p>
                <a:p>
                  <a:r>
                    <a:rPr lang="en-US" sz="2000" dirty="0"/>
                    <a:t>Then                       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=3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−1)+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</m:oMath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−2(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−2)+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−4)+10.</m:t>
                        </m:r>
                      </m:oMath>
                    </m:oMathPara>
                  </a14:m>
                  <a:endParaRPr lang="en-US" sz="2000" dirty="0"/>
                </a:p>
                <a:p>
                  <a:r>
                    <a:rPr lang="en-US" sz="2000" dirty="0"/>
                    <a:t> </a:t>
                  </a:r>
                </a:p>
                <a:p>
                  <a:r>
                    <a:rPr lang="en-US" sz="2000" dirty="0"/>
                    <a:t>And                                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=6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</m:oMath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=6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−2,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.</m:t>
                        </m:r>
                      </m:oMath>
                    </m:oMathPara>
                  </a14:m>
                  <a:endParaRPr lang="en-US" sz="2000" dirty="0"/>
                </a:p>
                <a:p>
                  <a:r>
                    <a:rPr lang="en-US" sz="2000" dirty="0"/>
                    <a:t> </a:t>
                  </a:r>
                </a:p>
                <a:p>
                  <a:r>
                    <a:rPr lang="en-US" sz="2000" dirty="0"/>
                    <a:t>Also                  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=6,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=6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=6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.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609600"/>
                  <a:ext cx="8001000" cy="602331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8" b="-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202057"/>
                <a:ext cx="8534400" cy="216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romanLcPeriod"/>
                </a:pPr>
                <a:r>
                  <a:rPr lang="en-US" sz="2400" dirty="0" smtClean="0"/>
                  <a:t>Spline </a:t>
                </a:r>
                <a:r>
                  <a:rPr lang="en-US" sz="2400" dirty="0"/>
                  <a:t>curve satisfies not-a-knot boundary conditions. </a:t>
                </a:r>
                <a:r>
                  <a:rPr lang="en-US" sz="2400" dirty="0" smtClean="0"/>
                  <a:t>Thus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  ⇒   6=6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or</m:t>
                      </m:r>
                      <m:r>
                        <a:rPr lang="en-US" sz="24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   </m:t>
                      </m:r>
                      <m:r>
                        <a:rPr lang="en-US" sz="2400" i="1">
                          <a:latin typeface="Cambria Math"/>
                        </a:rPr>
                        <m:t>𝑜𝑟</m:t>
                      </m:r>
                      <m:r>
                        <a:rPr lang="en-US" sz="2400" i="1">
                          <a:latin typeface="Cambria Math"/>
                        </a:rPr>
                        <m:t>      6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=6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=6        </m:t>
                      </m:r>
                      <m:r>
                        <a:rPr lang="en-US" sz="2400" i="1">
                          <a:latin typeface="Cambria Math"/>
                        </a:rPr>
                        <m:t>𝑜𝑟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2057"/>
                <a:ext cx="8534400" cy="2160143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02343" y="2590800"/>
            <a:ext cx="6248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ii. </a:t>
            </a:r>
          </a:p>
          <a:p>
            <a:r>
              <a:rPr lang="en-US" sz="2400" dirty="0" smtClean="0"/>
              <a:t>&gt;&gt; </a:t>
            </a:r>
            <a:r>
              <a:rPr lang="en-US" sz="2400" dirty="0"/>
              <a:t>x=[1 2 4 5];</a:t>
            </a:r>
          </a:p>
          <a:p>
            <a:r>
              <a:rPr lang="en-US" sz="2400" dirty="0"/>
              <a:t>&gt;&gt; y=[-10 -6 2 18];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sp</a:t>
            </a:r>
            <a:r>
              <a:rPr lang="en-US" sz="2400" dirty="0"/>
              <a:t>=spline(</a:t>
            </a:r>
            <a:r>
              <a:rPr lang="en-US" sz="2400" dirty="0" err="1"/>
              <a:t>x,y</a:t>
            </a:r>
            <a:r>
              <a:rPr lang="en-US" sz="2400" dirty="0"/>
              <a:t>);</a:t>
            </a:r>
          </a:p>
          <a:p>
            <a:r>
              <a:rPr lang="en-US" sz="2400" dirty="0"/>
              <a:t>&gt;&gt; format short g</a:t>
            </a:r>
          </a:p>
          <a:p>
            <a:r>
              <a:rPr lang="en-US" sz="2400" dirty="0"/>
              <a:t>&gt;&gt; Coefficients = </a:t>
            </a:r>
            <a:r>
              <a:rPr lang="en-US" sz="2400" dirty="0" err="1"/>
              <a:t>sp.coefs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Coefficients =</a:t>
            </a:r>
          </a:p>
          <a:p>
            <a:r>
              <a:rPr lang="en-US" sz="2400" dirty="0"/>
              <a:t>            1           -4            7          -10</a:t>
            </a:r>
          </a:p>
          <a:p>
            <a:r>
              <a:rPr lang="en-US" sz="2400" dirty="0"/>
              <a:t>            1           -1            2           -6</a:t>
            </a:r>
          </a:p>
          <a:p>
            <a:r>
              <a:rPr lang="en-US" sz="2400" dirty="0"/>
              <a:t>            1            5           10            2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209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478305"/>
            <a:ext cx="3581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iii. </a:t>
            </a:r>
          </a:p>
          <a:p>
            <a:r>
              <a:rPr lang="en-US" sz="2400" dirty="0" smtClean="0"/>
              <a:t>&gt;&gt; </a:t>
            </a:r>
            <a:r>
              <a:rPr lang="en-US" sz="2400" dirty="0"/>
              <a:t>x1=[1.4, 2.5, 4.8];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&gt;&gt; y1=</a:t>
            </a:r>
            <a:r>
              <a:rPr lang="en-US" sz="2400" dirty="0" err="1"/>
              <a:t>fnval</a:t>
            </a:r>
            <a:r>
              <a:rPr lang="en-US" sz="2400" dirty="0"/>
              <a:t>(sp,x1);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&gt;&gt;</a:t>
            </a:r>
            <a:r>
              <a:rPr lang="en-US" sz="2400" dirty="0"/>
              <a:t> </a:t>
            </a:r>
            <a:r>
              <a:rPr lang="en-US" sz="2400" dirty="0" err="1"/>
              <a:t>xy_value</a:t>
            </a:r>
            <a:r>
              <a:rPr lang="en-US" sz="2400" dirty="0"/>
              <a:t> =[x1', y1']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7935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xy_value</a:t>
            </a:r>
            <a:r>
              <a:rPr lang="en-US" sz="2400" dirty="0"/>
              <a:t> =</a:t>
            </a:r>
          </a:p>
          <a:p>
            <a:r>
              <a:rPr lang="en-US" sz="2400" dirty="0"/>
              <a:t>          1.4       -7.776</a:t>
            </a:r>
          </a:p>
          <a:p>
            <a:r>
              <a:rPr lang="en-US" sz="2400" dirty="0"/>
              <a:t>          2.5       -5.125</a:t>
            </a:r>
          </a:p>
          <a:p>
            <a:r>
              <a:rPr lang="en-US" sz="2400" dirty="0"/>
              <a:t>          4.8       13.712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657" y="4267200"/>
            <a:ext cx="251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iv.</a:t>
            </a:r>
          </a:p>
          <a:p>
            <a:r>
              <a:rPr lang="en-US" sz="2400" dirty="0" smtClean="0"/>
              <a:t>&gt;&gt; </a:t>
            </a:r>
            <a:r>
              <a:rPr lang="en-US" sz="2400" dirty="0" err="1"/>
              <a:t>fnplt</a:t>
            </a:r>
            <a:r>
              <a:rPr lang="en-US" sz="2400" dirty="0"/>
              <a:t>(</a:t>
            </a:r>
            <a:r>
              <a:rPr lang="en-US" sz="2400" dirty="0" err="1"/>
              <a:t>sp</a:t>
            </a:r>
            <a:r>
              <a:rPr lang="en-US" sz="2400" dirty="0"/>
              <a:t>, [0, 6])</a:t>
            </a:r>
          </a:p>
          <a:p>
            <a:r>
              <a:rPr lang="en-US" sz="2400" dirty="0"/>
              <a:t>&gt;&gt; hold on</a:t>
            </a:r>
          </a:p>
          <a:p>
            <a:r>
              <a:rPr lang="en-US" sz="2400" dirty="0"/>
              <a:t>&gt;&gt; plot(</a:t>
            </a:r>
            <a:r>
              <a:rPr lang="en-US" sz="2400" dirty="0" err="1"/>
              <a:t>x,y,'o</a:t>
            </a:r>
            <a:r>
              <a:rPr lang="en-US" sz="2400" dirty="0"/>
              <a:t>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581400" y="533400"/>
            <a:ext cx="5257799" cy="5181600"/>
            <a:chOff x="3581400" y="533400"/>
            <a:chExt cx="5257799" cy="518160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7" t="3147" r="6413" b="3928"/>
            <a:stretch/>
          </p:blipFill>
          <p:spPr bwMode="auto">
            <a:xfrm>
              <a:off x="3581400" y="1295400"/>
              <a:ext cx="5257799" cy="441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4800600" y="533400"/>
              <a:ext cx="2514600" cy="838200"/>
              <a:chOff x="4800600" y="762000"/>
              <a:chExt cx="2514600" cy="838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00600" y="762000"/>
                <a:ext cx="2514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/>
                  <a:t> </a:t>
                </a:r>
                <a:r>
                  <a:rPr lang="en-US" sz="2400" dirty="0" smtClean="0"/>
                  <a:t>Cubic </a:t>
                </a:r>
                <a:r>
                  <a:rPr lang="en-US" sz="2400" dirty="0"/>
                  <a:t>spline </a:t>
                </a:r>
                <a:r>
                  <a:rPr lang="en-US" sz="2400" dirty="0" smtClean="0"/>
                  <a:t>curve </a:t>
                </a:r>
                <a:endParaRPr lang="en-US" sz="24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800600" y="762000"/>
                <a:ext cx="2514600" cy="838200"/>
                <a:chOff x="4800600" y="762000"/>
                <a:chExt cx="2514600" cy="838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800600" y="762000"/>
                  <a:ext cx="2514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Down Arrow 8"/>
                <p:cNvSpPr/>
                <p:nvPr/>
              </p:nvSpPr>
              <p:spPr>
                <a:xfrm>
                  <a:off x="5981700" y="1295400"/>
                  <a:ext cx="266700" cy="3048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9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5254" y="185710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46894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Functions can be derived by using Cubic Spline Interpolation (CSI) from given data sets.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Functions can be plotted by using built in function in MATLAB for Cubic Spline </a:t>
            </a:r>
            <a:r>
              <a:rPr lang="en-US" sz="2400" b="1" dirty="0" smtClean="0"/>
              <a:t>Interpolation (CSI). </a:t>
            </a:r>
            <a:endParaRPr lang="en-US" sz="24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114" y="1524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Multiple questions: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1141"/>
              </p:ext>
            </p:extLst>
          </p:nvPr>
        </p:nvGraphicFramePr>
        <p:xfrm>
          <a:off x="152400" y="685800"/>
          <a:ext cx="8839200" cy="594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920"/>
                <a:gridCol w="795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baseline="0" dirty="0" smtClean="0"/>
                        <a:t>Which command can be used</a:t>
                      </a:r>
                      <a:r>
                        <a:rPr lang="en-US" sz="1800" dirty="0" smtClean="0"/>
                        <a:t> to find coefficients after constructing</a:t>
                      </a:r>
                      <a:r>
                        <a:rPr lang="en-US" sz="1800" baseline="0" dirty="0" smtClean="0"/>
                        <a:t> spline curve i</a:t>
                      </a:r>
                      <a:r>
                        <a:rPr lang="en-US" sz="1800" dirty="0" smtClean="0"/>
                        <a:t>n MATHLAB</a:t>
                      </a:r>
                      <a:r>
                        <a:rPr lang="en-US" sz="1800" baseline="0" dirty="0" smtClean="0"/>
                        <a:t> by</a:t>
                      </a:r>
                      <a:r>
                        <a:rPr lang="en-US" baseline="0" dirty="0" smtClean="0"/>
                        <a:t>?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US" sz="1800" b="0" dirty="0" err="1" smtClean="0"/>
                        <a:t>sp.coefs</a:t>
                      </a:r>
                      <a:r>
                        <a:rPr lang="en-US" b="0" baseline="0" dirty="0" smtClean="0"/>
                        <a:t>,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="0" baseline="0" dirty="0" smtClean="0"/>
                        <a:t> </a:t>
                      </a:r>
                      <a:r>
                        <a:rPr lang="en-US" sz="1800" b="0" baseline="0" dirty="0" err="1" smtClean="0"/>
                        <a:t>e</a:t>
                      </a:r>
                      <a:r>
                        <a:rPr lang="en-US" sz="1800" b="0" dirty="0" err="1" smtClean="0"/>
                        <a:t>sape</a:t>
                      </a:r>
                      <a:r>
                        <a:rPr lang="en-US" sz="1800" b="0" dirty="0" smtClean="0"/>
                        <a:t>(x, y, ‘conditions’),</a:t>
                      </a:r>
                      <a:endParaRPr lang="en-US" b="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 None of them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800" b="0" dirty="0" smtClean="0"/>
                        <a:t>By using Cubic Spline Interpolation (CSI) from available data sets-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dirty="0" smtClean="0"/>
                        <a:t>Functions can be derived,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dirty="0" smtClean="0"/>
                        <a:t>Functions can not be derived,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baseline="0" dirty="0" smtClean="0"/>
                        <a:t>None of them,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baseline="0" dirty="0" smtClean="0"/>
                        <a:t>Both of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By applying built in function in MATLAB for Cubic Spline Interpolation </a:t>
                      </a:r>
                      <a:r>
                        <a:rPr lang="en-US" b="0" baseline="0" dirty="0" smtClean="0"/>
                        <a:t>-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b="0" dirty="0" smtClean="0"/>
                        <a:t>Functions can be plotted,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b="0" dirty="0" smtClean="0"/>
                        <a:t>Functions can not be plotted</a:t>
                      </a:r>
                      <a:r>
                        <a:rPr lang="en-US" baseline="0" dirty="0" smtClean="0"/>
                        <a:t> 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 Both of them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baseline="0" dirty="0" smtClean="0"/>
                        <a:t>Which command can be used for</a:t>
                      </a:r>
                      <a:r>
                        <a:rPr lang="en-US" sz="1800" dirty="0" smtClean="0"/>
                        <a:t> to construct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natural cubic spline for the given data set</a:t>
                      </a:r>
                      <a:r>
                        <a:rPr lang="en-US" baseline="0" dirty="0" smtClean="0"/>
                        <a:t>?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b="0" dirty="0" err="1" smtClean="0"/>
                        <a:t>csape</a:t>
                      </a:r>
                      <a:r>
                        <a:rPr lang="en-US" sz="1800" b="0" dirty="0" smtClean="0"/>
                        <a:t>(x, y, ‘conditions’)</a:t>
                      </a:r>
                      <a:r>
                        <a:rPr lang="en-US" b="0" baseline="0" dirty="0" smtClean="0"/>
                        <a:t>,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="0" baseline="0" dirty="0" smtClean="0"/>
                        <a:t> </a:t>
                      </a:r>
                      <a:r>
                        <a:rPr lang="en-US" sz="1800" b="0" baseline="0" dirty="0" err="1" smtClean="0"/>
                        <a:t>e</a:t>
                      </a:r>
                      <a:r>
                        <a:rPr lang="en-US" sz="1800" b="0" dirty="0" err="1" smtClean="0"/>
                        <a:t>sape</a:t>
                      </a:r>
                      <a:r>
                        <a:rPr lang="en-US" sz="1800" b="0" dirty="0" smtClean="0"/>
                        <a:t>(x, y, ‘conditions’),</a:t>
                      </a:r>
                      <a:endParaRPr lang="en-US" b="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 None of them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85654" y="533400"/>
            <a:ext cx="295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Try to do yourself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197" y="1123890"/>
            <a:ext cx="8477003" cy="3200639"/>
            <a:chOff x="362197" y="1123890"/>
            <a:chExt cx="8477003" cy="3200639"/>
          </a:xfrm>
        </p:grpSpPr>
        <p:sp>
          <p:nvSpPr>
            <p:cNvPr id="4" name="TextBox 3"/>
            <p:cNvSpPr txBox="1"/>
            <p:nvPr/>
          </p:nvSpPr>
          <p:spPr>
            <a:xfrm>
              <a:off x="362197" y="1138535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1: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828800" y="1123890"/>
                  <a:ext cx="70104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/>
                    <a:t>A natural cubic spline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which interpolates the data points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−1, 5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2, 2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(4, 60)</m:t>
                      </m:r>
                    </m:oMath>
                  </a14:m>
                  <a:r>
                    <a:rPr lang="en-US" sz="2400" dirty="0"/>
                    <a:t> is defined </a:t>
                  </a:r>
                  <a:r>
                    <a:rPr lang="en-US" sz="2400" dirty="0" smtClean="0"/>
                    <a:t>by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123890"/>
                  <a:ext cx="7010400" cy="8309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04" t="-5839" r="-522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00149" y="2116732"/>
                  <a:ext cx="7743702" cy="7788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+5,        &amp;−1≤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&lt;2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𝐷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+17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+2,  &amp;2≤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≤4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49" y="2116732"/>
                  <a:ext cx="7743702" cy="7788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71598" y="3124200"/>
                  <a:ext cx="846760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14350" indent="-514350" algn="just">
                    <a:buAutoNum type="romanLcPeriod"/>
                  </a:pPr>
                  <a:r>
                    <a:rPr lang="en-US" sz="2400" dirty="0" smtClean="0"/>
                    <a:t>Use </a:t>
                  </a:r>
                  <a:r>
                    <a:rPr lang="en-US" sz="2400" dirty="0"/>
                    <a:t>continuity and boundary conditions to find the values of </a:t>
                  </a:r>
                  <a:r>
                    <a:rPr lang="en-US" sz="2400" i="1" dirty="0"/>
                    <a:t>A</a:t>
                  </a:r>
                  <a:r>
                    <a:rPr lang="en-US" sz="2400" i="1" dirty="0" smtClean="0"/>
                    <a:t>, </a:t>
                  </a:r>
                  <a:r>
                    <a:rPr lang="en-US" sz="2400" i="1" dirty="0"/>
                    <a:t>B, C, D </a:t>
                  </a:r>
                  <a:r>
                    <a:rPr lang="en-US" sz="2400" dirty="0"/>
                    <a:t>and </a:t>
                  </a:r>
                  <a:r>
                    <a:rPr lang="en-US" sz="2400" i="1" dirty="0"/>
                    <a:t>E</a:t>
                  </a:r>
                  <a:r>
                    <a:rPr lang="en-US" sz="2400" dirty="0"/>
                    <a:t>.</a:t>
                  </a:r>
                </a:p>
                <a:p>
                  <a:pPr algn="just"/>
                  <a:r>
                    <a:rPr lang="en-US" sz="2400" dirty="0"/>
                    <a:t>ii. Estimate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(3)</m:t>
                      </m:r>
                    </m:oMath>
                  </a14:m>
                  <a:r>
                    <a:rPr lang="en-US" sz="2400" dirty="0"/>
                    <a:t> from .the spline curve.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8" y="3124200"/>
                  <a:ext cx="8467602" cy="12003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2" t="-4592" r="-108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26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" y="533400"/>
            <a:ext cx="8991601" cy="4454513"/>
            <a:chOff x="152400" y="533400"/>
            <a:chExt cx="8991601" cy="4454513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533400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5203" y="533400"/>
              <a:ext cx="72201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 smtClean="0"/>
                <a:t>A clamped cubic spline function   through (-1,1), (2,-2) (4,30)  </a:t>
              </a:r>
              <a:r>
                <a:rPr lang="en-US" sz="2400" dirty="0"/>
                <a:t>is defined </a:t>
              </a:r>
              <a:r>
                <a:rPr lang="en-US" sz="2400" dirty="0" smtClean="0"/>
                <a:t>by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762000" y="1430932"/>
                  <a:ext cx="7801099" cy="7788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+1,        &amp;−1≤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&lt;2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𝐷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−2,  &amp;2≤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≤4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430932"/>
                  <a:ext cx="7801099" cy="7788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62197" y="2389806"/>
                  <a:ext cx="8781804" cy="89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14350" indent="-514350" algn="just">
                    <a:buAutoNum type="romanLcPeriod"/>
                  </a:pPr>
                  <a:r>
                    <a:rPr lang="en-US" sz="2400" dirty="0" smtClean="0"/>
                    <a:t>Given </a:t>
                  </a:r>
                  <a:r>
                    <a:rPr lang="en-US" sz="2400" dirty="0"/>
                    <a:t>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=30</m:t>
                      </m:r>
                    </m:oMath>
                  </a14:m>
                  <a:r>
                    <a:rPr lang="en-US" sz="2400" dirty="0"/>
                    <a:t>, find the values of </a:t>
                  </a:r>
                  <a:r>
                    <a:rPr lang="en-US" sz="2400" i="1" dirty="0"/>
                    <a:t>A, B, C,D </a:t>
                  </a:r>
                  <a:r>
                    <a:rPr lang="en-US" sz="2400" dirty="0" smtClean="0"/>
                    <a:t>and </a:t>
                  </a:r>
                  <a:r>
                    <a:rPr lang="en-US" sz="2400" i="1" dirty="0"/>
                    <a:t>E</a:t>
                  </a:r>
                  <a:r>
                    <a:rPr lang="en-US" sz="2400" dirty="0" smtClean="0"/>
                    <a:t>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7" y="2389806"/>
                  <a:ext cx="8781804" cy="8938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41" r="-104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4800" y="3787584"/>
                  <a:ext cx="8686800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 smtClean="0"/>
                    <a:t>iii</a:t>
                  </a:r>
                  <a:r>
                    <a:rPr lang="en-US" sz="2400" dirty="0"/>
                    <a:t>. Write a MATLAB code using function “</a:t>
                  </a:r>
                  <a:r>
                    <a:rPr lang="en-US" sz="2400" b="1" dirty="0"/>
                    <a:t>spline(x, y)</a:t>
                  </a:r>
                  <a:r>
                    <a:rPr lang="en-US" sz="2400" dirty="0"/>
                    <a:t>” to construct </a:t>
                  </a:r>
                  <a:endParaRPr lang="en-US" sz="2400" dirty="0" smtClean="0"/>
                </a:p>
                <a:p>
                  <a:pPr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  the </a:t>
                  </a:r>
                  <a:r>
                    <a:rPr lang="en-US" sz="2400" dirty="0"/>
                    <a:t>spline curve and “</a:t>
                  </a:r>
                  <a:r>
                    <a:rPr lang="en-US" sz="2400" b="1" dirty="0" err="1"/>
                    <a:t>fnval</a:t>
                  </a:r>
                  <a:r>
                    <a:rPr lang="en-US" sz="2400" b="1" dirty="0"/>
                    <a:t>(</a:t>
                  </a:r>
                  <a:r>
                    <a:rPr lang="en-US" sz="2400" b="1" dirty="0" err="1"/>
                    <a:t>function,x</a:t>
                  </a:r>
                  <a:r>
                    <a:rPr lang="en-US" sz="2400" b="1" dirty="0"/>
                    <a:t>)</a:t>
                  </a:r>
                  <a:r>
                    <a:rPr lang="en-US" sz="2400" dirty="0"/>
                    <a:t>” to estimate the values </a:t>
                  </a:r>
                  <a:r>
                    <a:rPr lang="en-US" sz="2400" dirty="0" smtClean="0"/>
                    <a:t>of</a:t>
                  </a:r>
                </a:p>
                <a:p>
                  <a:pPr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 = −0.5, 2.5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3.8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787584"/>
                  <a:ext cx="8686800" cy="12003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53" t="-406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4800" y="3302756"/>
                  <a:ext cx="427660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 smtClean="0"/>
                    <a:t>ii</a:t>
                  </a:r>
                  <a:r>
                    <a:rPr lang="en-US" sz="2400" dirty="0"/>
                    <a:t>. Estimate the value of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302756"/>
                  <a:ext cx="427660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137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99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0902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References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50655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[1</a:t>
            </a:r>
            <a:r>
              <a:rPr lang="en-US" sz="2000" b="1" dirty="0"/>
              <a:t>] </a:t>
            </a:r>
            <a:r>
              <a:rPr lang="en-US" sz="2000" dirty="0"/>
              <a:t>Applied Numerical Methods With </a:t>
            </a:r>
            <a:r>
              <a:rPr lang="en-US" sz="2000" dirty="0" err="1"/>
              <a:t>Matlab</a:t>
            </a:r>
            <a:r>
              <a:rPr lang="en-US" sz="2000" dirty="0"/>
              <a:t> for Engineers and Scientists ( Steven </a:t>
            </a:r>
            <a:endParaRPr lang="en-US" sz="2000" dirty="0" smtClean="0"/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C.Chapra</a:t>
            </a:r>
            <a:r>
              <a:rPr lang="en-US" sz="2000" dirty="0" smtClean="0"/>
              <a:t>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[2] </a:t>
            </a:r>
            <a:r>
              <a:rPr lang="en-US" sz="2000" dirty="0" smtClean="0"/>
              <a:t>Applied </a:t>
            </a:r>
            <a:r>
              <a:rPr lang="en-US" sz="2000" dirty="0"/>
              <a:t>Numerical Analysis – </a:t>
            </a:r>
            <a:r>
              <a:rPr lang="en-US" sz="2000" dirty="0" err="1"/>
              <a:t>C.F.Gerald</a:t>
            </a:r>
            <a:r>
              <a:rPr lang="en-US" sz="2000" dirty="0"/>
              <a:t> &amp; </a:t>
            </a:r>
            <a:r>
              <a:rPr lang="en-US" sz="2000" dirty="0" err="1"/>
              <a:t>P.O.Wheatley</a:t>
            </a:r>
            <a:r>
              <a:rPr lang="en-US" sz="2000" dirty="0"/>
              <a:t>, 7</a:t>
            </a:r>
            <a:r>
              <a:rPr lang="en-US" sz="2000" baseline="30000" dirty="0"/>
              <a:t>th</a:t>
            </a:r>
            <a:r>
              <a:rPr lang="en-US" sz="2000" dirty="0"/>
              <a:t>  Edition, 2003</a:t>
            </a:r>
            <a:r>
              <a:rPr lang="en-US" sz="2000" dirty="0" smtClean="0"/>
              <a:t>,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>
                <a:hlinkClick r:id="rId2"/>
              </a:rPr>
              <a:t>Pearson Education Limited</a:t>
            </a:r>
            <a:r>
              <a:rPr lang="en-US" sz="2000" dirty="0"/>
              <a:t>, </a:t>
            </a:r>
            <a:r>
              <a:rPr lang="en-US" sz="2000" dirty="0" smtClean="0"/>
              <a:t>USA.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[3] </a:t>
            </a:r>
            <a:r>
              <a:rPr lang="en-US" sz="2000" dirty="0"/>
              <a:t>Numerical Analysis &amp; Computing – W. Cheney &amp; D. Kincaid, 6</a:t>
            </a:r>
            <a:r>
              <a:rPr lang="en-US" sz="2000" baseline="30000" dirty="0"/>
              <a:t>th</a:t>
            </a:r>
            <a:r>
              <a:rPr lang="en-US" sz="2000" dirty="0"/>
              <a:t>  Edition, 2007</a:t>
            </a:r>
            <a:r>
              <a:rPr lang="en-US" sz="2000" dirty="0" smtClean="0"/>
              <a:t>,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[4] </a:t>
            </a:r>
            <a:r>
              <a:rPr lang="en-US" sz="2000" dirty="0"/>
              <a:t>Numerical Analysis –  </a:t>
            </a:r>
            <a:r>
              <a:rPr lang="en-US" sz="2000" dirty="0">
                <a:hlinkClick r:id="rId4"/>
              </a:rPr>
              <a:t>J. Douglas </a:t>
            </a:r>
            <a:r>
              <a:rPr lang="en-US" sz="2000" dirty="0" err="1">
                <a:hlinkClick r:id="rId4"/>
              </a:rPr>
              <a:t>Faires</a:t>
            </a:r>
            <a:r>
              <a:rPr lang="en-US" sz="2000" dirty="0">
                <a:hlinkClick r:id="rId4"/>
              </a:rPr>
              <a:t> 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Annette Burden 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Richard Burden</a:t>
            </a:r>
            <a:r>
              <a:rPr lang="en-US" sz="2000" dirty="0"/>
              <a:t>,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th</a:t>
            </a:r>
          </a:p>
          <a:p>
            <a:pPr algn="just"/>
            <a:r>
              <a:rPr lang="en-US" sz="2000" baseline="30000" dirty="0"/>
              <a:t> </a:t>
            </a:r>
            <a:r>
              <a:rPr lang="en-US" sz="2000" baseline="30000" dirty="0" smtClean="0"/>
              <a:t>     </a:t>
            </a:r>
            <a:r>
              <a:rPr lang="en-US" sz="2000" dirty="0" smtClean="0"/>
              <a:t>  </a:t>
            </a:r>
            <a:r>
              <a:rPr lang="en-US" sz="2000" dirty="0"/>
              <a:t>Edition, 2015,  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63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5254" y="60736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Introduce MATLAB </a:t>
            </a:r>
            <a:r>
              <a:rPr lang="en-US" sz="2400" b="1" dirty="0"/>
              <a:t>Spline Interpolation </a:t>
            </a:r>
            <a:r>
              <a:rPr lang="en-US" sz="2400" b="1" dirty="0" smtClean="0"/>
              <a:t>Functions</a:t>
            </a: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Solve problems by using Cubic Spline Interpolation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Draw curve by applying </a:t>
            </a:r>
            <a:r>
              <a:rPr lang="en-US" sz="2400" b="1" dirty="0"/>
              <a:t>MATLAB Spline Interpolation 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      Functions</a:t>
            </a:r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MATLAB Spline Interpolation </a:t>
            </a:r>
            <a:r>
              <a:rPr lang="en-US" sz="2800" b="1" dirty="0" smtClean="0">
                <a:solidFill>
                  <a:srgbClr val="FF0000"/>
                </a:solidFill>
              </a:rPr>
              <a:t>Functions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82341"/>
                <a:ext cx="86868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MATLAB function </a:t>
                </a:r>
                <a:r>
                  <a:rPr lang="en-US" sz="2400" b="1" dirty="0"/>
                  <a:t>spline</a:t>
                </a:r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dirty="0" err="1" smtClean="0"/>
                  <a:t>yy</a:t>
                </a:r>
                <a:r>
                  <a:rPr lang="en-US" sz="2400" dirty="0" smtClean="0"/>
                  <a:t>=spline(x</a:t>
                </a:r>
                <a:r>
                  <a:rPr lang="en-US" sz="2400" dirty="0"/>
                  <a:t>, Y, xx)		for </a:t>
                </a:r>
                <a:r>
                  <a:rPr lang="en-US" sz="2400" b="1" dirty="0"/>
                  <a:t>not-a-knot</a:t>
                </a:r>
                <a:r>
                  <a:rPr lang="en-US" sz="2400" dirty="0"/>
                  <a:t> cubic spline</a:t>
                </a:r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x</a:t>
                </a:r>
                <a:r>
                  <a:rPr lang="en-US" sz="2400" dirty="0"/>
                  <a:t>, Y are inputs and xx </a:t>
                </a:r>
                <a:r>
                  <a:rPr lang="en-US" sz="2400" dirty="0" smtClean="0"/>
                  <a:t>is </a:t>
                </a:r>
                <a:r>
                  <a:rPr lang="en-US" sz="2400" dirty="0" err="1" smtClean="0"/>
                  <a:t>expolant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dirty="0" err="1" smtClean="0"/>
                  <a:t>yy</a:t>
                </a:r>
                <a:r>
                  <a:rPr lang="en-US" sz="2400" dirty="0" smtClean="0"/>
                  <a:t>=spline(x</a:t>
                </a:r>
                <a:r>
                  <a:rPr lang="en-US" sz="2400" dirty="0"/>
                  <a:t>, [dY0, Y, </a:t>
                </a:r>
                <a:r>
                  <a:rPr lang="en-US" sz="2400" dirty="0" err="1"/>
                  <a:t>dYn</a:t>
                </a:r>
                <a:r>
                  <a:rPr lang="en-US" sz="2400" dirty="0"/>
                  <a:t>], xx)	for clamped cubic spline</a:t>
                </a:r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𝑑𝑌</m:t>
                    </m:r>
                    <m:r>
                      <a:rPr lang="en-US" sz="2400" i="1">
                        <a:latin typeface="Cambria Math"/>
                      </a:rPr>
                      <m:t>0=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  </m:t>
                    </m:r>
                    <m:r>
                      <a:rPr lang="en-US" sz="2400" i="1">
                        <a:latin typeface="Cambria Math"/>
                      </a:rPr>
                      <m:t>𝑑𝑌𝑛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′(</m:t>
                    </m:r>
                    <m:r>
                      <a:rPr lang="en-US" sz="2400" i="1">
                        <a:latin typeface="Cambria Math"/>
                      </a:rPr>
                      <m:t>𝑥𝑛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82341"/>
                <a:ext cx="86868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982" t="-1429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8382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csape</a:t>
            </a:r>
            <a:r>
              <a:rPr lang="en-US" sz="2400" b="1" dirty="0"/>
              <a:t> </a:t>
            </a:r>
            <a:r>
              <a:rPr lang="en-US" sz="2400" dirty="0"/>
              <a:t>spline interpolation with various end conditions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     Syntax</a:t>
            </a:r>
            <a:r>
              <a:rPr lang="en-US" sz="2400" dirty="0"/>
              <a:t>:          </a:t>
            </a:r>
            <a:r>
              <a:rPr lang="en-US" sz="2400" dirty="0" err="1"/>
              <a:t>sp</a:t>
            </a:r>
            <a:r>
              <a:rPr lang="en-US" sz="2400" dirty="0"/>
              <a:t>=</a:t>
            </a:r>
            <a:r>
              <a:rPr lang="en-US" sz="2400" dirty="0" err="1"/>
              <a:t>csape</a:t>
            </a:r>
            <a:r>
              <a:rPr lang="en-US" sz="2400" dirty="0"/>
              <a:t>(X, Y, </a:t>
            </a:r>
            <a:r>
              <a:rPr lang="en-US" sz="2400" dirty="0" err="1"/>
              <a:t>conds</a:t>
            </a:r>
            <a:r>
              <a:rPr lang="en-US" sz="2400" dirty="0"/>
              <a:t>)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  some </a:t>
            </a:r>
            <a:r>
              <a:rPr lang="en-US" sz="2400" dirty="0"/>
              <a:t>of the </a:t>
            </a:r>
            <a:r>
              <a:rPr lang="en-US" sz="2400" dirty="0" smtClean="0"/>
              <a:t>conditions are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2667000"/>
                <a:ext cx="86106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romanUcPeriod"/>
                </a:pPr>
                <a:r>
                  <a:rPr lang="en-US" sz="2400" dirty="0" smtClean="0"/>
                  <a:t> ‘second’ adjusted </a:t>
                </a:r>
                <a:r>
                  <a:rPr lang="en-US" sz="2400" dirty="0"/>
                  <a:t>second derivatives if not mentioned it </a:t>
                </a:r>
                <a:r>
                  <a:rPr lang="en-US" sz="2400" dirty="0" smtClean="0"/>
                  <a:t>uses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[0, 0]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sz="2400" dirty="0"/>
                  <a:t> ‘clamped’	adjusted first </a:t>
                </a:r>
                <a:r>
                  <a:rPr lang="en-US" sz="2400" dirty="0" smtClean="0"/>
                  <a:t>derivatives</a:t>
                </a:r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sz="2400" dirty="0"/>
                  <a:t> ‘not-a-knot’	uses not-a-knot </a:t>
                </a:r>
                <a:r>
                  <a:rPr lang="en-US" sz="2400" dirty="0" smtClean="0"/>
                  <a:t>condition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86106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62" t="-3502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048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Solve Problems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700" y="1066800"/>
            <a:ext cx="8724900" cy="4717197"/>
            <a:chOff x="266700" y="1066800"/>
            <a:chExt cx="8724900" cy="4717197"/>
          </a:xfrm>
        </p:grpSpPr>
        <p:sp>
          <p:nvSpPr>
            <p:cNvPr id="2" name="Rectangle 1"/>
            <p:cNvSpPr/>
            <p:nvPr/>
          </p:nvSpPr>
          <p:spPr>
            <a:xfrm>
              <a:off x="469727" y="1066800"/>
              <a:ext cx="60920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Example #1</a:t>
              </a:r>
              <a:r>
                <a:rPr lang="en-US" sz="2400" dirty="0" smtClean="0"/>
                <a:t>: A </a:t>
              </a:r>
              <a:r>
                <a:rPr lang="en-US" sz="2400" dirty="0"/>
                <a:t>natural cubic spline is defined by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47700" y="1752600"/>
                  <a:ext cx="7848600" cy="7101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+1,   &amp;−1≤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−1,            &amp;1≤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1752600"/>
                  <a:ext cx="7848600" cy="7101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04800" y="2819400"/>
                  <a:ext cx="8610600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14350" lvl="0" indent="-514350" algn="just">
                    <a:buFont typeface="+mj-lt"/>
                    <a:buAutoNum type="romanUcPeriod"/>
                  </a:pPr>
                  <a:r>
                    <a:rPr lang="en-US" sz="2400" dirty="0"/>
                    <a:t>Use continuity and boundary conditions to estimate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</m:oMath>
                  </a14:m>
                  <a:r>
                    <a:rPr lang="en-US" sz="2400" dirty="0" smtClean="0"/>
                    <a:t>.</a:t>
                  </a:r>
                </a:p>
                <a:p>
                  <a:pPr marL="514350" lvl="0" indent="-514350" algn="just">
                    <a:buFont typeface="+mj-lt"/>
                    <a:buAutoNum type="romanUcPeriod"/>
                  </a:pPr>
                  <a:r>
                    <a:rPr lang="en-US" sz="2400" dirty="0"/>
                    <a:t> </a:t>
                  </a:r>
                  <a:r>
                    <a:rPr lang="en-US" sz="2400" dirty="0" smtClean="0"/>
                    <a:t>Find </a:t>
                  </a:r>
                  <a:r>
                    <a:rPr lang="en-US" sz="2400" dirty="0"/>
                    <a:t>the value of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(1.4)</m:t>
                      </m:r>
                    </m:oMath>
                  </a14:m>
                  <a:r>
                    <a:rPr lang="en-US" sz="2400" dirty="0"/>
                    <a:t> from the spline curve</a:t>
                  </a:r>
                  <a:r>
                    <a:rPr lang="en-US" sz="2400" dirty="0" smtClean="0"/>
                    <a:t>’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819400"/>
                  <a:ext cx="86106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62" t="-459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6700" y="4038600"/>
                  <a:ext cx="87249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/>
                  <a:r>
                    <a:rPr lang="en-US" sz="2400" dirty="0" smtClean="0"/>
                    <a:t>III. Use </a:t>
                  </a:r>
                  <a:r>
                    <a:rPr lang="en-US" sz="2400" dirty="0"/>
                    <a:t>MATLB function “</a:t>
                  </a:r>
                  <a:r>
                    <a:rPr lang="en-US" sz="2400" b="1" dirty="0" err="1"/>
                    <a:t>sp</a:t>
                  </a:r>
                  <a:r>
                    <a:rPr lang="en-US" sz="2400" b="1" dirty="0"/>
                    <a:t>=</a:t>
                  </a:r>
                  <a:r>
                    <a:rPr lang="en-US" sz="2400" b="1" dirty="0" err="1"/>
                    <a:t>csape</a:t>
                  </a:r>
                  <a:r>
                    <a:rPr lang="en-US" sz="2400" b="1" dirty="0"/>
                    <a:t>(x, y, ‘</a:t>
                  </a:r>
                  <a:r>
                    <a:rPr lang="en-US" sz="2400" b="1" dirty="0" smtClean="0"/>
                    <a:t>conditions</a:t>
                  </a:r>
                  <a:r>
                    <a:rPr lang="en-US" sz="2400" b="1" dirty="0"/>
                    <a:t>’)</a:t>
                  </a:r>
                  <a:r>
                    <a:rPr lang="en-US" sz="2400" dirty="0"/>
                    <a:t>” to </a:t>
                  </a:r>
                  <a:r>
                    <a:rPr lang="en-US" sz="2400" dirty="0" smtClean="0"/>
                    <a:t>construct</a:t>
                  </a:r>
                </a:p>
                <a:p>
                  <a:pPr lvl="0"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   </a:t>
                  </a:r>
                  <a:r>
                    <a:rPr lang="en-US" sz="2400" dirty="0"/>
                    <a:t>natural cubic spline for the data set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−1, 1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 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(2, 10</m:t>
                      </m:r>
                    </m:oMath>
                  </a14:m>
                  <a:r>
                    <a:rPr lang="en-US" sz="2400" dirty="0"/>
                    <a:t>). </a:t>
                  </a:r>
                  <a:endParaRPr lang="en-US" sz="2400" dirty="0" smtClean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4038600"/>
                  <a:ext cx="87249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18" t="-5882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4800" y="4953000"/>
                  <a:ext cx="86106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  Find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(1.4)</m:t>
                      </m:r>
                    </m:oMath>
                  </a14:m>
                  <a:r>
                    <a:rPr lang="en-US" sz="2400" dirty="0"/>
                    <a:t> using “</a:t>
                  </a:r>
                  <a:r>
                    <a:rPr lang="en-US" sz="2400" b="1" dirty="0" err="1"/>
                    <a:t>fnval</a:t>
                  </a:r>
                  <a:r>
                    <a:rPr lang="en-US" sz="2400" b="1" dirty="0"/>
                    <a:t>(</a:t>
                  </a:r>
                  <a:r>
                    <a:rPr lang="en-US" sz="2400" dirty="0" err="1"/>
                    <a:t>s</a:t>
                  </a:r>
                  <a:r>
                    <a:rPr lang="en-US" sz="2400" b="1" dirty="0" err="1"/>
                    <a:t>p,x</a:t>
                  </a:r>
                  <a:r>
                    <a:rPr lang="en-US" sz="2400" b="1" dirty="0" smtClean="0"/>
                    <a:t>)</a:t>
                  </a:r>
                  <a:r>
                    <a:rPr lang="en-US" sz="2400" dirty="0" smtClean="0"/>
                    <a:t>”, and Plot </a:t>
                  </a:r>
                  <a:r>
                    <a:rPr lang="en-US" sz="2400" dirty="0"/>
                    <a:t>the spline curve </a:t>
                  </a:r>
                  <a:r>
                    <a:rPr lang="en-US" sz="2400" dirty="0" smtClean="0"/>
                    <a:t>using</a:t>
                  </a:r>
                </a:p>
                <a:p>
                  <a:pPr lvl="0" algn="just"/>
                  <a:r>
                    <a:rPr lang="en-US" sz="2400" dirty="0"/>
                    <a:t> </a:t>
                  </a:r>
                  <a:r>
                    <a:rPr lang="en-US" sz="2400" dirty="0" smtClean="0"/>
                    <a:t>  </a:t>
                  </a:r>
                  <a:r>
                    <a:rPr lang="en-US" sz="2400" dirty="0"/>
                    <a:t>“</a:t>
                  </a:r>
                  <a:r>
                    <a:rPr lang="en-US" sz="2400" b="1" dirty="0" err="1"/>
                    <a:t>fnplt</a:t>
                  </a:r>
                  <a:r>
                    <a:rPr lang="en-US" sz="2400" b="1" dirty="0"/>
                    <a:t>(</a:t>
                  </a:r>
                  <a:r>
                    <a:rPr lang="en-US" sz="2400" b="1" dirty="0" err="1"/>
                    <a:t>sp</a:t>
                  </a:r>
                  <a:r>
                    <a:rPr lang="en-US" sz="2400" b="1" dirty="0"/>
                    <a:t>)</a:t>
                  </a:r>
                  <a:r>
                    <a:rPr lang="en-US" sz="2400" dirty="0"/>
                    <a:t>” along with the data points.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953000"/>
                  <a:ext cx="8610600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882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600" y="381000"/>
            <a:ext cx="8382000" cy="4191000"/>
            <a:chOff x="228600" y="381000"/>
            <a:chExt cx="8382000" cy="4191000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3810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Solutions: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28600" y="975759"/>
                  <a:ext cx="8382000" cy="35962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Let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+1,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and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−1,  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Then</a:t>
                  </a:r>
                </a:p>
                <a:p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=3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=3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+12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and		</a:t>
                  </a:r>
                </a:p>
                <a:p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=6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=6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+12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975759"/>
                  <a:ext cx="8382000" cy="35962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64" t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" y="4648200"/>
                <a:ext cx="8763000" cy="182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 err="1" smtClean="0"/>
                  <a:t>i</a:t>
                </a:r>
                <a:r>
                  <a:rPr lang="en-US" sz="2400" dirty="0" smtClean="0"/>
                  <a:t>. Conditions </a:t>
                </a:r>
                <a:r>
                  <a:rPr lang="en-US" sz="2400" dirty="0"/>
                  <a:t>at the interior point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give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 ⟹        8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+4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+1=−1          (1)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(1)=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(1)    ⟹       12 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+4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                 (2)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(1)=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(1)    ⟹        12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=12                    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8763000" cy="1827423"/>
              </a:xfrm>
              <a:prstGeom prst="rect">
                <a:avLst/>
              </a:prstGeom>
              <a:blipFill rotWithShape="1">
                <a:blip r:embed="rId3"/>
                <a:stretch>
                  <a:fillRect l="-1113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457200"/>
                <a:ext cx="8686800" cy="2897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 smtClean="0"/>
                  <a:t>For </a:t>
                </a:r>
                <a:r>
                  <a:rPr lang="en-US" sz="2400" dirty="0"/>
                  <a:t>natural cubic spline the boundary conditions give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=0   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or</m:t>
                      </m:r>
                      <m:r>
                        <a:rPr lang="en-US" sz="2400" i="1">
                          <a:latin typeface="Cambria Math"/>
                        </a:rPr>
                        <m:t>           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=6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r>
                        <a:rPr lang="en-US" sz="2400" i="1">
                          <a:latin typeface="Cambria Math"/>
                        </a:rPr>
                        <m:t>+12=0 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or</m:t>
                      </m:r>
                      <m:r>
                        <a:rPr lang="en-US" sz="2400" i="1">
                          <a:latin typeface="Cambria Math"/>
                        </a:rPr>
                        <m:t>           </m:t>
                      </m:r>
                      <m:r>
                        <a:rPr lang="en-US" sz="2400" i="1">
                          <a:latin typeface="Cambria Math"/>
                        </a:rPr>
                        <m:t>𝐷</m:t>
                      </m:r>
                      <m:r>
                        <a:rPr lang="en-US" sz="2400" i="1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From </a:t>
                </a:r>
                <a:r>
                  <a:rPr lang="en-US" sz="2400" dirty="0"/>
                  <a:t>(3),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12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=12</m:t>
                    </m:r>
                  </m:oMath>
                </a14:m>
                <a:r>
                  <a:rPr lang="en-US" sz="2400" dirty="0"/>
                  <a:t>			or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From (1),	8(1)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+1=−1</m:t>
                    </m:r>
                  </m:oMath>
                </a14:m>
                <a:r>
                  <a:rPr lang="en-US" sz="2400" dirty="0"/>
                  <a:t>	or	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=−5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From (2),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12(1)+(−5)=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		or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686800" cy="2897075"/>
              </a:xfrm>
              <a:prstGeom prst="rect">
                <a:avLst/>
              </a:prstGeom>
              <a:blipFill rotWithShape="1">
                <a:blip r:embed="rId3"/>
                <a:stretch>
                  <a:fillRect l="-1123" t="-168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2400" y="3805535"/>
            <a:ext cx="8991600" cy="1528465"/>
            <a:chOff x="152400" y="3805535"/>
            <a:chExt cx="8991600" cy="1528465"/>
          </a:xfrm>
        </p:grpSpPr>
        <p:sp>
          <p:nvSpPr>
            <p:cNvPr id="7" name="Rectangle 6"/>
            <p:cNvSpPr/>
            <p:nvPr/>
          </p:nvSpPr>
          <p:spPr>
            <a:xfrm>
              <a:off x="152400" y="3805535"/>
              <a:ext cx="4648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 </a:t>
              </a:r>
              <a:r>
                <a:rPr lang="en-US" sz="2400" dirty="0" smtClean="0"/>
                <a:t>The </a:t>
              </a:r>
              <a:r>
                <a:rPr lang="en-US" sz="2400" dirty="0"/>
                <a:t>natural cubic spline function </a:t>
              </a:r>
              <a:r>
                <a:rPr lang="en-US" sz="2400" dirty="0" smtClean="0"/>
                <a:t>is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2400" y="4417852"/>
                  <a:ext cx="8991600" cy="9161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 smtClean="0"/>
                    <a:t> 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−5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+1 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                                 &amp;−1≤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+6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+7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−1,  &amp;1≤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417852"/>
                  <a:ext cx="8991600" cy="9161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33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76200" y="939730"/>
            <a:ext cx="9067800" cy="1546675"/>
            <a:chOff x="-76200" y="939730"/>
            <a:chExt cx="9067800" cy="1546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8600" y="939730"/>
                  <a:ext cx="87630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14350" indent="-514350">
                    <a:buAutoNum type="romanLcParenBoth" startAt="2"/>
                  </a:pP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+7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−1,  &amp;1≤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≤2 </m:t>
                      </m:r>
                    </m:oMath>
                  </a14:m>
                  <a:endParaRPr lang="en-US" sz="2400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939730"/>
                  <a:ext cx="87630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13" t="-1184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-76200" y="1600200"/>
                  <a:ext cx="7848600" cy="886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1.4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1.4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+6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+7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0.4</m:t>
                            </m:r>
                          </m:e>
                        </m:d>
                      </m:oMath>
                    </m:oMathPara>
                  </a14:m>
                  <a:endParaRPr lang="en-US" sz="2400" i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=2.632.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600200"/>
                  <a:ext cx="7848600" cy="8862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381000" y="2971800"/>
            <a:ext cx="464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iii. </a:t>
            </a:r>
          </a:p>
          <a:p>
            <a:r>
              <a:rPr lang="en-US" sz="2400" dirty="0" smtClean="0"/>
              <a:t>&gt;&gt; </a:t>
            </a:r>
            <a:r>
              <a:rPr lang="en-US" sz="2400" dirty="0"/>
              <a:t>clear</a:t>
            </a:r>
          </a:p>
          <a:p>
            <a:r>
              <a:rPr lang="en-US" sz="2400" dirty="0"/>
              <a:t>&gt;&gt; x=[-1 1 2];</a:t>
            </a:r>
          </a:p>
          <a:p>
            <a:r>
              <a:rPr lang="en-US" sz="2400" dirty="0"/>
              <a:t>&gt;&gt; y=[1 -1 10];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sp</a:t>
            </a:r>
            <a:r>
              <a:rPr lang="en-US" sz="2400" dirty="0"/>
              <a:t>=</a:t>
            </a:r>
            <a:r>
              <a:rPr lang="en-US" sz="2400" dirty="0" err="1"/>
              <a:t>csape</a:t>
            </a:r>
            <a:r>
              <a:rPr lang="en-US" sz="2400" dirty="0"/>
              <a:t>(</a:t>
            </a:r>
            <a:r>
              <a:rPr lang="en-US" sz="2400" dirty="0" err="1"/>
              <a:t>x,y,'second</a:t>
            </a:r>
            <a:r>
              <a:rPr lang="en-US" sz="2400" dirty="0"/>
              <a:t>'); </a:t>
            </a:r>
          </a:p>
          <a:p>
            <a:r>
              <a:rPr lang="en-US" sz="2400" dirty="0"/>
              <a:t>&gt;&gt; y1=</a:t>
            </a:r>
            <a:r>
              <a:rPr lang="en-US" sz="2400" dirty="0" err="1"/>
              <a:t>fnval</a:t>
            </a:r>
            <a:r>
              <a:rPr lang="en-US" sz="2400" dirty="0"/>
              <a:t>(sp,1.4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y1 </a:t>
            </a:r>
            <a:r>
              <a:rPr lang="en-US" sz="2400" dirty="0"/>
              <a:t>=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2.6320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3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3048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 </a:t>
            </a:r>
            <a:r>
              <a:rPr lang="en-US" sz="2400" dirty="0" err="1"/>
              <a:t>fnplt</a:t>
            </a:r>
            <a:r>
              <a:rPr lang="en-US" sz="2400" dirty="0"/>
              <a:t>(</a:t>
            </a:r>
            <a:r>
              <a:rPr lang="en-US" sz="2400" dirty="0" err="1"/>
              <a:t>sp</a:t>
            </a:r>
            <a:r>
              <a:rPr lang="en-US" sz="2400" dirty="0"/>
              <a:t>, 2, [-2, 4])</a:t>
            </a:r>
          </a:p>
          <a:p>
            <a:r>
              <a:rPr lang="en-US" sz="2400" dirty="0"/>
              <a:t>&gt;&gt; hold on                               % used to plot in the same figure</a:t>
            </a:r>
          </a:p>
          <a:p>
            <a:r>
              <a:rPr lang="en-US" sz="2400" dirty="0"/>
              <a:t>&gt;&gt; plot(x, </a:t>
            </a:r>
            <a:r>
              <a:rPr lang="en-US" sz="2400" dirty="0" err="1"/>
              <a:t>y,'O</a:t>
            </a:r>
            <a:r>
              <a:rPr lang="en-US" sz="2400" dirty="0"/>
              <a:t>')</a:t>
            </a:r>
          </a:p>
          <a:p>
            <a:r>
              <a:rPr lang="en-US" sz="2400" dirty="0"/>
              <a:t>&gt;&gt; hold off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4917" r="6936" b="3177"/>
          <a:stretch/>
        </p:blipFill>
        <p:spPr bwMode="auto">
          <a:xfrm>
            <a:off x="2677886" y="1905000"/>
            <a:ext cx="5704114" cy="461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45142" y="3505200"/>
            <a:ext cx="2674257" cy="914400"/>
            <a:chOff x="145142" y="3505200"/>
            <a:chExt cx="2674257" cy="914400"/>
          </a:xfrm>
        </p:grpSpPr>
        <p:sp>
          <p:nvSpPr>
            <p:cNvPr id="7" name="Rectangle 6"/>
            <p:cNvSpPr/>
            <p:nvPr/>
          </p:nvSpPr>
          <p:spPr>
            <a:xfrm>
              <a:off x="145143" y="3749292"/>
              <a:ext cx="2514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 </a:t>
              </a:r>
              <a:r>
                <a:rPr lang="en-US" sz="2400" dirty="0" smtClean="0"/>
                <a:t>Cubic </a:t>
              </a:r>
              <a:r>
                <a:rPr lang="en-US" sz="2400" dirty="0"/>
                <a:t>spline </a:t>
              </a:r>
              <a:r>
                <a:rPr lang="en-US" sz="2400" dirty="0" smtClean="0"/>
                <a:t>curve</a:t>
              </a:r>
              <a:endParaRPr lang="en-US" sz="2400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45142" y="3505200"/>
              <a:ext cx="2674257" cy="914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0A7BA-49F6-4C2A-A765-F2CC93D3E3E0}"/>
</file>

<file path=customXml/itemProps2.xml><?xml version="1.0" encoding="utf-8"?>
<ds:datastoreItem xmlns:ds="http://schemas.openxmlformats.org/officeDocument/2006/customXml" ds:itemID="{39DB6839-D230-4DD9-9891-B0044D43F456}"/>
</file>

<file path=customXml/itemProps3.xml><?xml version="1.0" encoding="utf-8"?>
<ds:datastoreItem xmlns:ds="http://schemas.openxmlformats.org/officeDocument/2006/customXml" ds:itemID="{7BD15CB3-CC28-4E23-8C26-68D60F1F1C2B}"/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1664</Words>
  <Application>Microsoft Office PowerPoint</Application>
  <PresentationFormat>On-screen Show (4:3)</PresentationFormat>
  <Paragraphs>210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Spline Interpolation: Cubic Spline Interpolation (CSI)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352</cp:revision>
  <dcterms:created xsi:type="dcterms:W3CDTF">2006-08-16T00:00:00Z</dcterms:created>
  <dcterms:modified xsi:type="dcterms:W3CDTF">2020-06-08T17:54:19Z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