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65" r:id="rId6"/>
    <p:sldId id="262" r:id="rId7"/>
    <p:sldId id="261" r:id="rId8"/>
    <p:sldId id="271" r:id="rId9"/>
    <p:sldId id="260" r:id="rId10"/>
    <p:sldId id="259" r:id="rId11"/>
    <p:sldId id="258" r:id="rId12"/>
    <p:sldId id="267" r:id="rId13"/>
    <p:sldId id="272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6.wmf"/><Relationship Id="rId36" Type="http://schemas.openxmlformats.org/officeDocument/2006/relationships/image" Target="../media/image510.png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7.wmf"/><Relationship Id="rId35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image" Target="../media/image12.tif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3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31.png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4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7108" y="1332120"/>
            <a:ext cx="983806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Equations in One </a:t>
            </a:r>
            <a:r>
              <a:rPr lang="en-GB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ctr"/>
            <a:r>
              <a:rPr lang="en-GB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Lecture-1</a:t>
            </a:r>
            <a:endParaRPr lang="en-GB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161" y="644353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7716" y="675959"/>
            <a:ext cx="81378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equation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real roots. For each root, find an interval where it lies.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33182"/>
              </p:ext>
            </p:extLst>
          </p:nvPr>
        </p:nvGraphicFramePr>
        <p:xfrm>
          <a:off x="3640233" y="708909"/>
          <a:ext cx="1075251" cy="33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3" imgW="1231560" imgH="380880" progId="Equation.DSMT4">
                  <p:embed/>
                </p:oleObj>
              </mc:Choice>
              <mc:Fallback>
                <p:oleObj name="Equation" r:id="rId3" imgW="1231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0233" y="708909"/>
                        <a:ext cx="1075251" cy="332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07894" y="1781547"/>
            <a:ext cx="7873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Solution:   Consider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values of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values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06962"/>
              </p:ext>
            </p:extLst>
          </p:nvPr>
        </p:nvGraphicFramePr>
        <p:xfrm>
          <a:off x="5368410" y="1781547"/>
          <a:ext cx="187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5" imgW="1879560" imgH="380880" progId="Equation.DSMT4">
                  <p:embed/>
                </p:oleObj>
              </mc:Choice>
              <mc:Fallback>
                <p:oleObj name="Equation" r:id="rId5" imgW="1879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8410" y="1781547"/>
                        <a:ext cx="1879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39330"/>
              </p:ext>
            </p:extLst>
          </p:nvPr>
        </p:nvGraphicFramePr>
        <p:xfrm>
          <a:off x="3640233" y="2489433"/>
          <a:ext cx="2426384" cy="1663926"/>
        </p:xfrm>
        <a:graphic>
          <a:graphicData uri="http://schemas.openxmlformats.org/drawingml/2006/table">
            <a:tbl>
              <a:tblPr firstRow="1" firstCol="1" bandRow="1"/>
              <a:tblGrid>
                <a:gridCol w="1132102"/>
                <a:gridCol w="1294282"/>
              </a:tblGrid>
              <a:tr h="277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5.39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31510" y="4472871"/>
                <a:ext cx="94794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From the above table, we see that 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=−0.26&lt;0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a root lies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−1,  0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10" y="4472871"/>
                <a:ext cx="947943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07" t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31510" y="5132182"/>
                <a:ext cx="55494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    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=−5.39&lt;0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 root lies in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(1,2)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10" y="5132182"/>
                <a:ext cx="5549468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549" t="-1060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66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6450" y="589269"/>
            <a:ext cx="3923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Techniques to find real roots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399" y="1026316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Method of Bisection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0565" y="1955924"/>
            <a:ext cx="88454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continuous in          , Choose two approximations a and b such that                      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the mid-point c of           such that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Step-3: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/>
              <a:t>If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c is a root </a:t>
            </a:r>
            <a:r>
              <a:rPr lang="en-US" sz="2000" dirty="0"/>
              <a:t>of </a:t>
            </a:r>
            <a:r>
              <a:rPr lang="en-US" sz="2000" dirty="0" smtClean="0"/>
              <a:t>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.If                 </a:t>
            </a:r>
            <a:r>
              <a:rPr lang="en-US" sz="2000" dirty="0" smtClean="0"/>
              <a:t>and</a:t>
            </a:r>
            <a:endParaRPr lang="en-US" sz="2000" dirty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/>
              <a:t>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is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smtClean="0"/>
              <a:t>or</a:t>
            </a:r>
          </a:p>
          <a:p>
            <a:r>
              <a:rPr lang="en-US" sz="2000" dirty="0"/>
              <a:t>(ii) </a:t>
            </a:r>
            <a:r>
              <a:rPr lang="en-US" sz="2000" dirty="0" smtClean="0"/>
              <a:t>    If                          </a:t>
            </a:r>
            <a:r>
              <a:rPr lang="en-US" sz="2000" dirty="0"/>
              <a:t>the root is in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21602"/>
              </p:ext>
            </p:extLst>
          </p:nvPr>
        </p:nvGraphicFramePr>
        <p:xfrm>
          <a:off x="2118247" y="2050849"/>
          <a:ext cx="5724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" name="Equation" r:id="rId3" imgW="482400" imgH="266400" progId="Equation.DSMT4">
                  <p:embed/>
                </p:oleObj>
              </mc:Choice>
              <mc:Fallback>
                <p:oleObj name="Equation" r:id="rId3" imgW="482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247" y="2050849"/>
                        <a:ext cx="572488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345465"/>
              </p:ext>
            </p:extLst>
          </p:nvPr>
        </p:nvGraphicFramePr>
        <p:xfrm>
          <a:off x="4594244" y="2035681"/>
          <a:ext cx="482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" name="Equation" r:id="rId5" imgW="482400" imgH="279360" progId="Equation.DSMT4">
                  <p:embed/>
                </p:oleObj>
              </mc:Choice>
              <mc:Fallback>
                <p:oleObj name="Equation" r:id="rId5" imgW="482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4244" y="2035681"/>
                        <a:ext cx="482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00452"/>
              </p:ext>
            </p:extLst>
          </p:nvPr>
        </p:nvGraphicFramePr>
        <p:xfrm>
          <a:off x="1483247" y="2352257"/>
          <a:ext cx="1270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" name="Equation" r:id="rId7" imgW="1269720" imgH="266400" progId="Equation.DSMT4">
                  <p:embed/>
                </p:oleObj>
              </mc:Choice>
              <mc:Fallback>
                <p:oleObj name="Equation" r:id="rId7" imgW="1269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3247" y="2352257"/>
                        <a:ext cx="1270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68384"/>
              </p:ext>
            </p:extLst>
          </p:nvPr>
        </p:nvGraphicFramePr>
        <p:xfrm>
          <a:off x="6172215" y="3551645"/>
          <a:ext cx="825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" name="Equation" r:id="rId9" imgW="825480" imgH="266400" progId="Equation.DSMT4">
                  <p:embed/>
                </p:oleObj>
              </mc:Choice>
              <mc:Fallback>
                <p:oleObj name="Equation" r:id="rId9" imgW="825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2215" y="3551645"/>
                        <a:ext cx="825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63680"/>
              </p:ext>
            </p:extLst>
          </p:nvPr>
        </p:nvGraphicFramePr>
        <p:xfrm>
          <a:off x="6362715" y="2936367"/>
          <a:ext cx="1270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9" name="Equation" r:id="rId11" imgW="1269720" imgH="266400" progId="Equation.DSMT4">
                  <p:embed/>
                </p:oleObj>
              </mc:Choice>
              <mc:Fallback>
                <p:oleObj name="Equation" r:id="rId11" imgW="1269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62715" y="2936367"/>
                        <a:ext cx="1270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ight Arrow 41"/>
          <p:cNvSpPr/>
          <p:nvPr/>
        </p:nvSpPr>
        <p:spPr>
          <a:xfrm>
            <a:off x="159540" y="2035681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74048"/>
              </p:ext>
            </p:extLst>
          </p:nvPr>
        </p:nvGraphicFramePr>
        <p:xfrm>
          <a:off x="2118247" y="3551645"/>
          <a:ext cx="812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" name="Equation" r:id="rId13" imgW="812520" imgH="266400" progId="Equation.DSMT4">
                  <p:embed/>
                </p:oleObj>
              </mc:Choice>
              <mc:Fallback>
                <p:oleObj name="Equation" r:id="rId13" imgW="812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8247" y="3551645"/>
                        <a:ext cx="812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448038"/>
              </p:ext>
            </p:extLst>
          </p:nvPr>
        </p:nvGraphicFramePr>
        <p:xfrm>
          <a:off x="7461459" y="3569530"/>
          <a:ext cx="812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" name="Equation" r:id="rId15" imgW="812520" imgH="266400" progId="Equation.DSMT4">
                  <p:embed/>
                </p:oleObj>
              </mc:Choice>
              <mc:Fallback>
                <p:oleObj name="Equation" r:id="rId15" imgW="812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1459" y="3569530"/>
                        <a:ext cx="812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ight Arrow 49"/>
          <p:cNvSpPr/>
          <p:nvPr/>
        </p:nvSpPr>
        <p:spPr>
          <a:xfrm>
            <a:off x="218714" y="2977416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28089"/>
              </p:ext>
            </p:extLst>
          </p:nvPr>
        </p:nvGraphicFramePr>
        <p:xfrm>
          <a:off x="1855147" y="4152938"/>
          <a:ext cx="1257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" name="Equation" r:id="rId17" imgW="1257120" imgH="266400" progId="Equation.DSMT4">
                  <p:embed/>
                </p:oleObj>
              </mc:Choice>
              <mc:Fallback>
                <p:oleObj name="Equation" r:id="rId17" imgW="1257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55147" y="4152938"/>
                        <a:ext cx="1257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56245"/>
              </p:ext>
            </p:extLst>
          </p:nvPr>
        </p:nvGraphicFramePr>
        <p:xfrm>
          <a:off x="4730480" y="4181782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" name="Equation" r:id="rId19" imgW="533160" imgH="279360" progId="Equation.DSMT4">
                  <p:embed/>
                </p:oleObj>
              </mc:Choice>
              <mc:Fallback>
                <p:oleObj name="Equation" r:id="rId19" imgW="533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30480" y="4181782"/>
                        <a:ext cx="533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554945"/>
              </p:ext>
            </p:extLst>
          </p:nvPr>
        </p:nvGraphicFramePr>
        <p:xfrm>
          <a:off x="1872116" y="4481253"/>
          <a:ext cx="1166027" cy="24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" name="Equation" r:id="rId21" imgW="1244520" imgH="266400" progId="Equation.DSMT4">
                  <p:embed/>
                </p:oleObj>
              </mc:Choice>
              <mc:Fallback>
                <p:oleObj name="Equation" r:id="rId21" imgW="1244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72116" y="4481253"/>
                        <a:ext cx="1166027" cy="24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92036"/>
              </p:ext>
            </p:extLst>
          </p:nvPr>
        </p:nvGraphicFramePr>
        <p:xfrm>
          <a:off x="4735953" y="4486019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" name="Equation" r:id="rId23" imgW="520560" imgH="279360" progId="Equation.DSMT4">
                  <p:embed/>
                </p:oleObj>
              </mc:Choice>
              <mc:Fallback>
                <p:oleObj name="Equation" r:id="rId23" imgW="520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35953" y="4486019"/>
                        <a:ext cx="52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18461"/>
              </p:ext>
            </p:extLst>
          </p:nvPr>
        </p:nvGraphicFramePr>
        <p:xfrm>
          <a:off x="5861065" y="4959936"/>
          <a:ext cx="622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25" imgW="622080" imgH="291960" progId="Equation.DSMT4">
                  <p:embed/>
                </p:oleObj>
              </mc:Choice>
              <mc:Fallback>
                <p:oleObj name="Equation" r:id="rId25" imgW="622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61065" y="4959936"/>
                        <a:ext cx="622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54888"/>
              </p:ext>
            </p:extLst>
          </p:nvPr>
        </p:nvGraphicFramePr>
        <p:xfrm>
          <a:off x="9518734" y="4959936"/>
          <a:ext cx="20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27" imgW="203040" imgH="291960" progId="Equation.DSMT4">
                  <p:embed/>
                </p:oleObj>
              </mc:Choice>
              <mc:Fallback>
                <p:oleObj name="Equation" r:id="rId27" imgW="203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518734" y="4959936"/>
                        <a:ext cx="203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ight Arrow 57"/>
          <p:cNvSpPr/>
          <p:nvPr/>
        </p:nvSpPr>
        <p:spPr>
          <a:xfrm>
            <a:off x="218714" y="3617437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81353"/>
              </p:ext>
            </p:extLst>
          </p:nvPr>
        </p:nvGraphicFramePr>
        <p:xfrm>
          <a:off x="4174096" y="5979712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29" imgW="1218960" imgH="317160" progId="Equation.DSMT4">
                  <p:embed/>
                </p:oleObj>
              </mc:Choice>
              <mc:Fallback>
                <p:oleObj name="Equation" r:id="rId29" imgW="1218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74096" y="5979712"/>
                        <a:ext cx="1219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90016"/>
              </p:ext>
            </p:extLst>
          </p:nvPr>
        </p:nvGraphicFramePr>
        <p:xfrm>
          <a:off x="6197615" y="6099301"/>
          <a:ext cx="165100" cy="14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31" imgW="164880" imgH="177480" progId="Equation.DSMT4">
                  <p:embed/>
                </p:oleObj>
              </mc:Choice>
              <mc:Fallback>
                <p:oleObj name="Equation" r:id="rId31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197615" y="6099301"/>
                        <a:ext cx="165100" cy="14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" name="Picture 6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362013" y="2486377"/>
            <a:ext cx="2029108" cy="1305107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1114410" y="1534884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Algorithm: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78018"/>
              </p:ext>
            </p:extLst>
          </p:nvPr>
        </p:nvGraphicFramePr>
        <p:xfrm>
          <a:off x="4803103" y="2954482"/>
          <a:ext cx="482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34" imgW="482400" imgH="279360" progId="Equation.DSMT4">
                  <p:embed/>
                </p:oleObj>
              </mc:Choice>
              <mc:Fallback>
                <p:oleObj name="Equation" r:id="rId34" imgW="482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803103" y="2954482"/>
                        <a:ext cx="482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136"/>
          <p:cNvSpPr>
            <a:spLocks noChangeArrowheads="1"/>
          </p:cNvSpPr>
          <p:nvPr/>
        </p:nvSpPr>
        <p:spPr bwMode="auto">
          <a:xfrm>
            <a:off x="0" y="371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57489" y="4911780"/>
            <a:ext cx="894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Step-4:</a:t>
            </a:r>
            <a:endParaRPr lang="en-US" b="1" dirty="0"/>
          </a:p>
        </p:txBody>
      </p:sp>
      <p:sp>
        <p:nvSpPr>
          <p:cNvPr id="73" name="Right Arrow 72"/>
          <p:cNvSpPr/>
          <p:nvPr/>
        </p:nvSpPr>
        <p:spPr>
          <a:xfrm>
            <a:off x="194506" y="4959936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37787" y="4906925"/>
            <a:ext cx="7218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designating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new interval of root as 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425534" y="4906925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can calculate the next iterate 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141661" y="5359844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the formula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321340" y="5348911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1, 2, 3,  . . .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045074" y="5919871"/>
            <a:ext cx="913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Step-5: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1810883" y="5919871"/>
            <a:ext cx="8225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Repeat the process until 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426438" y="595379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,where 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280165" y="595379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the specified accuracy</a:t>
            </a:r>
            <a:endParaRPr lang="en-US" dirty="0"/>
          </a:p>
        </p:txBody>
      </p:sp>
      <p:sp>
        <p:nvSpPr>
          <p:cNvPr id="87" name="Right Arrow 86"/>
          <p:cNvSpPr/>
          <p:nvPr/>
        </p:nvSpPr>
        <p:spPr>
          <a:xfrm>
            <a:off x="231282" y="5995051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55600" y="5203009"/>
                <a:ext cx="1808316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600" y="5203009"/>
                <a:ext cx="1808316" cy="616644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4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442" y="939579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0912" y="946008"/>
                <a:ext cx="919292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Find the root </a:t>
                </a:r>
                <a:r>
                  <a:rPr lang="en-US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of 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f(x) = x</a:t>
                </a:r>
                <a:r>
                  <a:rPr lang="en-US" sz="2000" i="1" baseline="30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3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using bisection method with accuracy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30333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𝜀</m:t>
                    </m:r>
                    <m:r>
                      <a:rPr lang="en-US" sz="2000" i="1">
                        <a:solidFill>
                          <a:srgbClr val="30333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=0.01</m:t>
                    </m:r>
                  </m:oMath>
                </a14:m>
                <a:r>
                  <a:rPr lang="en-US" sz="2000" dirty="0">
                    <a:solidFill>
                      <a:srgbClr val="30333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the interval [1, 2].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2" y="946008"/>
                <a:ext cx="9192922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729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35442" y="2126925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Solution: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28142"/>
              </p:ext>
            </p:extLst>
          </p:nvPr>
        </p:nvGraphicFramePr>
        <p:xfrm>
          <a:off x="2242586" y="2357757"/>
          <a:ext cx="6667950" cy="2179170"/>
        </p:xfrm>
        <a:graphic>
          <a:graphicData uri="http://schemas.openxmlformats.org/drawingml/2006/table">
            <a:tbl>
              <a:tblPr firstRow="1" firstCol="1" bandRow="1"/>
              <a:tblGrid>
                <a:gridCol w="679481"/>
                <a:gridCol w="644486"/>
                <a:gridCol w="775716"/>
                <a:gridCol w="666357"/>
                <a:gridCol w="1070255"/>
                <a:gridCol w="775716"/>
                <a:gridCol w="738534"/>
                <a:gridCol w="670732"/>
                <a:gridCol w="646673"/>
              </a:tblGrid>
              <a:tr h="4259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f(a)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f(b)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 = (a + b)/2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f(c)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f(a)*f(c)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Update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 − 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 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= 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 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 = 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 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= 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-0.3594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1.6875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 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= 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1.6875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1.7188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-0.0457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 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= 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1.7188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-0.0457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1.7344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0.0081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 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 = 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9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1.71988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1.7344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-0.0457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0.0081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1.7266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-0.0189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 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= 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0.0078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4045" y="169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Problems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305928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9C4666-1BBA-4C59-8C5C-A84E2EB0C85B}"/>
              </a:ext>
            </a:extLst>
          </p:cNvPr>
          <p:cNvSpPr/>
          <p:nvPr/>
        </p:nvSpPr>
        <p:spPr>
          <a:xfrm>
            <a:off x="3464353" y="301420"/>
            <a:ext cx="4183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371677"/>
                  </p:ext>
                </p:extLst>
              </p:nvPr>
            </p:nvGraphicFramePr>
            <p:xfrm>
              <a:off x="959383" y="1361267"/>
              <a:ext cx="10652394" cy="171243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26197"/>
                    <a:gridCol w="5326197"/>
                  </a:tblGrid>
                  <a:tr h="550985">
                    <a:tc grid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Given the following polynomial equations and an interval.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614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+1=0 ;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2, 3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	       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0, 2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             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d.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−80=0;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2.90,2.92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371677"/>
                  </p:ext>
                </p:extLst>
              </p:nvPr>
            </p:nvGraphicFramePr>
            <p:xfrm>
              <a:off x="959383" y="1361267"/>
              <a:ext cx="10652394" cy="171243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26197"/>
                    <a:gridCol w="5326197"/>
                  </a:tblGrid>
                  <a:tr h="550985">
                    <a:tc grid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Given the following polynomial equations and an interval.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6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t="-5288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000" t="-528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1031913" y="3337189"/>
            <a:ext cx="10051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bisection method two times in the given interval to find the new smaller interval of this root.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46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2752" y="560979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Advantages and Drawbacks: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Bisection</a:t>
            </a:r>
            <a:r>
              <a:rPr lang="en-US" sz="2800" b="1" dirty="0" smtClean="0">
                <a:solidFill>
                  <a:srgbClr val="FF0000"/>
                </a:solidFill>
              </a:rPr>
              <a:t> Method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1" y="1371600"/>
            <a:ext cx="179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Advantages: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621" y="2804233"/>
            <a:ext cx="168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Drawbacks: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1371" y="1828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Always Convergent.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371" y="364383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Slow convergence.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dirty="0" smtClean="0"/>
              <a:t>If one of the initial guess is closer to the root , the convergence is slower.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136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5335" y="347113"/>
            <a:ext cx="16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Outcome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57" y="1297900"/>
            <a:ext cx="814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By applying </a:t>
            </a:r>
            <a:r>
              <a:rPr lang="en-US" sz="2400" b="1" dirty="0" smtClean="0">
                <a:solidFill>
                  <a:srgbClr val="FF0000"/>
                </a:solidFill>
              </a:rPr>
              <a:t>Bisection method</a:t>
            </a:r>
            <a:r>
              <a:rPr lang="en-US" sz="2400" b="1" dirty="0" smtClean="0"/>
              <a:t>, nonlinear equations in one variable can be solved to find roots (</a:t>
            </a:r>
            <a:r>
              <a:rPr lang="en-US" sz="2400" b="1" smtClean="0"/>
              <a:t>approximately), </a:t>
            </a:r>
            <a:r>
              <a:rPr lang="en-US" sz="2400" b="1" dirty="0" smtClean="0"/>
              <a:t>although it has few drawbacks.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578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7016" y="402331"/>
            <a:ext cx="568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Multiple Choice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180" y="1022075"/>
            <a:ext cx="871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 smtClean="0"/>
              <a:t>1. Find the degree of the polynomial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01771" y="1114408"/>
                <a:ext cx="2009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−80=0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71" y="1114408"/>
                <a:ext cx="200997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30170" y="1497860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3 ,         b) 2 ,      c) 4 ,      d) 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180" y="2088875"/>
            <a:ext cx="871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 smtClean="0"/>
              <a:t>2. Find the number of real roots of the polynomial  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04441" y="2156857"/>
                <a:ext cx="25572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−5=0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41" y="2156857"/>
                <a:ext cx="255725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14941" y="2585956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3 ,         b) 1 ,      c) 4 ,      d) 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180" y="3334095"/>
            <a:ext cx="871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/>
              <a:t>3</a:t>
            </a:r>
            <a:r>
              <a:rPr lang="en-US" sz="2000" b="1" dirty="0" smtClean="0"/>
              <a:t>. Find the number of complex roots of the polynomial  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02255" y="3420675"/>
                <a:ext cx="1961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55" y="3420675"/>
                <a:ext cx="196188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30170" y="3816307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3 ,         b) 2 ,      c) 4 ,      d) 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3429" y="4468877"/>
            <a:ext cx="871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 smtClean="0"/>
              <a:t>4. If   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57362" y="4508458"/>
                <a:ext cx="101107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+1=0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𝐜𝐨𝐧𝐭𝐢𝐧𝐮𝐨𝐮𝐬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𝐨𝐧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𝐢𝐧𝐭𝐞𝐫𝐯𝐚𝐥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000" b="1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 smtClean="0"/>
                  <a:t> What is the value of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000" b="1" dirty="0" smtClean="0"/>
                  <a:t>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62" y="4508458"/>
                <a:ext cx="1011078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0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364280" y="5159273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-3 ,         b) -1 ,      c) 4 ,      d) 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7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7678" y="505189"/>
            <a:ext cx="8712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/>
              <a:t>5</a:t>
            </a:r>
            <a:r>
              <a:rPr lang="en-US" sz="2000" b="1" dirty="0" smtClean="0"/>
              <a:t>. If             is continuous in             then what is the condition that there exists odd number of real roots</a:t>
            </a:r>
            <a:r>
              <a:rPr lang="en-US" sz="2000" b="1" dirty="0"/>
              <a:t>(at least one root) </a:t>
            </a:r>
            <a:r>
              <a:rPr lang="en-US" sz="2000" b="1" dirty="0" smtClean="0"/>
              <a:t> of        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4109" y="557610"/>
                <a:ext cx="693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109" y="557610"/>
                <a:ext cx="69333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19672" r="-7280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20160" y="586410"/>
                <a:ext cx="788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160" y="586410"/>
                <a:ext cx="7881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41278" y="911553"/>
                <a:ext cx="1033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=0 ?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78" y="911553"/>
                <a:ext cx="1033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65" t="-121667" r="-13529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56145" y="1680994"/>
            <a:ext cx="10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,    b)                         , c)                   ,d) Neither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86134" y="1711772"/>
                <a:ext cx="1582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34" y="1711772"/>
                <a:ext cx="15826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23705" y="1711772"/>
                <a:ext cx="1581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705" y="1711772"/>
                <a:ext cx="158107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67152" y="1711772"/>
                <a:ext cx="1126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152" y="1711772"/>
                <a:ext cx="112678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27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258" y="674783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257" y="1198004"/>
            <a:ext cx="10714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To find the root of a nonlinear equation in on variable with the help of different methods 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256" y="201922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Methodologies: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669" y="2463255"/>
            <a:ext cx="9931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Five methods can be used to find roots of nonlinear equation in one variable. They are-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4392" y="3384394"/>
            <a:ext cx="724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1. Graphical Method (to find the nature of the roots)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92" y="3897838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2. Bisection Method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392" y="4411282"/>
            <a:ext cx="3051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Secant Method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92" y="4872947"/>
            <a:ext cx="428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4. Newton-</a:t>
            </a:r>
            <a:r>
              <a:rPr lang="en-US" sz="2400" b="1" dirty="0" err="1" smtClean="0"/>
              <a:t>Raphson</a:t>
            </a:r>
            <a:r>
              <a:rPr lang="en-US" sz="2400" b="1" dirty="0" smtClean="0"/>
              <a:t> Method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5174" y="556544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5</a:t>
            </a:r>
            <a:r>
              <a:rPr lang="en-US" sz="2400" b="1" dirty="0" smtClean="0"/>
              <a:t>. Fixed Point </a:t>
            </a:r>
            <a:r>
              <a:rPr lang="en-US" sz="2400" b="1" dirty="0"/>
              <a:t>I</a:t>
            </a:r>
            <a:r>
              <a:rPr lang="en-US" sz="2400" b="1" dirty="0" smtClean="0"/>
              <a:t>teration </a:t>
            </a:r>
            <a:r>
              <a:rPr lang="en-US" sz="2400" b="1" dirty="0"/>
              <a:t>M</a:t>
            </a:r>
            <a:r>
              <a:rPr lang="en-US" sz="2400" b="1" dirty="0" smtClean="0"/>
              <a:t>ethod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116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2670" y="1079654"/>
                <a:ext cx="9077769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en-US" sz="1200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What is nonlinear equation?</a:t>
                </a:r>
              </a:p>
              <a:p>
                <a:pPr algn="just"/>
                <a:endParaRPr 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 equation in which one or more terms have a variable of degree 2 or higher is called a nonlinear equation.</a:t>
                </a:r>
              </a:p>
              <a:p>
                <a:pPr algn="just"/>
                <a:endParaRPr lang="en-US" b="1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endParaRPr lang="en-US" b="1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b="1" u="sng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Example of nonlinear equations </a:t>
                </a: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algn="just"/>
                <a:endParaRPr lang="en-US" b="1" u="sng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=25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endParaRPr lang="en-US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70" y="1079654"/>
                <a:ext cx="9077769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1075" r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182946"/>
              </p:ext>
            </p:extLst>
          </p:nvPr>
        </p:nvGraphicFramePr>
        <p:xfrm>
          <a:off x="6026150" y="3313113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6150" y="3313113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4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96317" y="349786"/>
            <a:ext cx="8068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Number of Real Roots by Graphical Method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9436" y="1133761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400" b="1" dirty="0"/>
              <a:t>A polynomial equation 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62084"/>
              </p:ext>
            </p:extLst>
          </p:nvPr>
        </p:nvGraphicFramePr>
        <p:xfrm>
          <a:off x="4092085" y="1163783"/>
          <a:ext cx="311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3" imgW="3111480" imgH="355320" progId="Equation.DSMT4">
                  <p:embed/>
                </p:oleObj>
              </mc:Choice>
              <mc:Fallback>
                <p:oleObj name="Equation" r:id="rId3" imgW="31114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2085" y="1163783"/>
                        <a:ext cx="3111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7107238" y="1110751"/>
            <a:ext cx="4331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degree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has exactly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roots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>
            <a:off x="446183" y="1248925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22165" y="1890408"/>
            <a:ext cx="6276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 of them are real and others are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complex.</a:t>
            </a:r>
            <a:endParaRPr lang="en-US" sz="2400" b="1" dirty="0"/>
          </a:p>
        </p:txBody>
      </p:sp>
      <p:sp>
        <p:nvSpPr>
          <p:cNvPr id="30" name="Right Arrow 29"/>
          <p:cNvSpPr/>
          <p:nvPr/>
        </p:nvSpPr>
        <p:spPr>
          <a:xfrm>
            <a:off x="446183" y="2005571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71670" y="2647055"/>
            <a:ext cx="10354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Geometrically, if the graph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               </a:t>
            </a:r>
            <a:r>
              <a:rPr lang="en-US" sz="2400" b="1" dirty="0" smtClean="0"/>
              <a:t>crosses </a:t>
            </a:r>
            <a:r>
              <a:rPr lang="en-US" sz="2400" b="1" dirty="0"/>
              <a:t>the </a:t>
            </a:r>
            <a:r>
              <a:rPr lang="en-US" sz="2400" b="1" i="1" dirty="0"/>
              <a:t>x</a:t>
            </a:r>
            <a:r>
              <a:rPr lang="en-US" sz="2400" b="1" dirty="0"/>
              <a:t>-axis </a:t>
            </a:r>
            <a:r>
              <a:rPr lang="en-US" sz="2400" b="1" dirty="0" smtClean="0"/>
              <a:t>at x = a , then x = a is </a:t>
            </a:r>
            <a:r>
              <a:rPr lang="en-US" sz="2400" b="1" dirty="0"/>
              <a:t>a real root of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2400" b="1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6180"/>
              </p:ext>
            </p:extLst>
          </p:nvPr>
        </p:nvGraphicFramePr>
        <p:xfrm>
          <a:off x="5177935" y="2757753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5" imgW="939600" imgH="304560" progId="Equation.DSMT4">
                  <p:embed/>
                </p:oleObj>
              </mc:Choice>
              <mc:Fallback>
                <p:oleObj name="Equation" r:id="rId5" imgW="939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7935" y="2757753"/>
                        <a:ext cx="939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ight Arrow 32"/>
          <p:cNvSpPr/>
          <p:nvPr/>
        </p:nvSpPr>
        <p:spPr>
          <a:xfrm>
            <a:off x="446183" y="2757753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16291"/>
              </p:ext>
            </p:extLst>
          </p:nvPr>
        </p:nvGraphicFramePr>
        <p:xfrm>
          <a:off x="2826808" y="3121912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7" imgW="914400" imgH="304560" progId="Equation.DSMT4">
                  <p:embed/>
                </p:oleObj>
              </mc:Choice>
              <mc:Fallback>
                <p:oleObj name="Equation" r:id="rId7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6808" y="3121912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1212651" y="3689940"/>
            <a:ext cx="10313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Now we shall consider graphically to find the number of real roots and its location.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00908" y="3773035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0967" y="681757"/>
            <a:ext cx="5417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Rewrite the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equation               as   </a:t>
            </a:r>
            <a:endParaRPr lang="en-US" sz="24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02835"/>
              </p:ext>
            </p:extLst>
          </p:nvPr>
        </p:nvGraphicFramePr>
        <p:xfrm>
          <a:off x="3703128" y="760189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3" imgW="914400" imgH="304560" progId="Equation.DSMT4">
                  <p:embed/>
                </p:oleObj>
              </mc:Choice>
              <mc:Fallback>
                <p:oleObj name="Equation" r:id="rId3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3128" y="760189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620896"/>
              </p:ext>
            </p:extLst>
          </p:nvPr>
        </p:nvGraphicFramePr>
        <p:xfrm>
          <a:off x="5127978" y="747489"/>
          <a:ext cx="1371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5" imgW="1371600" imgH="330120" progId="Equation.DSMT4">
                  <p:embed/>
                </p:oleObj>
              </mc:Choice>
              <mc:Fallback>
                <p:oleObj name="Equation" r:id="rId5" imgW="1371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7978" y="747489"/>
                        <a:ext cx="1371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90967" y="1381668"/>
            <a:ext cx="94179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the point of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intersection           </a:t>
            </a:r>
            <a:r>
              <a:rPr lang="en-US" sz="2400" b="1" dirty="0" smtClean="0"/>
              <a:t>(</a:t>
            </a:r>
            <a:r>
              <a:rPr lang="en-US" sz="2400" b="1" dirty="0"/>
              <a:t>say) of the </a:t>
            </a:r>
            <a:r>
              <a:rPr lang="en-US" sz="2400" b="1" dirty="0" smtClean="0"/>
              <a:t>graphs                and  </a:t>
            </a:r>
            <a:r>
              <a:rPr lang="en-US" sz="2400" dirty="0"/>
              <a:t>	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/>
              <a:t>that </a:t>
            </a:r>
            <a:r>
              <a:rPr lang="en-US" sz="2400" b="1" dirty="0" smtClean="0"/>
              <a:t>is </a:t>
            </a:r>
            <a:r>
              <a:rPr lang="en-US" sz="2400" b="1" dirty="0"/>
              <a:t> </a:t>
            </a:r>
            <a:r>
              <a:rPr lang="en-US" sz="2400" b="1" dirty="0" smtClean="0"/>
              <a:t>                          and hence              is </a:t>
            </a:r>
            <a:r>
              <a:rPr lang="en-US" sz="2400" b="1" dirty="0"/>
              <a:t>a root of the equation.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90660"/>
              </p:ext>
            </p:extLst>
          </p:nvPr>
        </p:nvGraphicFramePr>
        <p:xfrm>
          <a:off x="4518378" y="1466966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Equation" r:id="rId7" imgW="609480" imgH="330120" progId="Equation.DSMT4">
                  <p:embed/>
                </p:oleObj>
              </mc:Choice>
              <mc:Fallback>
                <p:oleObj name="Equation" r:id="rId7" imgW="609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8378" y="1466966"/>
                        <a:ext cx="609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510361"/>
              </p:ext>
            </p:extLst>
          </p:nvPr>
        </p:nvGraphicFramePr>
        <p:xfrm>
          <a:off x="7608006" y="1466966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9" imgW="977760" imgH="330120" progId="Equation.DSMT4">
                  <p:embed/>
                </p:oleObj>
              </mc:Choice>
              <mc:Fallback>
                <p:oleObj name="Equation" r:id="rId9" imgW="977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08006" y="1466966"/>
                        <a:ext cx="977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21953"/>
              </p:ext>
            </p:extLst>
          </p:nvPr>
        </p:nvGraphicFramePr>
        <p:xfrm>
          <a:off x="9205630" y="1466966"/>
          <a:ext cx="1003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11" imgW="1002960" imgH="330120" progId="Equation.DSMT4">
                  <p:embed/>
                </p:oleObj>
              </mc:Choice>
              <mc:Fallback>
                <p:oleObj name="Equation" r:id="rId11" imgW="1002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05630" y="1466966"/>
                        <a:ext cx="1003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703327"/>
              </p:ext>
            </p:extLst>
          </p:nvPr>
        </p:nvGraphicFramePr>
        <p:xfrm>
          <a:off x="1957020" y="1816732"/>
          <a:ext cx="151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13" imgW="1511280" imgH="330120" progId="Equation.DSMT4">
                  <p:embed/>
                </p:oleObj>
              </mc:Choice>
              <mc:Fallback>
                <p:oleObj name="Equation" r:id="rId13" imgW="1511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57020" y="1816732"/>
                        <a:ext cx="151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181367" y="760189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1367" y="1466966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795852"/>
              </p:ext>
            </p:extLst>
          </p:nvPr>
        </p:nvGraphicFramePr>
        <p:xfrm>
          <a:off x="5204178" y="1816732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15" imgW="609480" imgH="330120" progId="Equation.DSMT4">
                  <p:embed/>
                </p:oleObj>
              </mc:Choice>
              <mc:Fallback>
                <p:oleObj name="Equation" r:id="rId15" imgW="609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4178" y="1816732"/>
                        <a:ext cx="609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90966" y="2647729"/>
            <a:ext cx="9417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Thus the number of intersections of the two graphs will be the number of real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roots (See the following figure)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59533" y="2759543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:\Users\user\AppData\Local\Microsoft\Windows\INetCache\Content.Word\3.tif"/>
          <p:cNvPicPr/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 t="5076" r="5584" b="9137"/>
          <a:stretch/>
        </p:blipFill>
        <p:spPr bwMode="auto">
          <a:xfrm>
            <a:off x="3955800" y="3690651"/>
            <a:ext cx="3652206" cy="2533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798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6600" y="1052577"/>
                <a:ext cx="10515600" cy="150845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Find the number of real roots of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graphical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  <a:b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</a:t>
                </a:r>
                <a:r>
                  <a:rPr lang="en-GB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nmber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complex roots, if any.</a:t>
                </a:r>
                <a:b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Use MATLAB function “roots” to find all the roots including complex roots.</a:t>
                </a:r>
                <a:b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6600" y="1052577"/>
                <a:ext cx="10515600" cy="1508454"/>
              </a:xfrm>
              <a:blipFill rotWithShape="0">
                <a:blip r:embed="rId2"/>
                <a:stretch>
                  <a:fillRect l="-638" t="-24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6600" y="3020633"/>
                <a:ext cx="107587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−3=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=3−4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 smtClean="0">
                    <a:latin typeface="Times New Roman" panose="02020603050405020304" pitchFamily="18" charset="0"/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b="0" dirty="0" smtClean="0">
                    <a:latin typeface="Cambria Math" panose="02040503050406030204" pitchFamily="18" charset="0"/>
                  </a:rPr>
                  <a:t>   Let,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b="0" i="1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sz="1800" b="0" dirty="0" smtClean="0">
                    <a:latin typeface="Cambria Math" panose="02040503050406030204" pitchFamily="18" charset="0"/>
                  </a:rPr>
                  <a:t>and</a:t>
                </a:r>
                <a:r>
                  <a:rPr lang="en-US" sz="1800" b="0" i="1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=3−4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3020633"/>
                <a:ext cx="10758714" cy="4351338"/>
              </a:xfrm>
              <a:blipFill rotWithShape="0">
                <a:blip r:embed="rId3"/>
                <a:stretch>
                  <a:fillRect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77" y="2847844"/>
            <a:ext cx="3649634" cy="21208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6600" y="44951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point of intersection here in the plot. So the number of real root is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2349" y="69756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Problems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6316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493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It is a polynomial equation of degree three and hence the total number of roots is three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number of complex roots = Total number of roots  - Number of real roots</a:t>
            </a: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=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3-1=2.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2506662"/>
            <a:ext cx="8944428" cy="3037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&gt;&gt; p=[1 0 4 -3]        % entry of cubic polynomial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 =    1     0     4    -3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Roots = roots(p)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Roots =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-0.3368 + 2.0833i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-0.3368 - 2.0833i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0.6736 + 0.0000i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973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9C4666-1BBA-4C59-8C5C-A84E2EB0C85B}"/>
              </a:ext>
            </a:extLst>
          </p:cNvPr>
          <p:cNvSpPr/>
          <p:nvPr/>
        </p:nvSpPr>
        <p:spPr>
          <a:xfrm>
            <a:off x="3464353" y="301420"/>
            <a:ext cx="4183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404797"/>
                  </p:ext>
                </p:extLst>
              </p:nvPr>
            </p:nvGraphicFramePr>
            <p:xfrm>
              <a:off x="959383" y="1361267"/>
              <a:ext cx="10652394" cy="171243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26197"/>
                    <a:gridCol w="5326197"/>
                  </a:tblGrid>
                  <a:tr h="550985">
                    <a:tc grid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Given the following polynomial equations and an interval.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614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+1=0 ;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2, 3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	       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0, 2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             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d.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−80=0;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2.90,2.92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404797"/>
                  </p:ext>
                </p:extLst>
              </p:nvPr>
            </p:nvGraphicFramePr>
            <p:xfrm>
              <a:off x="959383" y="1361267"/>
              <a:ext cx="10652394" cy="171243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26197"/>
                    <a:gridCol w="5326197"/>
                  </a:tblGrid>
                  <a:tr h="550985">
                    <a:tc grid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Given the following polynomial equations and an interval.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6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t="-5288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000" t="-528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28438"/>
              </p:ext>
            </p:extLst>
          </p:nvPr>
        </p:nvGraphicFramePr>
        <p:xfrm>
          <a:off x="783116" y="3224109"/>
          <a:ext cx="10498156" cy="164877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98156"/>
              </a:tblGrid>
              <a:tr h="1590262"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effectLst/>
                        </a:rPr>
                        <a:t>Find the number of real roots of the equation by graphical method. Find also the number of complex roots, if any</a:t>
                      </a:r>
                      <a:r>
                        <a:rPr lang="en-US" sz="2400" dirty="0" smtClean="0">
                          <a:effectLst/>
                        </a:rPr>
                        <a:t>.</a:t>
                      </a: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MATLAB commands “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roots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to find all the roots including complex roots.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15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598" y="275422"/>
            <a:ext cx="7039778" cy="4737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Roots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11441"/>
              </p:ext>
            </p:extLst>
          </p:nvPr>
        </p:nvGraphicFramePr>
        <p:xfrm>
          <a:off x="6341404" y="1188492"/>
          <a:ext cx="812727" cy="29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Equation" r:id="rId3" imgW="850680" imgH="266400" progId="Equation.DSMT4">
                  <p:embed/>
                </p:oleObj>
              </mc:Choice>
              <mc:Fallback>
                <p:oleObj name="Equation" r:id="rId3" imgW="850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1404" y="1188492"/>
                        <a:ext cx="812727" cy="29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985954"/>
              </p:ext>
            </p:extLst>
          </p:nvPr>
        </p:nvGraphicFramePr>
        <p:xfrm>
          <a:off x="5883234" y="1788576"/>
          <a:ext cx="5540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Equation" r:id="rId5" imgW="291960" imgH="190440" progId="Equation.DSMT4">
                  <p:embed/>
                </p:oleObj>
              </mc:Choice>
              <mc:Fallback>
                <p:oleObj name="Equation" r:id="rId5" imgW="291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3234" y="1788576"/>
                        <a:ext cx="554037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17059"/>
              </p:ext>
            </p:extLst>
          </p:nvPr>
        </p:nvGraphicFramePr>
        <p:xfrm>
          <a:off x="9651553" y="1829270"/>
          <a:ext cx="482600" cy="27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Equation" r:id="rId7" imgW="482400" imgH="266400" progId="Equation.DSMT4">
                  <p:embed/>
                </p:oleObj>
              </mc:Choice>
              <mc:Fallback>
                <p:oleObj name="Equation" r:id="rId7" imgW="482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51553" y="1829270"/>
                        <a:ext cx="482600" cy="278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491881"/>
              </p:ext>
            </p:extLst>
          </p:nvPr>
        </p:nvGraphicFramePr>
        <p:xfrm>
          <a:off x="3181221" y="1219729"/>
          <a:ext cx="825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Equation" r:id="rId9" imgW="825480" imgH="266400" progId="Equation.DSMT4">
                  <p:embed/>
                </p:oleObj>
              </mc:Choice>
              <mc:Fallback>
                <p:oleObj name="Equation" r:id="rId9" imgW="825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81221" y="1219729"/>
                        <a:ext cx="825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3983" y="4114060"/>
            <a:ext cx="2947343" cy="19473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2429" y="1112482"/>
            <a:ext cx="91591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locate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roots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                first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study the graph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                  as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shown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below (Fig-4.1) .</a:t>
            </a: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71629" y="1223141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2428" y="1765722"/>
            <a:ext cx="10789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 can find two values of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one for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 and one for which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must have crossed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-axis and so must have passed through a root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71627" y="1878676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70628"/>
              </p:ext>
            </p:extLst>
          </p:nvPr>
        </p:nvGraphicFramePr>
        <p:xfrm>
          <a:off x="11211326" y="2119665"/>
          <a:ext cx="787562" cy="26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Equation" r:id="rId12" imgW="914400" imgH="304560" progId="Equation.DSMT4">
                  <p:embed/>
                </p:oleObj>
              </mc:Choice>
              <mc:Fallback>
                <p:oleObj name="Equation" r:id="rId12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211326" y="2119665"/>
                        <a:ext cx="787562" cy="262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1042428" y="2807689"/>
            <a:ext cx="105473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general,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continuous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in signs i.e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, 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odd number of real roots (at least one root)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in       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79597"/>
              </p:ext>
            </p:extLst>
          </p:nvPr>
        </p:nvGraphicFramePr>
        <p:xfrm>
          <a:off x="2545673" y="2876371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Equation" r:id="rId14" imgW="914400" imgH="304560" progId="Equation.DSMT4">
                  <p:embed/>
                </p:oleObj>
              </mc:Choice>
              <mc:Fallback>
                <p:oleObj name="Equation" r:id="rId14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45673" y="2876371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42541"/>
              </p:ext>
            </p:extLst>
          </p:nvPr>
        </p:nvGraphicFramePr>
        <p:xfrm>
          <a:off x="5511861" y="2876371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Equation" r:id="rId16" imgW="571320" imgH="304560" progId="Equation.DSMT4">
                  <p:embed/>
                </p:oleObj>
              </mc:Choice>
              <mc:Fallback>
                <p:oleObj name="Equation" r:id="rId16" imgW="571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11861" y="2876371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86016"/>
              </p:ext>
            </p:extLst>
          </p:nvPr>
        </p:nvGraphicFramePr>
        <p:xfrm>
          <a:off x="6738800" y="2876371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Equation" r:id="rId18" imgW="533160" imgH="304560" progId="Equation.DSMT4">
                  <p:embed/>
                </p:oleObj>
              </mc:Choice>
              <mc:Fallback>
                <p:oleObj name="Equation" r:id="rId18" imgW="533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38800" y="2876371"/>
                        <a:ext cx="533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81854"/>
              </p:ext>
            </p:extLst>
          </p:nvPr>
        </p:nvGraphicFramePr>
        <p:xfrm>
          <a:off x="7981783" y="2876371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Equation" r:id="rId20" imgW="520560" imgH="304560" progId="Equation.DSMT4">
                  <p:embed/>
                </p:oleObj>
              </mc:Choice>
              <mc:Fallback>
                <p:oleObj name="Equation" r:id="rId20" imgW="520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81783" y="2876371"/>
                        <a:ext cx="52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041082"/>
              </p:ext>
            </p:extLst>
          </p:nvPr>
        </p:nvGraphicFramePr>
        <p:xfrm>
          <a:off x="1045167" y="3210775"/>
          <a:ext cx="1397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Equation" r:id="rId22" imgW="1396800" imgH="304560" progId="Equation.DSMT4">
                  <p:embed/>
                </p:oleObj>
              </mc:Choice>
              <mc:Fallback>
                <p:oleObj name="Equation" r:id="rId22" imgW="1396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45167" y="3210775"/>
                        <a:ext cx="1397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5273"/>
              </p:ext>
            </p:extLst>
          </p:nvPr>
        </p:nvGraphicFramePr>
        <p:xfrm>
          <a:off x="9131714" y="3181171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Equation" r:id="rId24" imgW="914400" imgH="304560" progId="Equation.DSMT4">
                  <p:embed/>
                </p:oleObj>
              </mc:Choice>
              <mc:Fallback>
                <p:oleObj name="Equation" r:id="rId24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131714" y="3181171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65240"/>
              </p:ext>
            </p:extLst>
          </p:nvPr>
        </p:nvGraphicFramePr>
        <p:xfrm>
          <a:off x="10531453" y="3176631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Equation" r:id="rId26" imgW="596880" imgH="304560" progId="Equation.DSMT4">
                  <p:embed/>
                </p:oleObj>
              </mc:Choice>
              <mc:Fallback>
                <p:oleObj name="Equation" r:id="rId26" imgW="596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531453" y="3176631"/>
                        <a:ext cx="596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ight Arrow 25"/>
          <p:cNvSpPr/>
          <p:nvPr/>
        </p:nvSpPr>
        <p:spPr>
          <a:xfrm>
            <a:off x="332845" y="2876371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59863" y="3760426"/>
            <a:ext cx="7021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But the only exception where it does not work is when curve touches the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-axis. For this case, the existence of a root can be determined by the sign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the root and it will satisfy the condition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102579"/>
              </p:ext>
            </p:extLst>
          </p:nvPr>
        </p:nvGraphicFramePr>
        <p:xfrm>
          <a:off x="3859487" y="4422145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Equation" r:id="rId28" imgW="596880" imgH="304560" progId="Equation.DSMT4">
                  <p:embed/>
                </p:oleObj>
              </mc:Choice>
              <mc:Fallback>
                <p:oleObj name="Equation" r:id="rId28" imgW="596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59487" y="4422145"/>
                        <a:ext cx="596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742545"/>
              </p:ext>
            </p:extLst>
          </p:nvPr>
        </p:nvGraphicFramePr>
        <p:xfrm>
          <a:off x="6151521" y="4422145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Equation" r:id="rId30" imgW="571320" imgH="304560" progId="Equation.DSMT4">
                  <p:embed/>
                </p:oleObj>
              </mc:Choice>
              <mc:Fallback>
                <p:oleObj name="Equation" r:id="rId30" imgW="571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151521" y="4422145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7622"/>
              </p:ext>
            </p:extLst>
          </p:nvPr>
        </p:nvGraphicFramePr>
        <p:xfrm>
          <a:off x="6296879" y="4726945"/>
          <a:ext cx="1416683" cy="28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Equation" r:id="rId32" imgW="1523880" imgH="304560" progId="Equation.DSMT4">
                  <p:embed/>
                </p:oleObj>
              </mc:Choice>
              <mc:Fallback>
                <p:oleObj name="Equation" r:id="rId32" imgW="1523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296879" y="4726945"/>
                        <a:ext cx="1416683" cy="28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ight Arrow 31"/>
          <p:cNvSpPr/>
          <p:nvPr/>
        </p:nvSpPr>
        <p:spPr>
          <a:xfrm>
            <a:off x="289063" y="3905560"/>
            <a:ext cx="670800" cy="20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4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E59535D7695458E633D4B5C5B44F7" ma:contentTypeVersion="0" ma:contentTypeDescription="Create a new document." ma:contentTypeScope="" ma:versionID="219085671fb346b35ed332a5897fff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2AE099-47C7-4BFD-8D3C-589489A2F7E1}"/>
</file>

<file path=customXml/itemProps2.xml><?xml version="1.0" encoding="utf-8"?>
<ds:datastoreItem xmlns:ds="http://schemas.openxmlformats.org/officeDocument/2006/customXml" ds:itemID="{A0C730BA-6C1C-4656-8F0B-512337F1798B}"/>
</file>

<file path=customXml/itemProps3.xml><?xml version="1.0" encoding="utf-8"?>
<ds:datastoreItem xmlns:ds="http://schemas.openxmlformats.org/officeDocument/2006/customXml" ds:itemID="{F7A1C5C0-20C4-4E82-8B80-6DA40CA4D947}"/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1072</Words>
  <Application>Microsoft Office PowerPoint</Application>
  <PresentationFormat>Widescreen</PresentationFormat>
  <Paragraphs>215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 (a) Find the number of real roots of〖   x〗^3+4x-3=0 by graphical method                   (b) Find the nmber of complex roots, if any.                    (c) Use MATLAB function “roots” to find all the roots including complex roots.   </vt:lpstr>
      <vt:lpstr> (b) It is a polynomial equation of degree three and hence the total number of roots is three.   So, number of complex roots = Total number of roots  - Number of real roots                                                   =3-1=2.</vt:lpstr>
      <vt:lpstr>PowerPoint Presentation</vt:lpstr>
      <vt:lpstr> Location of Roots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62</cp:revision>
  <dcterms:created xsi:type="dcterms:W3CDTF">2020-04-23T04:44:22Z</dcterms:created>
  <dcterms:modified xsi:type="dcterms:W3CDTF">2020-06-16T17:24:08Z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0x0101008E8E59535D7695458E633D4B5C5B44F7</vt:lpwstr>
  </property>
</Properties>
</file>