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65" r:id="rId5"/>
    <p:sldId id="271" r:id="rId6"/>
    <p:sldId id="257" r:id="rId7"/>
    <p:sldId id="268" r:id="rId8"/>
    <p:sldId id="262" r:id="rId9"/>
    <p:sldId id="261" r:id="rId10"/>
    <p:sldId id="272" r:id="rId11"/>
    <p:sldId id="260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9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A8D2-9B14-4B0E-B211-E01F98EF61F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25D9-9665-4E4A-814C-8DAC9F62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0.wmf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12" Type="http://schemas.openxmlformats.org/officeDocument/2006/relationships/image" Target="../media/image21.png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6.emf"/><Relationship Id="rId10" Type="http://schemas.openxmlformats.org/officeDocument/2006/relationships/image" Target="../media/image19.png"/><Relationship Id="rId4" Type="http://schemas.openxmlformats.org/officeDocument/2006/relationships/image" Target="../media/image13.wmf"/><Relationship Id="rId9" Type="http://schemas.openxmlformats.org/officeDocument/2006/relationships/image" Target="../media/image18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7108" y="1332120"/>
            <a:ext cx="983806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Equations in One </a:t>
            </a:r>
            <a:r>
              <a:rPr lang="en-GB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algn="ctr"/>
            <a:endParaRPr lang="en-GB" sz="4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Lecture-2</a:t>
            </a:r>
            <a:endParaRPr lang="en-GB" sz="4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4903" y="47899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00491" y="2324699"/>
            <a:ext cx="2826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(The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Secant Method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6906" y="2324699"/>
            <a:ext cx="380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Newton-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Raphson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9C4666-1BBA-4C59-8C5C-A84E2EB0C85B}"/>
              </a:ext>
            </a:extLst>
          </p:cNvPr>
          <p:cNvSpPr/>
          <p:nvPr/>
        </p:nvSpPr>
        <p:spPr>
          <a:xfrm>
            <a:off x="3464353" y="301420"/>
            <a:ext cx="41836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Exercise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598199"/>
                  </p:ext>
                </p:extLst>
              </p:nvPr>
            </p:nvGraphicFramePr>
            <p:xfrm>
              <a:off x="959383" y="1361267"/>
              <a:ext cx="10652394" cy="171243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326197"/>
                    <a:gridCol w="5326197"/>
                  </a:tblGrid>
                  <a:tr h="550985">
                    <a:tc gridSpan="2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Given the following polynomial equations and an interval.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16145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+1=0 ; 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2, 3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	       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c.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0, 2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              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d.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−80=0;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2.90,2.92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404797"/>
                  </p:ext>
                </p:extLst>
              </p:nvPr>
            </p:nvGraphicFramePr>
            <p:xfrm>
              <a:off x="959383" y="1361267"/>
              <a:ext cx="10652394" cy="171243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326197"/>
                    <a:gridCol w="5326197"/>
                  </a:tblGrid>
                  <a:tr h="550985">
                    <a:tc gridSpan="2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Given the following polynomial equations and an interval.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16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t="-5288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000" t="-5288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76315"/>
              </p:ext>
            </p:extLst>
          </p:nvPr>
        </p:nvGraphicFramePr>
        <p:xfrm>
          <a:off x="838200" y="3685826"/>
          <a:ext cx="10515600" cy="160267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514350" marR="0" indent="-5143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>
                          <a:effectLst/>
                        </a:rPr>
                        <a:t>Write down an iteration formula based on Newton-</a:t>
                      </a:r>
                      <a:r>
                        <a:rPr lang="en-US" sz="2400" dirty="0" err="1">
                          <a:effectLst/>
                        </a:rPr>
                        <a:t>Raphson</a:t>
                      </a:r>
                      <a:r>
                        <a:rPr lang="en-US" sz="2400" dirty="0">
                          <a:effectLst/>
                        </a:rPr>
                        <a:t> method.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514350" marR="0" indent="-5143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>
                          <a:effectLst/>
                        </a:rPr>
                        <a:t>Perform one iteration starting using the above </a:t>
                      </a:r>
                      <a:r>
                        <a:rPr lang="en-US" sz="2400">
                          <a:effectLst/>
                        </a:rPr>
                        <a:t>formula </a:t>
                      </a:r>
                      <a:r>
                        <a:rPr lang="en-US" sz="240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with a suitable value in the given interval to estimate the root to 2 </a:t>
                      </a:r>
                      <a:r>
                        <a:rPr lang="en-US" sz="2400" dirty="0" err="1">
                          <a:effectLst/>
                        </a:rPr>
                        <a:t>d.p.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514350" marR="0" indent="-5143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>
                          <a:effectLst/>
                        </a:rPr>
                        <a:t>Write down MATLAB codes to execute the iteration four times.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10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32752" y="560979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Advantages and Drawbacks: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Newton-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Raphson</a:t>
            </a:r>
            <a:r>
              <a:rPr lang="en-US" sz="2800" b="1" dirty="0" smtClean="0">
                <a:solidFill>
                  <a:srgbClr val="FF0000"/>
                </a:solidFill>
              </a:rPr>
              <a:t> Method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971" y="1371600"/>
            <a:ext cx="179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Advantages: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1371" y="1828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It converges faster.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0587" y="3410162"/>
            <a:ext cx="168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Drawbacks: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31371" y="3937406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Division by zero.</a:t>
            </a:r>
            <a:r>
              <a:rPr lang="en-US" sz="2400" b="1" dirty="0" smtClean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1371" y="446465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Root jumping.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1371" y="2312759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Requires only one guess.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1371" y="5034809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Inflection point issue. </a:t>
            </a:r>
          </a:p>
        </p:txBody>
      </p:sp>
    </p:spTree>
    <p:extLst>
      <p:ext uri="{BB962C8B-B14F-4D97-AF65-F5344CB8AC3E}">
        <p14:creationId xmlns:p14="http://schemas.microsoft.com/office/powerpoint/2010/main" val="184144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9740" y="358129"/>
            <a:ext cx="16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Outcome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4278" y="1055529"/>
            <a:ext cx="871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By applying </a:t>
            </a:r>
            <a:r>
              <a:rPr lang="en-US" sz="2400" b="1" dirty="0" smtClean="0">
                <a:solidFill>
                  <a:srgbClr val="FF0000"/>
                </a:solidFill>
              </a:rPr>
              <a:t>Newton-Raphson method</a:t>
            </a:r>
            <a:r>
              <a:rPr lang="en-US" sz="2400" b="1" dirty="0" smtClean="0"/>
              <a:t>, nonlinear equations in one variable  can be solved to find roots (approximately) of the equation, although it has few drawbacks.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155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121" y="516552"/>
            <a:ext cx="871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 </a:t>
            </a:r>
            <a:r>
              <a:rPr lang="en-US" sz="2000" b="1" dirty="0"/>
              <a:t>1</a:t>
            </a:r>
            <a:r>
              <a:rPr lang="en-US" sz="2000" b="1" dirty="0" smtClean="0"/>
              <a:t>. What is the formula to find the root of the polynomial by Secant method?   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73692" y="1206921"/>
            <a:ext cx="1058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                            ,    b)                                                                  , c)                                ,d) Neither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21354" y="1098750"/>
                <a:ext cx="1765740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354" y="1098750"/>
                <a:ext cx="1765740" cy="6164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33579" y="1000518"/>
                <a:ext cx="423346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79" y="1000518"/>
                <a:ext cx="4233467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214376" y="1067459"/>
                <a:ext cx="189641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376" y="1067459"/>
                <a:ext cx="1896417" cy="679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974813" y="3228945"/>
            <a:ext cx="242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4121" y="3666345"/>
            <a:ext cx="967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 </a:t>
            </a:r>
            <a:r>
              <a:rPr lang="en-US" sz="2000" b="1" dirty="0"/>
              <a:t>3</a:t>
            </a:r>
            <a:r>
              <a:rPr lang="en-US" sz="2000" b="1" dirty="0" smtClean="0"/>
              <a:t>. What is the formula to find the root of the polynomial by Newton-</a:t>
            </a:r>
            <a:r>
              <a:rPr lang="en-US" sz="2000" b="1" dirty="0" err="1" smtClean="0"/>
              <a:t>Raphson</a:t>
            </a:r>
            <a:r>
              <a:rPr lang="en-US" sz="2000" b="1" dirty="0" smtClean="0"/>
              <a:t> method?   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5786" y="4550217"/>
            <a:ext cx="1058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                            ,    b)                                , c)                                             d) Neither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06708" y="4446955"/>
                <a:ext cx="189641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08" y="4446955"/>
                <a:ext cx="1896417" cy="6790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429504" y="4478245"/>
                <a:ext cx="1765740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04" y="4478245"/>
                <a:ext cx="1765740" cy="6164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741112" y="4550217"/>
                <a:ext cx="4426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112" y="4550217"/>
                <a:ext cx="442653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84121" y="5341756"/>
            <a:ext cx="94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 </a:t>
            </a:r>
            <a:r>
              <a:rPr lang="en-US" sz="2000" b="1" dirty="0"/>
              <a:t>4</a:t>
            </a:r>
            <a:r>
              <a:rPr lang="en-US" sz="2000" b="1" dirty="0" smtClean="0"/>
              <a:t>. What is the derivative of the function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00860" y="5417147"/>
                <a:ext cx="2662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860" y="5417147"/>
                <a:ext cx="266258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3692" y="6007049"/>
                <a:ext cx="2326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92" y="6007049"/>
                <a:ext cx="232698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78955" y="5969045"/>
            <a:ext cx="1058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                                   ,b)                                      , c)                                             d) Neither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30856" y="6028398"/>
                <a:ext cx="2326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)=−4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856" y="6028398"/>
                <a:ext cx="232698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1712" y="6028398"/>
                <a:ext cx="2198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12" y="6028398"/>
                <a:ext cx="219874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38947" y="2076505"/>
            <a:ext cx="871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/>
              <a:t>2</a:t>
            </a:r>
            <a:r>
              <a:rPr lang="en-GB" sz="2000" b="1" dirty="0" smtClean="0"/>
              <a:t>. The next iterative value of the root of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104694" y="2090793"/>
                <a:ext cx="59320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−4=0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b="1"/>
                        <m:t>using</m:t>
                      </m:r>
                      <m:r>
                        <m:rPr>
                          <m:nor/>
                        </m:rPr>
                        <a:rPr lang="en-GB" sz="2000" b="1"/>
                        <m:t> </m:t>
                      </m:r>
                      <m:r>
                        <m:rPr>
                          <m:nor/>
                        </m:rPr>
                        <a:rPr lang="en-GB" sz="2000" b="1"/>
                        <m:t>secant</m:t>
                      </m:r>
                      <m:r>
                        <m:rPr>
                          <m:nor/>
                        </m:rPr>
                        <a:rPr lang="en-GB" sz="2000" b="1"/>
                        <m:t> </m:t>
                      </m:r>
                      <m:r>
                        <m:rPr>
                          <m:nor/>
                        </m:rPr>
                        <a:rPr lang="en-GB" sz="2000" b="1"/>
                        <m:t>method</m:t>
                      </m:r>
                      <m:r>
                        <m:rPr>
                          <m:nor/>
                        </m:rPr>
                        <a:rPr lang="en-GB" sz="2000" b="1"/>
                        <m:t>, </m:t>
                      </m:r>
                      <m:r>
                        <m:rPr>
                          <m:nor/>
                        </m:rPr>
                        <a:rPr lang="en-GB" sz="2000" b="1"/>
                        <m:t>if</m:t>
                      </m:r>
                      <m:r>
                        <m:rPr>
                          <m:nor/>
                        </m:rPr>
                        <a:rPr lang="en-GB" sz="2000" b="1"/>
                        <m:t> </m:t>
                      </m:r>
                      <m:r>
                        <m:rPr>
                          <m:nor/>
                        </m:rPr>
                        <a:rPr lang="en-GB" sz="2000" b="1"/>
                        <m:t>the</m:t>
                      </m:r>
                      <m:r>
                        <m:rPr>
                          <m:nor/>
                        </m:rPr>
                        <a:rPr lang="en-GB" sz="2000" b="1"/>
                        <m:t> </m:t>
                      </m:r>
                      <m:r>
                        <m:rPr>
                          <m:nor/>
                        </m:rPr>
                        <a:rPr lang="en-GB" sz="2000" b="1"/>
                        <m:t>initial</m:t>
                      </m:r>
                      <m:r>
                        <m:rPr>
                          <m:nor/>
                        </m:rPr>
                        <a:rPr lang="en-GB" sz="2000" b="1"/>
                        <m:t> </m:t>
                      </m:r>
                      <m:r>
                        <m:rPr>
                          <m:nor/>
                        </m:rPr>
                        <a:rPr lang="en-GB" sz="2000" b="1"/>
                        <m:t>guesses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94" y="2090793"/>
                <a:ext cx="5932073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088975" y="2545979"/>
            <a:ext cx="173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are 3 and 4, </a:t>
            </a:r>
            <a:r>
              <a:rPr lang="en-GB" sz="2000" b="1" dirty="0" smtClean="0"/>
              <a:t>is-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99303" y="3082116"/>
            <a:ext cx="871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dirty="0"/>
              <a:t>2.2857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        b) </a:t>
            </a:r>
            <a:r>
              <a:rPr lang="en-US" sz="2000" dirty="0"/>
              <a:t>2.5000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     c) </a:t>
            </a:r>
            <a:r>
              <a:rPr lang="en-US" sz="2000" dirty="0"/>
              <a:t>5.5000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     d) </a:t>
            </a:r>
            <a:r>
              <a:rPr lang="en-US" sz="2000" dirty="0"/>
              <a:t>5.7143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7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837" y="958598"/>
            <a:ext cx="4042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b="1" dirty="0" smtClean="0"/>
              <a:t>5. </a:t>
            </a:r>
            <a:r>
              <a:rPr lang="en-GB" b="1" dirty="0"/>
              <a:t>The next iterative value of the root of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13584" y="958598"/>
                <a:ext cx="6921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−4=0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1"/>
                        <m:t>using</m:t>
                      </m:r>
                      <m:r>
                        <m:rPr>
                          <m:nor/>
                        </m:rPr>
                        <a:rPr lang="en-GB" b="1"/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Newton</m:t>
                      </m:r>
                      <m:r>
                        <m:rPr>
                          <m:nor/>
                        </m:rPr>
                        <a:rPr lang="en-US" b="1" i="0" smtClean="0"/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Raphson</m:t>
                      </m:r>
                      <m:r>
                        <m:rPr>
                          <m:nor/>
                        </m:rPr>
                        <a:rPr lang="en-GB" b="1"/>
                        <m:t> </m:t>
                      </m:r>
                      <m:r>
                        <m:rPr>
                          <m:nor/>
                        </m:rPr>
                        <a:rPr lang="en-GB" b="1"/>
                        <m:t>method</m:t>
                      </m:r>
                      <m:r>
                        <m:rPr>
                          <m:nor/>
                        </m:rPr>
                        <a:rPr lang="en-GB" b="1"/>
                        <m:t>, </m:t>
                      </m:r>
                      <m:r>
                        <m:rPr>
                          <m:nor/>
                        </m:rPr>
                        <a:rPr lang="en-GB" b="1"/>
                        <m:t>if</m:t>
                      </m:r>
                      <m:r>
                        <m:rPr>
                          <m:nor/>
                        </m:rPr>
                        <a:rPr lang="en-GB" b="1"/>
                        <m:t> </m:t>
                      </m:r>
                      <m:r>
                        <m:rPr>
                          <m:nor/>
                        </m:rPr>
                        <a:rPr lang="en-GB" b="1"/>
                        <m:t>the</m:t>
                      </m:r>
                      <m:r>
                        <m:rPr>
                          <m:nor/>
                        </m:rPr>
                        <a:rPr lang="en-GB" b="1"/>
                        <m:t> </m:t>
                      </m:r>
                      <m:r>
                        <m:rPr>
                          <m:nor/>
                        </m:rPr>
                        <a:rPr lang="en-GB" b="1"/>
                        <m:t>initial</m:t>
                      </m:r>
                      <m:r>
                        <m:rPr>
                          <m:nor/>
                        </m:rPr>
                        <a:rPr lang="en-GB" b="1"/>
                        <m:t> </m:t>
                      </m:r>
                      <m:r>
                        <m:rPr>
                          <m:nor/>
                        </m:rPr>
                        <a:rPr lang="en-GB" b="1"/>
                        <m:t>guess</m:t>
                      </m:r>
                      <m:r>
                        <m:rPr>
                          <m:nor/>
                        </m:rPr>
                        <a:rPr lang="en-US" b="1" i="0" smtClean="0"/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is</m:t>
                      </m:r>
                      <m:r>
                        <m:rPr>
                          <m:nor/>
                        </m:rPr>
                        <a:rPr lang="en-US" b="1" i="0" smtClean="0"/>
                        <m:t> 3, </m:t>
                      </m:r>
                      <m:r>
                        <m:rPr>
                          <m:nor/>
                        </m:rPr>
                        <a:rPr lang="en-US" b="1" i="0" smtClean="0"/>
                        <m:t>is</m:t>
                      </m:r>
                      <m:r>
                        <m:rPr>
                          <m:nor/>
                        </m:rPr>
                        <a:rPr lang="en-US" b="1" i="0" smtClean="0"/>
                        <m:t>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584" y="958598"/>
                <a:ext cx="692183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03837" y="1906581"/>
            <a:ext cx="871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dirty="0" smtClean="0"/>
              <a:t>2.166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        b) </a:t>
            </a:r>
            <a:r>
              <a:rPr lang="en-US" sz="2000" dirty="0"/>
              <a:t>2.5000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     c) </a:t>
            </a:r>
            <a:r>
              <a:rPr lang="en-US" sz="2000" dirty="0"/>
              <a:t>5.5000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     d) </a:t>
            </a:r>
            <a:r>
              <a:rPr lang="en-US" sz="2000" dirty="0"/>
              <a:t>5.7143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3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140" y="1368845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2" name="Rectangle 1"/>
          <p:cNvSpPr/>
          <p:nvPr/>
        </p:nvSpPr>
        <p:spPr>
          <a:xfrm>
            <a:off x="589140" y="1892065"/>
            <a:ext cx="10392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To find the root of a nonlinear equation in on variable with the help of </a:t>
            </a:r>
            <a:r>
              <a:rPr lang="en-US" sz="2000" b="1" dirty="0" smtClean="0"/>
              <a:t>secant methods and Newton-</a:t>
            </a:r>
            <a:r>
              <a:rPr lang="en-US" sz="2000" b="1" dirty="0" err="1" smtClean="0"/>
              <a:t>Raphson</a:t>
            </a:r>
            <a:r>
              <a:rPr lang="en-US" sz="2000" b="1" dirty="0" smtClean="0"/>
              <a:t> methods.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16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182946"/>
              </p:ext>
            </p:extLst>
          </p:nvPr>
        </p:nvGraphicFramePr>
        <p:xfrm>
          <a:off x="6026150" y="3313113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6150" y="3313113"/>
                        <a:ext cx="139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831845" y="440815"/>
            <a:ext cx="2826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Secant Method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7845" y="1061417"/>
            <a:ext cx="9467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Secant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method two values of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near the root is used and the root is approximated by the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-intercept of the secant line (chord) joining the two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points.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87845" y="1848710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Algorithm: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989" y="2463935"/>
            <a:ext cx="938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Step-1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next estimated of the root from two initial guess using the following formula  </a:t>
            </a:r>
            <a:endParaRPr lang="en-US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6026149" y="3194890"/>
            <a:ext cx="210628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313638"/>
              </p:ext>
            </p:extLst>
          </p:nvPr>
        </p:nvGraphicFramePr>
        <p:xfrm>
          <a:off x="6946428" y="3143623"/>
          <a:ext cx="510117" cy="29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Equation" r:id="rId5" imgW="304536" imgH="164957" progId="Equation.DSMT4">
                  <p:embed/>
                </p:oleObj>
              </mc:Choice>
              <mc:Fallback>
                <p:oleObj name="Equation" r:id="rId5" imgW="304536" imgH="164957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428" y="3143623"/>
                        <a:ext cx="510117" cy="296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203183" y="4305490"/>
            <a:ext cx="93745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 selecting,     </a:t>
            </a:r>
            <a:r>
              <a:rPr lang="en-US" sz="2000" dirty="0" smtClean="0"/>
              <a:t> and      care should be taken so that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closer to the root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than      </a:t>
            </a:r>
            <a:r>
              <a:rPr lang="en-US" sz="2000" dirty="0"/>
              <a:t>to get rapid </a:t>
            </a:r>
            <a:r>
              <a:rPr lang="en-US" sz="2000" dirty="0" smtClean="0"/>
              <a:t>convergence. </a:t>
            </a:r>
            <a:r>
              <a:rPr lang="en-US" sz="2000" dirty="0"/>
              <a:t>This can be achieved by selecting 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000" dirty="0"/>
              <a:t>and </a:t>
            </a:r>
            <a:r>
              <a:rPr lang="en-US" sz="2000" dirty="0" smtClean="0"/>
              <a:t>      </a:t>
            </a:r>
            <a:r>
              <a:rPr lang="en-US" sz="2000" dirty="0"/>
              <a:t>such that </a:t>
            </a:r>
          </a:p>
          <a:p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49702"/>
              </p:ext>
            </p:extLst>
          </p:nvPr>
        </p:nvGraphicFramePr>
        <p:xfrm>
          <a:off x="3320059" y="4349622"/>
          <a:ext cx="225778" cy="324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Equation" r:id="rId7" imgW="152268" imgH="215713" progId="Equation.DSMT4">
                  <p:embed/>
                </p:oleObj>
              </mc:Choice>
              <mc:Fallback>
                <p:oleObj name="Equation" r:id="rId7" imgW="152268" imgH="21571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059" y="4349622"/>
                        <a:ext cx="225778" cy="324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883675" y="4251728"/>
            <a:ext cx="205338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995683"/>
              </p:ext>
            </p:extLst>
          </p:nvPr>
        </p:nvGraphicFramePr>
        <p:xfrm>
          <a:off x="4080194" y="4321794"/>
          <a:ext cx="261755" cy="316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Equation" r:id="rId9" imgW="177569" imgH="215619" progId="Equation.DSMT4">
                  <p:embed/>
                </p:oleObj>
              </mc:Choice>
              <mc:Fallback>
                <p:oleObj name="Equation" r:id="rId9" imgW="177569" imgH="21561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194" y="4321794"/>
                        <a:ext cx="261755" cy="3168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77241"/>
              </p:ext>
            </p:extLst>
          </p:nvPr>
        </p:nvGraphicFramePr>
        <p:xfrm>
          <a:off x="7456545" y="4322537"/>
          <a:ext cx="276754" cy="33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Equation" r:id="rId11" imgW="177569" imgH="215619" progId="Equation.DSMT4">
                  <p:embed/>
                </p:oleObj>
              </mc:Choice>
              <mc:Fallback>
                <p:oleObj name="Equation" r:id="rId11" imgW="177569" imgH="215619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545" y="4322537"/>
                        <a:ext cx="276754" cy="335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92973"/>
              </p:ext>
            </p:extLst>
          </p:nvPr>
        </p:nvGraphicFramePr>
        <p:xfrm>
          <a:off x="10306755" y="4305490"/>
          <a:ext cx="270934" cy="38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Equation" r:id="rId13" imgW="152268" imgH="215713" progId="Equation.DSMT4">
                  <p:embed/>
                </p:oleObj>
              </mc:Choice>
              <mc:Fallback>
                <p:oleObj name="Equation" r:id="rId13" imgW="152268" imgH="215713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6755" y="4305490"/>
                        <a:ext cx="270934" cy="3894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6254044" y="4586229"/>
            <a:ext cx="198684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088431"/>
              </p:ext>
            </p:extLst>
          </p:nvPr>
        </p:nvGraphicFramePr>
        <p:xfrm>
          <a:off x="7470744" y="4631903"/>
          <a:ext cx="248356" cy="35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Equation" r:id="rId15" imgW="152268" imgH="215713" progId="Equation.DSMT4">
                  <p:embed/>
                </p:oleObj>
              </mc:Choice>
              <mc:Fallback>
                <p:oleObj name="Equation" r:id="rId15" imgW="152268" imgH="215713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44" y="4631903"/>
                        <a:ext cx="248356" cy="357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7013809" y="4627487"/>
            <a:ext cx="141051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51976"/>
              </p:ext>
            </p:extLst>
          </p:nvPr>
        </p:nvGraphicFramePr>
        <p:xfrm>
          <a:off x="8283544" y="4660076"/>
          <a:ext cx="251226" cy="30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16" imgW="177569" imgH="215619" progId="Equation.DSMT4">
                  <p:embed/>
                </p:oleObj>
              </mc:Choice>
              <mc:Fallback>
                <p:oleObj name="Equation" r:id="rId16" imgW="177569" imgH="215619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544" y="4660076"/>
                        <a:ext cx="251226" cy="304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7"/>
          <p:cNvSpPr>
            <a:spLocks noChangeArrowheads="1"/>
          </p:cNvSpPr>
          <p:nvPr/>
        </p:nvSpPr>
        <p:spPr bwMode="auto">
          <a:xfrm>
            <a:off x="8256294" y="4662810"/>
            <a:ext cx="147997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658592"/>
              </p:ext>
            </p:extLst>
          </p:nvPr>
        </p:nvGraphicFramePr>
        <p:xfrm>
          <a:off x="9742311" y="4673206"/>
          <a:ext cx="1225607" cy="31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Equation" r:id="rId18" imgW="1002865" imgH="253890" progId="Equation.DSMT4">
                  <p:embed/>
                </p:oleObj>
              </mc:Choice>
              <mc:Fallback>
                <p:oleObj name="Equation" r:id="rId18" imgW="1002865" imgH="25389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2311" y="4673206"/>
                        <a:ext cx="1225607" cy="3121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1203183" y="5445666"/>
            <a:ext cx="9611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Step-3: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Repeat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process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until                         , where    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the specified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accuracy.</a:t>
            </a:r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en-US" dirty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353712"/>
              </p:ext>
            </p:extLst>
          </p:nvPr>
        </p:nvGraphicFramePr>
        <p:xfrm>
          <a:off x="4353238" y="5463930"/>
          <a:ext cx="121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20" imgW="1218960" imgH="317160" progId="Equation.DSMT4">
                  <p:embed/>
                </p:oleObj>
              </mc:Choice>
              <mc:Fallback>
                <p:oleObj name="Equation" r:id="rId20" imgW="1218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53238" y="5463930"/>
                        <a:ext cx="1219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285498"/>
              </p:ext>
            </p:extLst>
          </p:nvPr>
        </p:nvGraphicFramePr>
        <p:xfrm>
          <a:off x="6459906" y="5575805"/>
          <a:ext cx="198354" cy="14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22" imgW="164880" imgH="177480" progId="Equation.DSMT4">
                  <p:embed/>
                </p:oleObj>
              </mc:Choice>
              <mc:Fallback>
                <p:oleObj name="Equation" r:id="rId22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59906" y="5575805"/>
                        <a:ext cx="198354" cy="147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05501" y="2750438"/>
            <a:ext cx="1790950" cy="1495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20801" y="3027450"/>
                <a:ext cx="5201150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0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0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2000" b="1" i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1" i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b="1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sz="2000" b="1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2000" b="1" i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1" i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b="1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sz="2000" b="1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0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0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1" y="3027450"/>
                <a:ext cx="5201150" cy="78386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4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64045" y="169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Problems and Solutions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5442" y="939579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42586" y="939579"/>
                <a:ext cx="85980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Find the root of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using secant method initiating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=−0.1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with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tolerancy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/accuracy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0333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30333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=0.001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586" y="939579"/>
                <a:ext cx="859801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38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05241"/>
              </p:ext>
            </p:extLst>
          </p:nvPr>
        </p:nvGraphicFramePr>
        <p:xfrm>
          <a:off x="1731385" y="2237898"/>
          <a:ext cx="7280413" cy="2176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Document" r:id="rId5" imgW="5759361" imgH="1445181" progId="Word.Document.12">
                  <p:embed/>
                </p:oleObj>
              </mc:Choice>
              <mc:Fallback>
                <p:oleObj name="Document" r:id="rId5" imgW="5759361" imgH="14451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1385" y="2237898"/>
                        <a:ext cx="7280413" cy="2176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735442" y="2053232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Solution: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79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C9C4666-1BBA-4C59-8C5C-A84E2EB0C85B}"/>
              </a:ext>
            </a:extLst>
          </p:cNvPr>
          <p:cNvSpPr/>
          <p:nvPr/>
        </p:nvSpPr>
        <p:spPr>
          <a:xfrm>
            <a:off x="3464353" y="301420"/>
            <a:ext cx="41836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Exercise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633189"/>
                  </p:ext>
                </p:extLst>
              </p:nvPr>
            </p:nvGraphicFramePr>
            <p:xfrm>
              <a:off x="959383" y="1361267"/>
              <a:ext cx="10652394" cy="171243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326197"/>
                    <a:gridCol w="5326197"/>
                  </a:tblGrid>
                  <a:tr h="550985">
                    <a:tc gridSpan="2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Given the following polynomial equations and an interval.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16145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+1=0 ; 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2, 3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	       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b.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c.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−5=0;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0, 2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              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d.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−80=0;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2.90,2.92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404797"/>
                  </p:ext>
                </p:extLst>
              </p:nvPr>
            </p:nvGraphicFramePr>
            <p:xfrm>
              <a:off x="959383" y="1361267"/>
              <a:ext cx="10652394" cy="171243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326197"/>
                    <a:gridCol w="5326197"/>
                  </a:tblGrid>
                  <a:tr h="550985">
                    <a:tc gridSpan="2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Given the following polynomial equations and an interval.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1614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t="-5288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000" t="-5288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79852"/>
              </p:ext>
            </p:extLst>
          </p:nvPr>
        </p:nvGraphicFramePr>
        <p:xfrm>
          <a:off x="705998" y="3488514"/>
          <a:ext cx="10515600" cy="8146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Apply secant method to estimate the root correct to 2 </a:t>
                      </a:r>
                      <a:r>
                        <a:rPr lang="en-US" sz="2400" dirty="0" err="1">
                          <a:effectLst/>
                        </a:rPr>
                        <a:t>d.p.</a:t>
                      </a:r>
                      <a:r>
                        <a:rPr lang="en-US" sz="2400" dirty="0">
                          <a:effectLst/>
                        </a:rPr>
                        <a:t> in the last interval acquired by using bisection method.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4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32752" y="560979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Advantages and Drawbacks: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secant</a:t>
            </a:r>
            <a:r>
              <a:rPr lang="en-US" sz="2800" b="1" dirty="0" smtClean="0">
                <a:solidFill>
                  <a:srgbClr val="FF0000"/>
                </a:solidFill>
              </a:rPr>
              <a:t> Method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971" y="1371600"/>
            <a:ext cx="179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Advantages: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0587" y="3410162"/>
            <a:ext cx="168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Drawbacks: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2081927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It converges faster.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1371" y="3937406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Division by zero.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1371" y="446465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Root jumping. </a:t>
            </a:r>
          </a:p>
        </p:txBody>
      </p:sp>
    </p:spTree>
    <p:extLst>
      <p:ext uri="{BB962C8B-B14F-4D97-AF65-F5344CB8AC3E}">
        <p14:creationId xmlns:p14="http://schemas.microsoft.com/office/powerpoint/2010/main" val="8054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9740" y="358129"/>
            <a:ext cx="165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Outcome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4278" y="1055529"/>
            <a:ext cx="8712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By applying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ecant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method</a:t>
            </a:r>
            <a:r>
              <a:rPr lang="en-US" sz="2400" b="1" dirty="0"/>
              <a:t>, nonlinear equations in one variable  can be solved to find roots (approximately) of the equation</a:t>
            </a:r>
            <a:r>
              <a:rPr lang="en-US" sz="2400" b="1" dirty="0" smtClean="0"/>
              <a:t>, And it converges faster than bisection </a:t>
            </a:r>
            <a:r>
              <a:rPr lang="en-US" sz="2400" b="1" dirty="0" err="1" smtClean="0"/>
              <a:t>method,although</a:t>
            </a:r>
            <a:r>
              <a:rPr lang="en-US" sz="2400" b="1" dirty="0" smtClean="0"/>
              <a:t> </a:t>
            </a:r>
            <a:r>
              <a:rPr lang="en-US" sz="2400" b="1" dirty="0"/>
              <a:t>it has few drawbacks. </a:t>
            </a:r>
          </a:p>
        </p:txBody>
      </p:sp>
    </p:spTree>
    <p:extLst>
      <p:ext uri="{BB962C8B-B14F-4D97-AF65-F5344CB8AC3E}">
        <p14:creationId xmlns:p14="http://schemas.microsoft.com/office/powerpoint/2010/main" val="310940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31845" y="440815"/>
            <a:ext cx="3565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Newton-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Raphson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846" y="265855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Algorithm: 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856656"/>
              </p:ext>
            </p:extLst>
          </p:nvPr>
        </p:nvGraphicFramePr>
        <p:xfrm>
          <a:off x="4486473" y="902480"/>
          <a:ext cx="947509" cy="32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3" imgW="571252" imgH="203112" progId="Equation.DSMT4">
                  <p:embed/>
                </p:oleObj>
              </mc:Choice>
              <mc:Fallback>
                <p:oleObj name="Equation" r:id="rId3" imgW="571252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473" y="902480"/>
                        <a:ext cx="947509" cy="3211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303526" y="869726"/>
            <a:ext cx="10102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method, the root of the equation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approximated by the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-intercept of the tangent line through a guess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.Newton-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Raphson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can be written as follows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688115" y="14720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89474"/>
              </p:ext>
            </p:extLst>
          </p:nvPr>
        </p:nvGraphicFramePr>
        <p:xfrm>
          <a:off x="3867503" y="1182628"/>
          <a:ext cx="291656" cy="38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5" imgW="190500" imgH="228600" progId="Equation.DSMT4">
                  <p:embed/>
                </p:oleObj>
              </mc:Choice>
              <mc:Fallback>
                <p:oleObj name="Equation" r:id="rId5" imgW="190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503" y="1182628"/>
                        <a:ext cx="291656" cy="383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433982" y="1879672"/>
                <a:ext cx="2306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3,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82" y="1879672"/>
                <a:ext cx="230620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12846" y="3332469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Step-1: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496761" y="3326827"/>
                <a:ext cx="21378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symbolically.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761" y="3326827"/>
                <a:ext cx="2137829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857" t="-104615" r="-1429" b="-17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12846" y="4016503"/>
            <a:ext cx="9259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           and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496761" y="4047281"/>
                <a:ext cx="693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761" y="4047281"/>
                <a:ext cx="693331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19672" r="-7345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632339" y="4025834"/>
                <a:ext cx="22827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formula.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39" y="4025834"/>
                <a:ext cx="2282741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802" t="-104545" r="-2139" b="-16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12846" y="4887722"/>
            <a:ext cx="4777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Step-3: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suitable starting value for  </a:t>
            </a:r>
            <a:endParaRPr lang="en-US" sz="20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3128"/>
              </p:ext>
            </p:extLst>
          </p:nvPr>
        </p:nvGraphicFramePr>
        <p:xfrm>
          <a:off x="5112971" y="4904741"/>
          <a:ext cx="291656" cy="38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13" imgW="190500" imgH="228600" progId="Equation.DSMT4">
                  <p:embed/>
                </p:oleObj>
              </mc:Choice>
              <mc:Fallback>
                <p:oleObj name="Equation" r:id="rId13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971" y="4904741"/>
                        <a:ext cx="291656" cy="383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34122" y="2768633"/>
            <a:ext cx="2421395" cy="165731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53012" y="5616965"/>
            <a:ext cx="9611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Step-4: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Repeat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process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until                         , where    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the specified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accuracy.</a:t>
            </a:r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en-US" dirty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32339" y="5664483"/>
            <a:ext cx="1219109" cy="3185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16975" y="5757377"/>
            <a:ext cx="287218" cy="214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96761" y="1724821"/>
                <a:ext cx="2857001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sz="2000" b="1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761" y="1724821"/>
                <a:ext cx="2857001" cy="74424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6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4045" y="169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Problems and Solutions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5442" y="939579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42586" y="939579"/>
                <a:ext cx="9192922" cy="933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Consider the function 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+3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e>
                    </m:func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romanLcPeriod"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Perform one iteration using Newton-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Raphson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formula for finding its root near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romanLcPeriod"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Write MATLAB syntax for finding the root in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[0, 1]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using MATLAB function “</a:t>
                </a:r>
                <a:r>
                  <a:rPr lang="en-US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fzero</a:t>
                </a:r>
                <a:r>
                  <a:rPr lang="en-US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586" y="939579"/>
                <a:ext cx="9192922" cy="933288"/>
              </a:xfrm>
              <a:prstGeom prst="rect">
                <a:avLst/>
              </a:prstGeom>
              <a:blipFill rotWithShape="0">
                <a:blip r:embed="rId2"/>
                <a:stretch>
                  <a:fillRect l="-597" t="-3268" b="-8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35442" y="2053232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Solution: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92745" y="2284064"/>
                <a:ext cx="6096000" cy="37458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         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+3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+3</m:t>
                        </m:r>
                      </m:e>
                    </m:func>
                  </m:oMath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=−1,     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=4</m:t>
                    </m:r>
                  </m:oMath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=0.25</m:t>
                    </m:r>
                  </m:oMath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MATLAB code:</a:t>
                </a:r>
              </a:p>
              <a:p>
                <a:pPr algn="just"/>
                <a:r>
                  <a:rPr lang="en-US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&gt;&gt; F=@(x) sin(x)+3*x-1; 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handle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&gt;&gt; Sol =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fzero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(F, [0,1])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 =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0.2507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745" y="2284064"/>
                <a:ext cx="6096000" cy="3745897"/>
              </a:xfrm>
              <a:prstGeom prst="rect">
                <a:avLst/>
              </a:prstGeom>
              <a:blipFill rotWithShape="0">
                <a:blip r:embed="rId3"/>
                <a:stretch>
                  <a:fillRect l="-800" t="-977" b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3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E59535D7695458E633D4B5C5B44F7" ma:contentTypeVersion="0" ma:contentTypeDescription="Create a new document." ma:contentTypeScope="" ma:versionID="219085671fb346b35ed332a5897fff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9D6771-9698-482C-ACAE-5B1B54131F5A}"/>
</file>

<file path=customXml/itemProps2.xml><?xml version="1.0" encoding="utf-8"?>
<ds:datastoreItem xmlns:ds="http://schemas.openxmlformats.org/officeDocument/2006/customXml" ds:itemID="{E14371AC-F6F5-4BFC-8880-ABB6800E9111}"/>
</file>

<file path=customXml/itemProps3.xml><?xml version="1.0" encoding="utf-8"?>
<ds:datastoreItem xmlns:ds="http://schemas.openxmlformats.org/officeDocument/2006/customXml" ds:itemID="{51C24CBD-8AB5-46A2-B723-9C27104DE448}"/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588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67</cp:revision>
  <dcterms:created xsi:type="dcterms:W3CDTF">2020-04-23T04:44:22Z</dcterms:created>
  <dcterms:modified xsi:type="dcterms:W3CDTF">2020-06-16T17:23:20Z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0x0101008E8E59535D7695458E633D4B5C5B44F7</vt:lpwstr>
  </property>
</Properties>
</file>