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9" r:id="rId4"/>
    <p:sldId id="260" r:id="rId5"/>
    <p:sldId id="261" r:id="rId6"/>
    <p:sldId id="263" r:id="rId7"/>
    <p:sldId id="264" r:id="rId8"/>
    <p:sldId id="269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68D6-84C6-49CC-A147-870683D4DA2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987B-8437-46FF-BD80-89593B2C4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38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68D6-84C6-49CC-A147-870683D4DA2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987B-8437-46FF-BD80-89593B2C4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63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68D6-84C6-49CC-A147-870683D4DA2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987B-8437-46FF-BD80-89593B2C4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0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68D6-84C6-49CC-A147-870683D4DA2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987B-8437-46FF-BD80-89593B2C4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25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68D6-84C6-49CC-A147-870683D4DA2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987B-8437-46FF-BD80-89593B2C4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6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68D6-84C6-49CC-A147-870683D4DA2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987B-8437-46FF-BD80-89593B2C4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15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68D6-84C6-49CC-A147-870683D4DA2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987B-8437-46FF-BD80-89593B2C4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56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68D6-84C6-49CC-A147-870683D4DA2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987B-8437-46FF-BD80-89593B2C4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92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68D6-84C6-49CC-A147-870683D4DA2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987B-8437-46FF-BD80-89593B2C4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7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68D6-84C6-49CC-A147-870683D4DA2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987B-8437-46FF-BD80-89593B2C4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68D6-84C6-49CC-A147-870683D4DA2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987B-8437-46FF-BD80-89593B2C4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65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F68D6-84C6-49CC-A147-870683D4DA2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C987B-8437-46FF-BD80-89593B2C4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4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16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png"/><Relationship Id="rId4" Type="http://schemas.openxmlformats.org/officeDocument/2006/relationships/image" Target="../media/image1.wmf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image" Target="../media/image17.pn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5.wmf"/><Relationship Id="rId4" Type="http://schemas.openxmlformats.org/officeDocument/2006/relationships/image" Target="../media/image18.png"/><Relationship Id="rId9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31060" y="618442"/>
            <a:ext cx="9838063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Nonlinear Equations in One </a:t>
            </a:r>
            <a:r>
              <a:rPr lang="en-GB" sz="4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</a:p>
          <a:p>
            <a:pPr algn="ctr"/>
            <a:r>
              <a:rPr lang="en-US" sz="24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b="1" dirty="0" smtClean="0">
                <a:solidFill>
                  <a:srgbClr val="00B050"/>
                </a:solidFill>
              </a:rPr>
              <a:t>Fixed Point Iteration Method)</a:t>
            </a:r>
            <a:endParaRPr lang="en-US" sz="2400" dirty="0" smtClean="0">
              <a:solidFill>
                <a:srgbClr val="00B050"/>
              </a:solidFill>
            </a:endParaRPr>
          </a:p>
          <a:p>
            <a:pPr algn="ctr"/>
            <a:endParaRPr lang="en-GB" sz="43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sz="4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Lecture-3</a:t>
            </a:r>
            <a:endParaRPr lang="en-GB" sz="4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040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87336" y="402331"/>
            <a:ext cx="1654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>
                <a:solidFill>
                  <a:srgbClr val="FF0000"/>
                </a:solidFill>
              </a:rPr>
              <a:t>Outcome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54278" y="1055529"/>
            <a:ext cx="8712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By applying </a:t>
            </a:r>
            <a:r>
              <a:rPr lang="en-US" sz="2400" b="1" dirty="0" smtClean="0">
                <a:solidFill>
                  <a:srgbClr val="FF0000"/>
                </a:solidFill>
              </a:rPr>
              <a:t>Fixed point iteration method</a:t>
            </a:r>
            <a:r>
              <a:rPr lang="en-US" sz="2400" b="1" dirty="0" smtClean="0"/>
              <a:t>, nonlinear equations in one variable  can be solved to find roots (approximately) of the equation, although it has few drawbacks.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12928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77016" y="402331"/>
            <a:ext cx="5687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Multiple Choice Questions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5450" y="1337511"/>
            <a:ext cx="8712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b="1" dirty="0"/>
              <a:t>1</a:t>
            </a:r>
            <a:r>
              <a:rPr lang="en-GB" sz="2000" b="1" dirty="0" smtClean="0"/>
              <a:t>. The </a:t>
            </a:r>
            <a:r>
              <a:rPr lang="en-GB" sz="2000" b="1" dirty="0"/>
              <a:t>fixed point iteration method defined </a:t>
            </a:r>
            <a:r>
              <a:rPr lang="en-GB" sz="2000" b="1" dirty="0" smtClean="0"/>
              <a:t>as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555257" y="1320447"/>
                <a:ext cx="31655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US" sz="2000" b="1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 sz="2000" b="1"/>
                        <m:t>converges</m:t>
                      </m:r>
                      <m:r>
                        <m:rPr>
                          <m:nor/>
                        </m:rPr>
                        <a:rPr lang="en-US" sz="2000" b="1"/>
                        <m:t> </m:t>
                      </m:r>
                      <m:r>
                        <m:rPr>
                          <m:nor/>
                        </m:rPr>
                        <a:rPr lang="en-US" sz="2000" b="1"/>
                        <m:t>if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257" y="1320447"/>
                <a:ext cx="3165546" cy="400110"/>
              </a:xfrm>
              <a:prstGeom prst="rect">
                <a:avLst/>
              </a:prstGeom>
              <a:blipFill rotWithShape="0">
                <a:blip r:embed="rId2"/>
                <a:stretch>
                  <a:fillRect t="-127692" b="-19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605450" y="1949526"/>
            <a:ext cx="10589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                            ,    b)                                , c)                                       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d) Neither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085805" y="1980304"/>
                <a:ext cx="14437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|&lt;1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805" y="1980304"/>
                <a:ext cx="1443729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21667" r="-844" b="-18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519429" y="1980304"/>
                <a:ext cx="14423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429" y="1980304"/>
                <a:ext cx="1442318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21667" r="-844" b="-18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951642" y="1980304"/>
                <a:ext cx="14423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642" y="1980304"/>
                <a:ext cx="1442318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121667" r="-844" b="-18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605450" y="2706173"/>
            <a:ext cx="10043965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2. Fixed </a:t>
            </a:r>
            <a:r>
              <a:rPr lang="en-US" b="1" dirty="0"/>
              <a:t>Point Iteration method can be used to find roots of the following system of equations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a) </a:t>
            </a:r>
            <a:r>
              <a:rPr lang="en-US" dirty="0"/>
              <a:t>Linear equations , </a:t>
            </a:r>
            <a:r>
              <a:rPr lang="en-US" dirty="0" smtClean="0"/>
              <a:t>b</a:t>
            </a:r>
            <a:r>
              <a:rPr lang="en-US" dirty="0"/>
              <a:t>) Non-linear equations , </a:t>
            </a:r>
            <a:r>
              <a:rPr lang="en-US" dirty="0" smtClean="0"/>
              <a:t>c</a:t>
            </a:r>
            <a:r>
              <a:rPr lang="en-US" dirty="0"/>
              <a:t>) both (a) and (b</a:t>
            </a:r>
            <a:r>
              <a:rPr lang="en-US" dirty="0" smtClean="0"/>
              <a:t>)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Neither</a:t>
            </a:r>
          </a:p>
          <a:p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683941" y="3970650"/>
            <a:ext cx="98316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3. A </a:t>
            </a: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</a:rPr>
              <a:t>point, say, </a:t>
            </a:r>
            <a:r>
              <a:rPr lang="el-GR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α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GB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is </a:t>
            </a: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called a fixed </a:t>
            </a:r>
            <a:r>
              <a:rPr lang="en-GB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point </a:t>
            </a:r>
            <a:r>
              <a:rPr lang="en-US" b="1" dirty="0" smtClean="0"/>
              <a:t>of </a:t>
            </a:r>
            <a:r>
              <a:rPr lang="en-US" b="1" dirty="0"/>
              <a:t>a function</a:t>
            </a:r>
            <a:r>
              <a:rPr lang="en-US" dirty="0"/>
              <a:t> </a:t>
            </a:r>
            <a:r>
              <a:rPr lang="en-GB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     for which of the following condition-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903851" y="4649388"/>
            <a:ext cx="3733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a) if 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it satisfies the equation </a:t>
            </a:r>
            <a:r>
              <a:rPr lang="el-GR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l-GR" dirty="0">
                <a:solidFill>
                  <a:srgbClr val="000000"/>
                </a:solidFill>
                <a:latin typeface="Times New Roman" panose="02020603050405020304" pitchFamily="18" charset="0"/>
              </a:rPr>
              <a:t>α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= 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g(</a:t>
            </a:r>
            <a:r>
              <a:rPr lang="el-GR" dirty="0">
                <a:solidFill>
                  <a:srgbClr val="000000"/>
                </a:solidFill>
                <a:latin typeface="Times New Roman" panose="02020603050405020304" pitchFamily="18" charset="0"/>
              </a:rPr>
              <a:t>α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).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903851" y="5143460"/>
            <a:ext cx="4439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 if it does not satisfy 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the equation </a:t>
            </a:r>
            <a:r>
              <a:rPr lang="en-GB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l-GR" dirty="0">
                <a:solidFill>
                  <a:srgbClr val="000000"/>
                </a:solidFill>
                <a:latin typeface="Times New Roman" panose="02020603050405020304" pitchFamily="18" charset="0"/>
              </a:rPr>
              <a:t>α 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= g(</a:t>
            </a:r>
            <a:r>
              <a:rPr lang="el-GR" dirty="0">
                <a:solidFill>
                  <a:srgbClr val="000000"/>
                </a:solidFill>
                <a:latin typeface="Times New Roman" panose="02020603050405020304" pitchFamily="18" charset="0"/>
              </a:rPr>
              <a:t>α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).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3851" y="5637532"/>
            <a:ext cx="4057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r>
              <a:rPr lang="en-US" dirty="0"/>
              <a:t>both </a:t>
            </a:r>
            <a:r>
              <a:rPr lang="en-US" dirty="0" smtClean="0"/>
              <a:t>a) </a:t>
            </a:r>
            <a:r>
              <a:rPr lang="en-US" dirty="0"/>
              <a:t>and </a:t>
            </a:r>
            <a:r>
              <a:rPr lang="en-US" dirty="0" smtClean="0"/>
              <a:t>b</a:t>
            </a:r>
            <a:r>
              <a:rPr lang="en-US" dirty="0"/>
              <a:t>) 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37306" y="6208325"/>
            <a:ext cx="1127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Neither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5841466" y="3969686"/>
                <a:ext cx="7050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466" y="3969686"/>
                <a:ext cx="705000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119672" r="-71552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2188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52596" y="310060"/>
                <a:ext cx="11211219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4. To </a:t>
                </a:r>
                <a:r>
                  <a:rPr lang="en-US" b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find a root of the </a:t>
                </a:r>
                <a:r>
                  <a:rPr lang="en-US" b="1" dirty="0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equation                   </a:t>
                </a:r>
                <a:r>
                  <a:rPr lang="en-US" b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by an iterative method, we have to first rearrange the equation into </a:t>
                </a:r>
                <a:r>
                  <a:rPr lang="en-US" b="1" dirty="0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</a:t>
                </a:r>
              </a:p>
              <a:p>
                <a:endParaRPr lang="en-US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r>
                  <a:rPr lang="en-US" b="1" dirty="0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form                      What is the name of 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𝐡𝐞𝐫𝐞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b="1" dirty="0"/>
              </a:p>
              <a:p>
                <a:endParaRPr lang="en-US" b="1" dirty="0"/>
              </a:p>
              <a:p>
                <a:r>
                  <a:rPr lang="en-US" b="1" dirty="0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  </a:t>
                </a:r>
                <a:endParaRPr lang="en-US" b="1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96" y="310060"/>
                <a:ext cx="11211219" cy="1477328"/>
              </a:xfrm>
              <a:prstGeom prst="rect">
                <a:avLst/>
              </a:prstGeom>
              <a:blipFill rotWithShape="0">
                <a:blip r:embed="rId2"/>
                <a:stretch>
                  <a:fillRect l="-489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483168" y="333465"/>
                <a:ext cx="11233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168" y="333465"/>
                <a:ext cx="1123320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013918" y="877053"/>
                <a:ext cx="12009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918" y="877053"/>
                <a:ext cx="1200970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421993" y="1648788"/>
            <a:ext cx="23848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a)</a:t>
            </a:r>
            <a:r>
              <a:rPr lang="en-US" sz="2000" dirty="0"/>
              <a:t> iteration function</a:t>
            </a:r>
            <a:r>
              <a:rPr lang="en-GB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06123" y="2231856"/>
            <a:ext cx="25961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b) non-iteration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function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21993" y="2812077"/>
            <a:ext cx="4057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r>
              <a:rPr lang="en-US" dirty="0"/>
              <a:t>both </a:t>
            </a:r>
            <a:r>
              <a:rPr lang="en-US" dirty="0" smtClean="0"/>
              <a:t>a) </a:t>
            </a:r>
            <a:r>
              <a:rPr lang="en-US" dirty="0"/>
              <a:t>and </a:t>
            </a:r>
            <a:r>
              <a:rPr lang="en-US" dirty="0" smtClean="0"/>
              <a:t>b</a:t>
            </a:r>
            <a:r>
              <a:rPr lang="en-US" dirty="0"/>
              <a:t>) 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81970" y="3389646"/>
            <a:ext cx="1127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Neither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1993" y="4135603"/>
            <a:ext cx="8712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b="1" dirty="0" smtClean="0"/>
              <a:t>5. </a:t>
            </a:r>
            <a:r>
              <a:rPr lang="en-US" sz="2000" b="1" dirty="0" smtClean="0"/>
              <a:t>If the equation                                                                                             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2264280" y="4174256"/>
                <a:ext cx="1880579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280" y="4174256"/>
                <a:ext cx="1880579" cy="37555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/>
          <p:cNvSpPr/>
          <p:nvPr/>
        </p:nvSpPr>
        <p:spPr>
          <a:xfrm>
            <a:off x="4044828" y="4192764"/>
            <a:ext cx="1715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has a root near 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5463212" y="4211611"/>
                <a:ext cx="66335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𝐖𝐡𝐢𝐜𝐡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𝐨𝐟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𝐭𝐡𝐞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𝐟𝐨𝐥𝐥𝐨𝐰𝐢𝐧𝐠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𝐜𝐚𝐧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𝐛𝐞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𝐚𝐧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1"/>
                        <m:t>iteration</m:t>
                      </m:r>
                      <m:r>
                        <m:rPr>
                          <m:nor/>
                        </m:rPr>
                        <a:rPr lang="en-US" b="1"/>
                        <m:t> </m:t>
                      </m:r>
                      <m:r>
                        <m:rPr>
                          <m:nor/>
                        </m:rPr>
                        <a:rPr lang="en-US" b="1"/>
                        <m:t>formulae</m:t>
                      </m:r>
                      <m:r>
                        <m:rPr>
                          <m:nor/>
                        </m:rPr>
                        <a:rPr lang="en-US" b="1" i="0" smtClean="0"/>
                        <m:t> ?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212" y="4211611"/>
                <a:ext cx="6633547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>
            <a:off x="546731" y="4724884"/>
            <a:ext cx="4988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a)</a:t>
            </a:r>
            <a:r>
              <a:rPr lang="en-US" sz="2000" dirty="0"/>
              <a:t> 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81970" y="5974207"/>
            <a:ext cx="4057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r>
              <a:rPr lang="en-US" dirty="0"/>
              <a:t>both </a:t>
            </a:r>
            <a:r>
              <a:rPr lang="en-US" dirty="0" smtClean="0"/>
              <a:t>a) </a:t>
            </a:r>
            <a:r>
              <a:rPr lang="en-US" dirty="0"/>
              <a:t>and </a:t>
            </a:r>
            <a:r>
              <a:rPr lang="en-US" dirty="0" smtClean="0"/>
              <a:t>b</a:t>
            </a:r>
            <a:r>
              <a:rPr lang="en-US" dirty="0"/>
              <a:t>) 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15063" y="6488668"/>
            <a:ext cx="1127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Neither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9943" y="4672249"/>
            <a:ext cx="1530975" cy="5866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791116" y="5342533"/>
                <a:ext cx="2266005" cy="386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5−2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f>
                            <m:fPr>
                              <m:type m:val="li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16" y="5342533"/>
                <a:ext cx="2266005" cy="386452"/>
              </a:xfrm>
              <a:prstGeom prst="rect">
                <a:avLst/>
              </a:prstGeom>
              <a:blipFill rotWithShape="0">
                <a:blip r:embed="rId8"/>
                <a:stretch>
                  <a:fillRect t="-79688" r="-14555" b="-95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/>
          <p:cNvSpPr/>
          <p:nvPr/>
        </p:nvSpPr>
        <p:spPr>
          <a:xfrm>
            <a:off x="546731" y="5359653"/>
            <a:ext cx="25961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05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6258" y="674783"/>
            <a:ext cx="1730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>
                <a:solidFill>
                  <a:srgbClr val="FF0000"/>
                </a:solidFill>
              </a:rPr>
              <a:t>Objective:</a:t>
            </a:r>
          </a:p>
        </p:txBody>
      </p:sp>
      <p:sp>
        <p:nvSpPr>
          <p:cNvPr id="5" name="Rectangle 4"/>
          <p:cNvSpPr/>
          <p:nvPr/>
        </p:nvSpPr>
        <p:spPr>
          <a:xfrm>
            <a:off x="578073" y="1477353"/>
            <a:ext cx="103925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To find the root of a nonlinear equation in on variable </a:t>
            </a:r>
            <a:r>
              <a:rPr lang="en-US" sz="2000" b="1" dirty="0" smtClean="0"/>
              <a:t>with the help of  Fixed point iteration methods.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7847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88742" y="598449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 Fixed Point Iteration Method</a:t>
            </a:r>
          </a:p>
        </p:txBody>
      </p:sp>
      <p:sp>
        <p:nvSpPr>
          <p:cNvPr id="6" name="Rectangle 5"/>
          <p:cNvSpPr/>
          <p:nvPr/>
        </p:nvSpPr>
        <p:spPr>
          <a:xfrm>
            <a:off x="591564" y="2328212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Algorithm: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38889" y="1248935"/>
            <a:ext cx="113142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</a:t>
            </a:r>
            <a:r>
              <a:rPr lang="en-US" sz="20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fixed point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of a function </a:t>
            </a:r>
            <a:endParaRPr lang="en-US" sz="2000" dirty="0"/>
          </a:p>
        </p:txBody>
      </p:sp>
      <p:sp>
        <p:nvSpPr>
          <p:cNvPr id="22" name="Rectangle 16"/>
          <p:cNvSpPr>
            <a:spLocks noChangeArrowheads="1"/>
          </p:cNvSpPr>
          <p:nvPr/>
        </p:nvSpPr>
        <p:spPr bwMode="auto">
          <a:xfrm>
            <a:off x="3345366" y="136407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3075452"/>
              </p:ext>
            </p:extLst>
          </p:nvPr>
        </p:nvGraphicFramePr>
        <p:xfrm>
          <a:off x="3444799" y="1293373"/>
          <a:ext cx="537807" cy="307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6" name="Equation" r:id="rId3" imgW="330057" imgH="203112" progId="Equation.DSMT4">
                  <p:embed/>
                </p:oleObj>
              </mc:Choice>
              <mc:Fallback>
                <p:oleObj name="Equation" r:id="rId3" imgW="330057" imgH="203112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799" y="1293373"/>
                        <a:ext cx="537807" cy="3073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3"/>
          <p:cNvSpPr/>
          <p:nvPr/>
        </p:nvSpPr>
        <p:spPr>
          <a:xfrm>
            <a:off x="3864231" y="1248935"/>
            <a:ext cx="32896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is a real number 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such that  </a:t>
            </a:r>
            <a:endParaRPr lang="en-US" sz="2000" dirty="0"/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6967917" y="137249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2791948"/>
              </p:ext>
            </p:extLst>
          </p:nvPr>
        </p:nvGraphicFramePr>
        <p:xfrm>
          <a:off x="6967917" y="1338297"/>
          <a:ext cx="932838" cy="287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7" name="Equation" r:id="rId5" imgW="609336" imgH="203112" progId="Equation.DSMT4">
                  <p:embed/>
                </p:oleObj>
              </mc:Choice>
              <mc:Fallback>
                <p:oleObj name="Equation" r:id="rId5" imgW="609336" imgH="203112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7917" y="1338297"/>
                        <a:ext cx="932838" cy="2870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/>
          <p:cNvSpPr/>
          <p:nvPr/>
        </p:nvSpPr>
        <p:spPr>
          <a:xfrm>
            <a:off x="420203" y="1667772"/>
            <a:ext cx="41937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means 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a root of the equation </a:t>
            </a:r>
            <a:endParaRPr lang="en-US" sz="2000" dirty="0"/>
          </a:p>
        </p:txBody>
      </p:sp>
      <p:sp>
        <p:nvSpPr>
          <p:cNvPr id="28" name="Rectangle 2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829733" y="170202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4303841"/>
              </p:ext>
            </p:extLst>
          </p:nvPr>
        </p:nvGraphicFramePr>
        <p:xfrm>
          <a:off x="4507825" y="1757968"/>
          <a:ext cx="753572" cy="255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" name="Equation" r:id="rId7" imgW="571252" imgH="203112" progId="Equation.DSMT4">
                  <p:embed/>
                </p:oleObj>
              </mc:Choice>
              <mc:Fallback>
                <p:oleObj name="Equation" r:id="rId7" imgW="571252" imgH="203112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7825" y="1757968"/>
                        <a:ext cx="753572" cy="2554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31"/>
          <p:cNvSpPr/>
          <p:nvPr/>
        </p:nvSpPr>
        <p:spPr>
          <a:xfrm>
            <a:off x="591564" y="2960229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2000" b="1" dirty="0" smtClean="0"/>
              <a:t>Step 1: </a:t>
            </a:r>
            <a:r>
              <a:rPr lang="en-US" sz="2000" dirty="0" smtClean="0"/>
              <a:t>Consider nonlinear equation  </a:t>
            </a:r>
            <a:r>
              <a:rPr lang="en-US" sz="2000" i="1" dirty="0" smtClean="0"/>
              <a:t>f(x)=0 </a:t>
            </a:r>
            <a:endParaRPr lang="en-US" sz="2000" dirty="0"/>
          </a:p>
        </p:txBody>
      </p:sp>
      <p:sp>
        <p:nvSpPr>
          <p:cNvPr id="33" name="Rectangle 32"/>
          <p:cNvSpPr/>
          <p:nvPr/>
        </p:nvSpPr>
        <p:spPr>
          <a:xfrm>
            <a:off x="581376" y="3535598"/>
            <a:ext cx="49276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000" b="1" i="1" dirty="0" smtClean="0"/>
              <a:t>Step </a:t>
            </a:r>
            <a:r>
              <a:rPr lang="en-US" sz="2000" b="1" dirty="0" smtClean="0"/>
              <a:t>2: </a:t>
            </a:r>
            <a:r>
              <a:rPr lang="en-US" sz="2000" dirty="0" smtClean="0"/>
              <a:t>Rewrite the given equation as follows</a:t>
            </a:r>
            <a:r>
              <a:rPr lang="en-US" dirty="0" smtClean="0"/>
              <a:t>: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81376" y="4828055"/>
            <a:ext cx="63504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 smtClean="0"/>
              <a:t>Step </a:t>
            </a:r>
            <a:r>
              <a:rPr lang="en-US" sz="2000" b="1" dirty="0"/>
              <a:t>3</a:t>
            </a:r>
            <a:r>
              <a:rPr lang="en-US" sz="2000" b="1" dirty="0" smtClean="0"/>
              <a:t>:    </a:t>
            </a:r>
            <a:r>
              <a:rPr lang="en-US" sz="2000" dirty="0" smtClean="0"/>
              <a:t>Find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465011" y="5480390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 </a:t>
            </a:r>
            <a:r>
              <a:rPr lang="en-US" sz="2000" b="1" dirty="0" smtClean="0"/>
              <a:t>Step 4:</a:t>
            </a:r>
            <a:r>
              <a:rPr lang="en-US" sz="2400" b="1" dirty="0" smtClean="0"/>
              <a:t> </a:t>
            </a:r>
            <a:r>
              <a:rPr lang="en-US" sz="2000" dirty="0" smtClean="0"/>
              <a:t>Initial guess           compute 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2674811" y="5562285"/>
                <a:ext cx="4811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811" y="5562285"/>
                <a:ext cx="481157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4090740" y="5506398"/>
                <a:ext cx="442531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000" b="1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sz="2000" b="1" i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2000" b="1" i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20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    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2000" i="1">
                          <a:latin typeface="Cambria Math" panose="02040503050406030204" pitchFamily="18" charset="0"/>
                        </a:rPr>
                        <m:t>where</m:t>
                      </m:r>
                      <m:r>
                        <m:rPr>
                          <m:nor/>
                        </m:rPr>
                        <a:rPr lang="en-US" sz="2000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=0,1,2,...,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m:rPr>
                          <m:nor/>
                        </m:rPr>
                        <a:rPr lang="en-US" sz="2000" i="1"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740" y="5506398"/>
                <a:ext cx="4425314" cy="400110"/>
              </a:xfrm>
              <a:prstGeom prst="rect">
                <a:avLst/>
              </a:prstGeom>
              <a:blipFill rotWithShape="0">
                <a:blip r:embed="rId10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62180" y="4147945"/>
                <a:ext cx="453789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sz="2000" b="1" i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20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en-US" sz="2000" b="1" i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𝑵𝑶𝑻</m:t>
                      </m:r>
                      <m:r>
                        <m:rPr>
                          <m:nor/>
                        </m:rPr>
                        <a:rPr lang="en-US" sz="20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en-US" sz="20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𝑼𝑵𝑰𝑸𝑼𝑬</m:t>
                      </m:r>
                      <m:r>
                        <a:rPr lang="en-US" sz="2000" b="1" i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20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            </m:t>
                      </m:r>
                      <m:r>
                        <m:rPr>
                          <m:nor/>
                        </m:rPr>
                        <a:rPr lang="en-US" sz="2000" i="1">
                          <a:latin typeface="Cambria Math" panose="02040503050406030204" pitchFamily="18" charset="0"/>
                        </a:rPr>
                        <m:t>    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180" y="4147945"/>
                <a:ext cx="4537898" cy="400110"/>
              </a:xfrm>
              <a:prstGeom prst="rect">
                <a:avLst/>
              </a:prstGeom>
              <a:blipFill rotWithShape="0">
                <a:blip r:embed="rId11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119490" y="4843444"/>
                <a:ext cx="45680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ctrlP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en-US" b="1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′(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b="1" i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  </m:t>
                      </m:r>
                      <m:r>
                        <m:rPr>
                          <m:lit/>
                        </m:rPr>
                        <a:rPr lang="en-US" b="1" i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&amp;</m:t>
                      </m:r>
                      <m:r>
                        <m:rPr>
                          <m:nor/>
                        </m:rPr>
                        <a:rPr lang="en-US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en-US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𝒄𝒉𝒆𝒄𝒌</m:t>
                      </m:r>
                      <m:r>
                        <m:rPr>
                          <m:nor/>
                        </m:rPr>
                        <a:rPr lang="en-US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en-US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m:rPr>
                          <m:nor/>
                        </m:rPr>
                        <a:rPr lang="en-US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   </m:t>
                      </m:r>
                      <m:r>
                        <a:rPr lang="en-US" b="1" i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ctrlP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en-US" b="1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′(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b="1" i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  </m:t>
                      </m:r>
                      <m:r>
                        <a:rPr lang="en-US" b="1" i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1" i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490" y="4843444"/>
                <a:ext cx="4568074" cy="369332"/>
              </a:xfrm>
              <a:prstGeom prst="rect">
                <a:avLst/>
              </a:prstGeom>
              <a:blipFill rotWithShape="0">
                <a:blip r:embed="rId12"/>
                <a:stretch>
                  <a:fillRect t="-121667" b="-18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9868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8164" y="1077545"/>
            <a:ext cx="10335441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 smtClean="0"/>
              <a:t>Step </a:t>
            </a:r>
            <a:r>
              <a:rPr lang="en-US" sz="2000" b="1" dirty="0" smtClean="0"/>
              <a:t>5: </a:t>
            </a:r>
            <a:r>
              <a:rPr lang="en-US" sz="2000" dirty="0" smtClean="0"/>
              <a:t>Then calculate </a:t>
            </a:r>
          </a:p>
          <a:p>
            <a:r>
              <a:rPr lang="en-US" b="1" dirty="0" smtClean="0"/>
              <a:t>  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823414" y="1113171"/>
                <a:ext cx="4607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414" y="1113171"/>
                <a:ext cx="460767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2728775" y="1097782"/>
            <a:ext cx="69052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000" dirty="0" smtClean="0"/>
              <a:t>         by using initial guess value and continue this process till      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9118141" y="1077545"/>
                <a:ext cx="17801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|≤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8141" y="1077545"/>
                <a:ext cx="1780103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468164" y="1591067"/>
            <a:ext cx="38908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where        is the specified accuracy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186821" y="1606456"/>
                <a:ext cx="3506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821" y="1606456"/>
                <a:ext cx="35067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2108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9950" y="336549"/>
            <a:ext cx="815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Problems and Solutions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396378" y="1047880"/>
            <a:ext cx="15071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Example:</a:t>
            </a:r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65372" y="1140213"/>
            <a:ext cx="94416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Given that 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830355" y="1140213"/>
                <a:ext cx="25527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)=2</m:t>
                      </m:r>
                      <m:r>
                        <m:rPr>
                          <m:nor/>
                        </m:rPr>
                        <a:rPr lang="en-US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+2−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355" y="1140213"/>
                <a:ext cx="2552750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1685543" y="1605323"/>
            <a:ext cx="23374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iterative formula 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813048" y="1484521"/>
                <a:ext cx="3270191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(2+3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+2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beg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048" y="1484521"/>
                <a:ext cx="3270191" cy="61093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6962141" y="1601878"/>
            <a:ext cx="37529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 be used to estimate the root of 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0499961" y="1601425"/>
                <a:ext cx="11233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9961" y="1601425"/>
                <a:ext cx="1123320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546299" y="2187790"/>
                <a:ext cx="9148410" cy="700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00050" indent="-400050">
                  <a:buFont typeface="+mj-lt"/>
                  <a:buAutoNum type="romanLcPeriod"/>
                </a:pPr>
                <a:r>
                  <a:rPr lang="en-US" sz="2000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State with reason whether the iterative formula will converge to the root near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=3.5</m:t>
                    </m:r>
                  </m:oMath>
                </a14:m>
                <a:r>
                  <a:rPr lang="en-US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299" y="2187790"/>
                <a:ext cx="9148410" cy="700769"/>
              </a:xfrm>
              <a:prstGeom prst="rect">
                <a:avLst/>
              </a:prstGeom>
              <a:blipFill rotWithShape="0">
                <a:blip r:embed="rId6"/>
                <a:stretch>
                  <a:fillRect l="-600" t="-5217" b="-1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1546299" y="2770257"/>
            <a:ext cx="92926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ii.  If the iterative formula converges to the root do the iteration </a:t>
            </a:r>
            <a:r>
              <a:rPr lang="en-US" sz="20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two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times to estimate the root to 3 decimal places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1546299" y="3569304"/>
            <a:ext cx="81775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iii. Write down MATLAB commands to execute the iterations five times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247546" y="4015549"/>
            <a:ext cx="12987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Solution: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1397614" y="4091352"/>
            <a:ext cx="14510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  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.</a:t>
            </a:r>
            <a:r>
              <a:rPr lang="en-US" dirty="0" smtClean="0"/>
              <a:t> </a:t>
            </a:r>
            <a:r>
              <a:rPr lang="en-US" sz="2000" dirty="0" smtClean="0"/>
              <a:t>Conside</a:t>
            </a:r>
            <a:r>
              <a:rPr lang="en-US" dirty="0" smtClean="0"/>
              <a:t>r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676177"/>
              </p:ext>
            </p:extLst>
          </p:nvPr>
        </p:nvGraphicFramePr>
        <p:xfrm>
          <a:off x="2021779" y="4537426"/>
          <a:ext cx="4169901" cy="338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Equation" r:id="rId7" imgW="2616120" imgH="203040" progId="Equation.DSMT4">
                  <p:embed/>
                </p:oleObj>
              </mc:Choice>
              <mc:Fallback>
                <p:oleObj name="Equation" r:id="rId7" imgW="26161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1779" y="4537426"/>
                        <a:ext cx="4169901" cy="3384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115274" y="4967068"/>
            <a:ext cx="78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L</a:t>
            </a:r>
            <a:r>
              <a:rPr lang="en-US" sz="2400" dirty="0" smtClean="0"/>
              <a:t>et,</a:t>
            </a: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949535"/>
              </p:ext>
            </p:extLst>
          </p:nvPr>
        </p:nvGraphicFramePr>
        <p:xfrm>
          <a:off x="2304762" y="5197900"/>
          <a:ext cx="4003251" cy="1184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Equation" r:id="rId9" imgW="2869920" imgH="812520" progId="Equation.DSMT4">
                  <p:embed/>
                </p:oleObj>
              </mc:Choice>
              <mc:Fallback>
                <p:oleObj name="Equation" r:id="rId9" imgW="2869920" imgH="812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4762" y="5197900"/>
                        <a:ext cx="4003251" cy="11842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6827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845" y="277701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Calculate 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4242892"/>
              </p:ext>
            </p:extLst>
          </p:nvPr>
        </p:nvGraphicFramePr>
        <p:xfrm>
          <a:off x="2057401" y="154225"/>
          <a:ext cx="2469444" cy="671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2" name="Equation" r:id="rId3" imgW="1511280" imgH="393480" progId="Equation.DSMT4">
                  <p:embed/>
                </p:oleObj>
              </mc:Choice>
              <mc:Fallback>
                <p:oleObj name="Equation" r:id="rId3" imgW="15112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1" y="154225"/>
                        <a:ext cx="2469444" cy="6715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610022" y="970199"/>
            <a:ext cx="5711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We have, x</a:t>
            </a:r>
            <a:r>
              <a:rPr lang="en-US" sz="1200" dirty="0" smtClean="0"/>
              <a:t>0</a:t>
            </a:r>
            <a:r>
              <a:rPr lang="en-US" sz="2400" dirty="0" smtClean="0"/>
              <a:t>=3.5, so consider n=0 and we get</a:t>
            </a:r>
            <a:endParaRPr lang="en-US" sz="2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248105"/>
              </p:ext>
            </p:extLst>
          </p:nvPr>
        </p:nvGraphicFramePr>
        <p:xfrm>
          <a:off x="1021645" y="1431864"/>
          <a:ext cx="6910673" cy="746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3" name="Equation" r:id="rId5" imgW="3479760" imgH="393480" progId="Equation.DSMT4">
                  <p:embed/>
                </p:oleObj>
              </mc:Choice>
              <mc:Fallback>
                <p:oleObj name="Equation" r:id="rId5" imgW="34797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1645" y="1431864"/>
                        <a:ext cx="6910673" cy="7468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7932318" y="1574477"/>
            <a:ext cx="3560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[Substitute the value of x</a:t>
            </a:r>
            <a:r>
              <a:rPr lang="en-US" sz="1200" dirty="0" smtClean="0"/>
              <a:t>0</a:t>
            </a:r>
            <a:r>
              <a:rPr lang="en-US" sz="2400" dirty="0" smtClean="0"/>
              <a:t>]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304800" y="2209800"/>
            <a:ext cx="47860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The sequence will converge because</a:t>
            </a:r>
            <a:endParaRPr lang="en-US" sz="24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871148"/>
              </p:ext>
            </p:extLst>
          </p:nvPr>
        </p:nvGraphicFramePr>
        <p:xfrm>
          <a:off x="4953000" y="2209800"/>
          <a:ext cx="1573213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4" name="Equation" r:id="rId7" imgW="761760" imgH="253800" progId="Equation.DSMT4">
                  <p:embed/>
                </p:oleObj>
              </mc:Choice>
              <mc:Fallback>
                <p:oleObj name="Equation" r:id="rId7" imgW="7617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209800"/>
                        <a:ext cx="1573213" cy="549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335845" y="2848619"/>
            <a:ext cx="88687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ii. 1</a:t>
            </a:r>
            <a:r>
              <a:rPr lang="en-US" sz="2400" b="1" baseline="30000" dirty="0" smtClean="0"/>
              <a:t>st</a:t>
            </a:r>
            <a:r>
              <a:rPr lang="en-US" sz="2400" b="1" dirty="0" smtClean="0"/>
              <a:t> iteration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We have, x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=3.5,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consider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= 0 then Eq. (2) become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2093378"/>
              </p:ext>
            </p:extLst>
          </p:nvPr>
        </p:nvGraphicFramePr>
        <p:xfrm>
          <a:off x="1707445" y="3595511"/>
          <a:ext cx="2969859" cy="2296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5" name="Equation" r:id="rId9" imgW="1955520" imgH="1447560" progId="Equation.DSMT4">
                  <p:embed/>
                </p:oleObj>
              </mc:Choice>
              <mc:Fallback>
                <p:oleObj name="Equation" r:id="rId9" imgW="1955520" imgH="1447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7445" y="3595511"/>
                        <a:ext cx="2969859" cy="22969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5218289" y="4122761"/>
            <a:ext cx="3560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[Substitute the value of x</a:t>
            </a:r>
            <a:r>
              <a:rPr lang="en-US" sz="1200" dirty="0" smtClean="0"/>
              <a:t>0</a:t>
            </a:r>
            <a:r>
              <a:rPr lang="en-US" sz="2400" dirty="0" smtClean="0"/>
              <a:t>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6838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399" y="381000"/>
            <a:ext cx="104412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2</a:t>
            </a:r>
            <a:r>
              <a:rPr lang="en-US" sz="2400" b="1" baseline="30000" dirty="0" smtClean="0"/>
              <a:t>nd</a:t>
            </a:r>
            <a:r>
              <a:rPr lang="en-US" sz="2400" b="1" dirty="0" smtClean="0"/>
              <a:t> iteration</a:t>
            </a:r>
            <a:r>
              <a:rPr lang="en-US" sz="2400" dirty="0" smtClean="0"/>
              <a:t>: We have now, x</a:t>
            </a:r>
            <a:r>
              <a:rPr lang="en-US" sz="1200" dirty="0" smtClean="0"/>
              <a:t>1</a:t>
            </a:r>
            <a:r>
              <a:rPr lang="en-US" sz="2400" dirty="0" smtClean="0"/>
              <a:t>=3.501951, </a:t>
            </a:r>
            <a:r>
              <a:rPr lang="en-US" sz="2400" dirty="0"/>
              <a:t>so consider </a:t>
            </a:r>
            <a:r>
              <a:rPr lang="en-US" sz="2400" dirty="0" smtClean="0"/>
              <a:t>n=1 then Eq. (2)                               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    become</a:t>
            </a:r>
            <a:endParaRPr lang="en-US" sz="24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2473809"/>
              </p:ext>
            </p:extLst>
          </p:nvPr>
        </p:nvGraphicFramePr>
        <p:xfrm>
          <a:off x="722971" y="1492405"/>
          <a:ext cx="4311151" cy="2410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Equation" r:id="rId3" imgW="2705040" imgH="1447560" progId="Equation.DSMT4">
                  <p:embed/>
                </p:oleObj>
              </mc:Choice>
              <mc:Fallback>
                <p:oleObj name="Equation" r:id="rId3" imgW="2705040" imgH="1447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971" y="1492405"/>
                        <a:ext cx="4311151" cy="24105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5334000" y="1752600"/>
            <a:ext cx="34756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[Substitute the value of x</a:t>
            </a:r>
            <a:r>
              <a:rPr lang="en-US" sz="1200" dirty="0"/>
              <a:t>1</a:t>
            </a:r>
            <a:r>
              <a:rPr lang="en-US" sz="2400" dirty="0" smtClean="0"/>
              <a:t>]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17033" y="4276261"/>
            <a:ext cx="702155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iii.  MATLAB CODE</a:t>
            </a:r>
          </a:p>
          <a:p>
            <a:pPr marL="5715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f=@(x) (2+3*x+2*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(2*x))/4;</a:t>
            </a:r>
            <a:endParaRPr lang="en-US" sz="16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715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x(1)=3.5;</a:t>
            </a:r>
            <a:endParaRPr lang="en-US" sz="16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715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for n=1:5</a:t>
            </a:r>
            <a:endParaRPr lang="en-US" sz="16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715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x(n+1)=f(x(n));</a:t>
            </a:r>
            <a:endParaRPr lang="en-US" sz="16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715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end</a:t>
            </a:r>
            <a:endParaRPr lang="en-US" sz="16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715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Output:  Solution = x</a:t>
            </a:r>
            <a:endParaRPr lang="en-US" sz="16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715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3.5000    3.5020    3.5021    3.5021    3.5021    3.5021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061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257733" y="1750070"/>
                <a:ext cx="60483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Given the equation  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sinhx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−6=0</m:t>
                    </m:r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en-US" sz="24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733" y="1750070"/>
                <a:ext cx="6048387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511" t="-11842" r="-604" b="-27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903250" y="2257151"/>
                <a:ext cx="10983950" cy="19136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The following iterative formulae are suggested to estimate the root of the above equation.</a:t>
                </a:r>
                <a:endPara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800100" marR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5</m:t>
                        </m:r>
                      </m:den>
                    </m:f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sup>
                    </m:sSup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sinhx</m:t>
                    </m:r>
                    <m:r>
                      <a:rPr lang="en-US" sz="2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6)</m:t>
                    </m:r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b.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6</m:t>
                        </m:r>
                      </m:den>
                    </m:f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sup>
                    </m:sSup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sinhx</m:t>
                    </m:r>
                    <m:r>
                      <a:rPr lang="en-US" sz="2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6)</m:t>
                    </m:r>
                    <m:r>
                      <a:rPr lang="en-US" sz="2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State with reason which iterative formula will converge faster to the root near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en-US" sz="24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50" y="2257151"/>
                <a:ext cx="10983950" cy="1913601"/>
              </a:xfrm>
              <a:prstGeom prst="rect">
                <a:avLst/>
              </a:prstGeom>
              <a:blipFill rotWithShape="0">
                <a:blip r:embed="rId3"/>
                <a:stretch>
                  <a:fillRect l="-832" t="-1274" r="-888" b="-6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890348"/>
              </p:ext>
            </p:extLst>
          </p:nvPr>
        </p:nvGraphicFramePr>
        <p:xfrm>
          <a:off x="1257733" y="4540084"/>
          <a:ext cx="10515600" cy="1472781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515600"/>
              </a:tblGrid>
              <a:tr h="658139">
                <a:tc>
                  <a:txBody>
                    <a:bodyPr/>
                    <a:lstStyle/>
                    <a:p>
                      <a:pPr marL="514350" marR="0" indent="-51435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2400" dirty="0">
                          <a:effectLst/>
                        </a:rPr>
                        <a:t>Use the suitable iterative formula from the above two (a) and (b) to find the root correct to 2 decimal places.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58139">
                <a:tc>
                  <a:txBody>
                    <a:bodyPr/>
                    <a:lstStyle/>
                    <a:p>
                      <a:pPr marL="514350" marR="0" indent="-51435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2400" dirty="0">
                          <a:effectLst/>
                        </a:rPr>
                        <a:t>Write MATLAB codes to execute </a:t>
                      </a:r>
                      <a:r>
                        <a:rPr lang="en-US" sz="2400" smtClean="0">
                          <a:effectLst/>
                        </a:rPr>
                        <a:t>the above </a:t>
                      </a:r>
                      <a:r>
                        <a:rPr lang="en-US" sz="2400" dirty="0">
                          <a:effectLst/>
                        </a:rPr>
                        <a:t>iterative formula </a:t>
                      </a:r>
                      <a:r>
                        <a:rPr lang="en-US" sz="2400">
                          <a:effectLst/>
                        </a:rPr>
                        <a:t>in </a:t>
                      </a:r>
                      <a:r>
                        <a:rPr lang="en-US" sz="2400" smtClean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five times.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C9C4666-1BBA-4C59-8C5C-A84E2EB0C85B}"/>
              </a:ext>
            </a:extLst>
          </p:cNvPr>
          <p:cNvSpPr/>
          <p:nvPr/>
        </p:nvSpPr>
        <p:spPr>
          <a:xfrm>
            <a:off x="2951397" y="665533"/>
            <a:ext cx="41836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Exercise</a:t>
            </a:r>
            <a:endParaRPr lang="en-US" sz="4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512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56732" y="391180"/>
            <a:ext cx="876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>
                <a:solidFill>
                  <a:srgbClr val="FF0000"/>
                </a:solidFill>
              </a:rPr>
              <a:t>Advantages and Drawbacks: Fixed Point Iteration Method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971" y="137160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Advantages: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370" y="1828800"/>
            <a:ext cx="74458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dirty="0" smtClean="0"/>
              <a:t> Fast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dirty="0" smtClean="0"/>
              <a:t> Fewer calculations than bracketing methods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dirty="0"/>
              <a:t> </a:t>
            </a:r>
            <a:r>
              <a:rPr lang="en-US" sz="2400" b="1" dirty="0" smtClean="0"/>
              <a:t>Requires one guess only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dirty="0"/>
              <a:t> </a:t>
            </a:r>
            <a:r>
              <a:rPr lang="en-US" sz="2400" b="1" dirty="0" smtClean="0"/>
              <a:t>Easier to program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4183351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Drawbacks: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4613195"/>
            <a:ext cx="74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dirty="0" smtClean="0"/>
              <a:t> Convergence is not guaranteed</a:t>
            </a:r>
          </a:p>
        </p:txBody>
      </p:sp>
    </p:spTree>
    <p:extLst>
      <p:ext uri="{BB962C8B-B14F-4D97-AF65-F5344CB8AC3E}">
        <p14:creationId xmlns:p14="http://schemas.microsoft.com/office/powerpoint/2010/main" val="2065951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8E59535D7695458E633D4B5C5B44F7" ma:contentTypeVersion="0" ma:contentTypeDescription="Create a new document." ma:contentTypeScope="" ma:versionID="219085671fb346b35ed332a5897fff2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4B766B9-BA13-428B-828B-D954A02E401A}"/>
</file>

<file path=customXml/itemProps2.xml><?xml version="1.0" encoding="utf-8"?>
<ds:datastoreItem xmlns:ds="http://schemas.openxmlformats.org/officeDocument/2006/customXml" ds:itemID="{72CB48E3-EA45-4082-BD14-EEF5E3EEFBA5}"/>
</file>

<file path=customXml/itemProps3.xml><?xml version="1.0" encoding="utf-8"?>
<ds:datastoreItem xmlns:ds="http://schemas.openxmlformats.org/officeDocument/2006/customXml" ds:itemID="{1BC9EA81-9EC9-401C-8E8A-40CFB7252542}"/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669</Words>
  <Application>Microsoft Office PowerPoint</Application>
  <PresentationFormat>Widescreen</PresentationFormat>
  <Paragraphs>110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36</cp:revision>
  <dcterms:created xsi:type="dcterms:W3CDTF">2020-05-01T00:14:25Z</dcterms:created>
  <dcterms:modified xsi:type="dcterms:W3CDTF">2020-06-16T17:31:46Z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0x0101008E8E59535D7695458E633D4B5C5B44F7</vt:lpwstr>
  </property>
</Properties>
</file>