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4" r:id="rId4"/>
    <p:sldId id="287" r:id="rId5"/>
    <p:sldId id="288" r:id="rId6"/>
    <p:sldId id="289" r:id="rId7"/>
    <p:sldId id="281" r:id="rId8"/>
    <p:sldId id="290" r:id="rId9"/>
    <p:sldId id="285" r:id="rId10"/>
    <p:sldId id="292" r:id="rId11"/>
    <p:sldId id="293" r:id="rId12"/>
    <p:sldId id="294" r:id="rId13"/>
    <p:sldId id="284" r:id="rId14"/>
    <p:sldId id="286" r:id="rId15"/>
    <p:sldId id="297" r:id="rId16"/>
    <p:sldId id="303" r:id="rId17"/>
    <p:sldId id="301" r:id="rId18"/>
    <p:sldId id="300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24" autoAdjust="0"/>
  </p:normalViewPr>
  <p:slideViewPr>
    <p:cSldViewPr>
      <p:cViewPr>
        <p:scale>
          <a:sx n="66" d="100"/>
          <a:sy n="66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png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depository.com/publishers/Cengage-Learning-Inc" TargetMode="External"/><Relationship Id="rId2" Type="http://schemas.openxmlformats.org/officeDocument/2006/relationships/hyperlink" Target="https://www.bookdepository.com/publishers/Pearson-Education-Limi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kdepository.com/author/Richard-Burden" TargetMode="External"/><Relationship Id="rId5" Type="http://schemas.openxmlformats.org/officeDocument/2006/relationships/hyperlink" Target="https://www.bookdepository.com/author/Annette-Burden" TargetMode="External"/><Relationship Id="rId4" Type="http://schemas.openxmlformats.org/officeDocument/2006/relationships/hyperlink" Target="https://www.bookdepository.com/author/J-Douglas-Fai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4.wmf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Solution </a:t>
            </a:r>
            <a:r>
              <a:rPr lang="en-US" sz="4800" b="1" dirty="0" smtClean="0"/>
              <a:t>of System </a:t>
            </a:r>
            <a:r>
              <a:rPr lang="en-US" sz="4800" b="1" dirty="0"/>
              <a:t>of </a:t>
            </a:r>
            <a:r>
              <a:rPr lang="en-US" sz="4800" b="1" dirty="0" smtClean="0"/>
              <a:t>Nonlinear Equations: Newton-Raphson Method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9725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Lecture-1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2514" y="838200"/>
            <a:ext cx="8309430" cy="2381249"/>
            <a:chOff x="522514" y="838200"/>
            <a:chExt cx="8309430" cy="2381249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334447"/>
                </p:ext>
              </p:extLst>
            </p:nvPr>
          </p:nvGraphicFramePr>
          <p:xfrm>
            <a:off x="3225800" y="2417762"/>
            <a:ext cx="2082800" cy="801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" name="Equation" r:id="rId3" imgW="1307880" imgH="469800" progId="Equation.DSMT4">
                    <p:embed/>
                  </p:oleObj>
                </mc:Choice>
                <mc:Fallback>
                  <p:oleObj name="Equation" r:id="rId3" imgW="1307880" imgH="469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800" y="2417762"/>
                          <a:ext cx="2082800" cy="801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522515" y="969962"/>
              <a:ext cx="373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A be a 2 by 2 matrix, say, </a:t>
              </a: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59993"/>
                </p:ext>
              </p:extLst>
            </p:nvPr>
          </p:nvGraphicFramePr>
          <p:xfrm>
            <a:off x="3968750" y="838200"/>
            <a:ext cx="1212850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" name="Equation" r:id="rId5" imgW="761760" imgH="457200" progId="Equation.DSMT4">
                    <p:embed/>
                  </p:oleObj>
                </mc:Choice>
                <mc:Fallback>
                  <p:oleObj name="Equation" r:id="rId5" imgW="76176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750" y="838200"/>
                          <a:ext cx="1212850" cy="78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22514" y="1731962"/>
              <a:ext cx="830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Then, inverse matrix can be calculated by the following formula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400" y="3805535"/>
            <a:ext cx="5187044" cy="1757065"/>
            <a:chOff x="533400" y="3805535"/>
            <a:chExt cx="5187044" cy="175706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712427"/>
                </p:ext>
              </p:extLst>
            </p:nvPr>
          </p:nvGraphicFramePr>
          <p:xfrm>
            <a:off x="1211944" y="3959225"/>
            <a:ext cx="4508500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" name="Equation" r:id="rId7" imgW="2831760" imgH="939600" progId="Equation.DSMT4">
                    <p:embed/>
                  </p:oleObj>
                </mc:Choice>
                <mc:Fallback>
                  <p:oleObj name="Equation" r:id="rId7" imgW="2831760" imgH="939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944" y="3959225"/>
                          <a:ext cx="4508500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33400" y="3805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So,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199" y="4186535"/>
            <a:ext cx="8612415" cy="1985665"/>
            <a:chOff x="76199" y="4186535"/>
            <a:chExt cx="8612415" cy="1985665"/>
          </a:xfrm>
        </p:grpSpPr>
        <p:sp>
          <p:nvSpPr>
            <p:cNvPr id="9" name="Rectangle 8"/>
            <p:cNvSpPr/>
            <p:nvPr/>
          </p:nvSpPr>
          <p:spPr>
            <a:xfrm>
              <a:off x="76199" y="4186535"/>
              <a:ext cx="86124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Estimate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 to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d.p.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using the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above</a:t>
              </a:r>
            </a:p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formula once starting with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1.5 and y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-1.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999" y="5020270"/>
              <a:ext cx="80010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have, x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1.5 and 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-1. Using n = 0 in Eq.(1), we obtain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381410"/>
                </p:ext>
              </p:extLst>
            </p:nvPr>
          </p:nvGraphicFramePr>
          <p:xfrm>
            <a:off x="533400" y="5654206"/>
            <a:ext cx="2776537" cy="513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0" name="Equation" r:id="rId3" imgW="1307880" imgH="241200" progId="Equation.DSMT4">
                    <p:embed/>
                  </p:oleObj>
                </mc:Choice>
                <mc:Fallback>
                  <p:oleObj name="Equation" r:id="rId3" imgW="1307880" imgH="241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654206"/>
                          <a:ext cx="2776537" cy="513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3733800" y="57105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Eq.(9)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400" y="605135"/>
            <a:ext cx="8763000" cy="3200400"/>
            <a:chOff x="152400" y="605135"/>
            <a:chExt cx="8763000" cy="3200400"/>
          </a:xfrm>
        </p:grpSpPr>
        <p:sp>
          <p:nvSpPr>
            <p:cNvPr id="3" name="Rectangle 2"/>
            <p:cNvSpPr/>
            <p:nvPr/>
          </p:nvSpPr>
          <p:spPr>
            <a:xfrm>
              <a:off x="152400" y="605135"/>
              <a:ext cx="8763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Write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the iterative formula for the above system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</a:t>
              </a:r>
            </a:p>
            <a:p>
              <a:pPr lvl="0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 the Newton-Raphson method.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9185" y="1519535"/>
              <a:ext cx="830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iterative formula for the system of nonlinear equations is</a:t>
              </a: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12083"/>
                </p:ext>
              </p:extLst>
            </p:nvPr>
          </p:nvGraphicFramePr>
          <p:xfrm>
            <a:off x="841375" y="2129136"/>
            <a:ext cx="3273425" cy="561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1" name="Equation" r:id="rId5" imgW="1409400" imgH="241200" progId="Equation.DSMT4">
                    <p:embed/>
                  </p:oleObj>
                </mc:Choice>
                <mc:Fallback>
                  <p:oleObj name="Equation" r:id="rId5" imgW="140940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375" y="2129136"/>
                          <a:ext cx="3273425" cy="561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76800" y="2205335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[</a:t>
              </a:r>
              <a:r>
                <a:rPr lang="en-US" sz="2400" dirty="0" smtClean="0"/>
                <a:t>Using Eq. (1)]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3043535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Where 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486152"/>
                </p:ext>
              </p:extLst>
            </p:nvPr>
          </p:nvGraphicFramePr>
          <p:xfrm>
            <a:off x="2019300" y="2805410"/>
            <a:ext cx="1311275" cy="100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2" name="Equation" r:id="rId7" imgW="634680" imgH="482400" progId="Equation.DSMT4">
                    <p:embed/>
                  </p:oleObj>
                </mc:Choice>
                <mc:Fallback>
                  <p:oleObj name="Equation" r:id="rId7" imgW="634680" imgH="4824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300" y="2805410"/>
                          <a:ext cx="1311275" cy="1000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4876800" y="311527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[</a:t>
              </a:r>
              <a:r>
                <a:rPr lang="en-US" sz="2400" dirty="0" smtClean="0"/>
                <a:t>Using Eq. (2)]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90760"/>
              </p:ext>
            </p:extLst>
          </p:nvPr>
        </p:nvGraphicFramePr>
        <p:xfrm>
          <a:off x="457200" y="457200"/>
          <a:ext cx="708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3" imgW="3784320" imgH="507960" progId="Equation.DSMT4">
                  <p:embed/>
                </p:oleObj>
              </mc:Choice>
              <mc:Fallback>
                <p:oleObj name="Equation" r:id="rId3" imgW="3784320" imgH="507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7086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80999" y="1981200"/>
            <a:ext cx="7278689" cy="4046266"/>
            <a:chOff x="380999" y="1981200"/>
            <a:chExt cx="7278689" cy="4046266"/>
          </a:xfrm>
        </p:grpSpPr>
        <p:sp>
          <p:nvSpPr>
            <p:cNvPr id="4" name="Rectangle 3"/>
            <p:cNvSpPr/>
            <p:nvPr/>
          </p:nvSpPr>
          <p:spPr>
            <a:xfrm>
              <a:off x="380999" y="1981200"/>
              <a:ext cx="30480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Eq. (9) become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451265"/>
                </p:ext>
              </p:extLst>
            </p:nvPr>
          </p:nvGraphicFramePr>
          <p:xfrm>
            <a:off x="1295400" y="2667000"/>
            <a:ext cx="6364288" cy="3360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7" name="Equation" r:id="rId5" imgW="3009600" imgH="1447560" progId="Equation.DSMT4">
                    <p:embed/>
                  </p:oleObj>
                </mc:Choice>
                <mc:Fallback>
                  <p:oleObj name="Equation" r:id="rId5" imgW="3009600" imgH="14475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67000"/>
                          <a:ext cx="6364288" cy="3360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88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2895600"/>
            <a:ext cx="2111829" cy="3471922"/>
            <a:chOff x="6019800" y="2895600"/>
            <a:chExt cx="2111829" cy="3471922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2895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Output: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6000" y="3505200"/>
              <a:ext cx="203562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dirty="0"/>
                <a:t>Roots </a:t>
              </a:r>
              <a:r>
                <a:rPr lang="nl-NL" dirty="0" smtClean="0"/>
                <a:t>=</a:t>
              </a:r>
            </a:p>
            <a:p>
              <a:r>
                <a:rPr lang="nl-NL" dirty="0"/>
                <a:t> </a:t>
              </a:r>
              <a:r>
                <a:rPr lang="nl-NL" dirty="0" smtClean="0"/>
                <a:t>       x              y</a:t>
              </a:r>
              <a:endParaRPr lang="nl-NL" dirty="0"/>
            </a:p>
            <a:p>
              <a:r>
                <a:rPr lang="nl-NL" dirty="0"/>
                <a:t>    1.5000   -1.0000</a:t>
              </a:r>
            </a:p>
            <a:p>
              <a:r>
                <a:rPr lang="nl-NL" dirty="0"/>
                <a:t>    3.5833    0.3889</a:t>
              </a:r>
            </a:p>
            <a:p>
              <a:r>
                <a:rPr lang="nl-NL" dirty="0"/>
                <a:t>    2.2224    1.2397</a:t>
              </a:r>
            </a:p>
            <a:p>
              <a:r>
                <a:rPr lang="nl-NL" dirty="0"/>
                <a:t>    2.2239    0.9236</a:t>
              </a:r>
            </a:p>
            <a:p>
              <a:r>
                <a:rPr lang="nl-NL" dirty="0"/>
                <a:t>    2.2655    0.8232</a:t>
              </a:r>
            </a:p>
            <a:p>
              <a:r>
                <a:rPr lang="nl-NL" dirty="0"/>
                <a:t>    2.2698    0.8142</a:t>
              </a:r>
            </a:p>
            <a:p>
              <a:r>
                <a:rPr lang="nl-NL" dirty="0"/>
                <a:t>    2.2698    0.8141</a:t>
              </a:r>
            </a:p>
            <a:p>
              <a:r>
                <a:rPr lang="nl-NL" dirty="0"/>
                <a:t>    2.2698    </a:t>
              </a:r>
              <a:r>
                <a:rPr lang="nl-NL" dirty="0" smtClean="0"/>
                <a:t>0.8141</a:t>
              </a:r>
              <a:endParaRPr lang="nl-N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0114" y="152400"/>
            <a:ext cx="7232424" cy="1371600"/>
            <a:chOff x="370114" y="152400"/>
            <a:chExt cx="7232424" cy="1371600"/>
          </a:xfrm>
        </p:grpSpPr>
        <p:sp>
          <p:nvSpPr>
            <p:cNvPr id="5" name="TextBox 4"/>
            <p:cNvSpPr txBox="1"/>
            <p:nvPr/>
          </p:nvSpPr>
          <p:spPr>
            <a:xfrm>
              <a:off x="370114" y="304800"/>
              <a:ext cx="47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5. </a:t>
              </a:r>
              <a:r>
                <a:rPr lang="en-US" sz="2400" dirty="0" smtClean="0"/>
                <a:t>Define given functions as follows: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663085"/>
                </p:ext>
              </p:extLst>
            </p:nvPr>
          </p:nvGraphicFramePr>
          <p:xfrm>
            <a:off x="5048250" y="152400"/>
            <a:ext cx="2554288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" name="Equation" r:id="rId3" imgW="1447560" imgH="507960" progId="Equation.DSMT4">
                    <p:embed/>
                  </p:oleObj>
                </mc:Choice>
                <mc:Fallback>
                  <p:oleObj name="Equation" r:id="rId3" imgW="1447560" imgH="50796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250" y="152400"/>
                          <a:ext cx="2554288" cy="866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22514" y="833735"/>
              <a:ext cx="1382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Jacobian,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210036"/>
                </p:ext>
              </p:extLst>
            </p:nvPr>
          </p:nvGraphicFramePr>
          <p:xfrm>
            <a:off x="1882775" y="700088"/>
            <a:ext cx="2689225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" name="Equation" r:id="rId5" imgW="1523880" imgH="482400" progId="Equation.DSMT4">
                    <p:embed/>
                  </p:oleObj>
                </mc:Choice>
                <mc:Fallback>
                  <p:oleObj name="Equation" r:id="rId5" imgW="1523880" imgH="48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775" y="700088"/>
                          <a:ext cx="2689225" cy="823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533400" y="1443335"/>
            <a:ext cx="4572000" cy="5414665"/>
            <a:chOff x="533400" y="1443335"/>
            <a:chExt cx="4572000" cy="5414665"/>
          </a:xfrm>
        </p:grpSpPr>
        <p:sp>
          <p:nvSpPr>
            <p:cNvPr id="2" name="Rectangle 1"/>
            <p:cNvSpPr/>
            <p:nvPr/>
          </p:nvSpPr>
          <p:spPr>
            <a:xfrm>
              <a:off x="1447800" y="1779687"/>
              <a:ext cx="3657600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clear all</a:t>
              </a:r>
            </a:p>
            <a:p>
              <a:r>
                <a:rPr lang="en-US" dirty="0"/>
                <a:t>close all</a:t>
              </a:r>
            </a:p>
            <a:p>
              <a:r>
                <a:rPr lang="en-US" dirty="0" err="1"/>
                <a:t>clc</a:t>
              </a:r>
              <a:r>
                <a:rPr lang="en-US" dirty="0"/>
                <a:t>;</a:t>
              </a:r>
            </a:p>
            <a:p>
              <a:r>
                <a:rPr lang="en-US" dirty="0"/>
                <a:t> </a:t>
              </a:r>
            </a:p>
            <a:p>
              <a:r>
                <a:rPr lang="es-ES" dirty="0"/>
                <a:t>F=@(</a:t>
              </a:r>
              <a:r>
                <a:rPr lang="es-ES" dirty="0" err="1"/>
                <a:t>x,y</a:t>
              </a:r>
              <a:r>
                <a:rPr lang="es-ES" dirty="0"/>
                <a:t>) [x.^</a:t>
              </a:r>
              <a:r>
                <a:rPr lang="es-ES" dirty="0" smtClean="0"/>
                <a:t>2+x.*y-7; </a:t>
              </a:r>
              <a:r>
                <a:rPr lang="es-ES" dirty="0"/>
                <a:t>y.^3-2.*x+4];</a:t>
              </a:r>
            </a:p>
            <a:p>
              <a:r>
                <a:rPr lang="en-US" dirty="0"/>
                <a:t>J=@(</a:t>
              </a:r>
              <a:r>
                <a:rPr lang="en-US" dirty="0" err="1"/>
                <a:t>x,y</a:t>
              </a:r>
              <a:r>
                <a:rPr lang="en-US" dirty="0"/>
                <a:t>)[2.*</a:t>
              </a:r>
              <a:r>
                <a:rPr lang="en-US" dirty="0" err="1" smtClean="0"/>
                <a:t>x+y</a:t>
              </a:r>
              <a:r>
                <a:rPr lang="en-US" dirty="0" smtClean="0"/>
                <a:t>,  </a:t>
              </a:r>
              <a:r>
                <a:rPr lang="en-US" dirty="0"/>
                <a:t>x</a:t>
              </a:r>
              <a:r>
                <a:rPr lang="en-US" dirty="0" smtClean="0"/>
                <a:t>;  </a:t>
              </a:r>
              <a:r>
                <a:rPr lang="en-US" dirty="0"/>
                <a:t>-2,  3.*y.^2];</a:t>
              </a:r>
            </a:p>
            <a:p>
              <a:r>
                <a:rPr lang="en-US" dirty="0"/>
                <a:t>x(1)=</a:t>
              </a:r>
              <a:r>
                <a:rPr lang="en-US" dirty="0" smtClean="0"/>
                <a:t>1.5;</a:t>
              </a:r>
              <a:endParaRPr lang="en-US" dirty="0"/>
            </a:p>
            <a:p>
              <a:r>
                <a:rPr lang="en-US" dirty="0"/>
                <a:t>y(1)=-1;</a:t>
              </a:r>
            </a:p>
            <a:p>
              <a:r>
                <a:rPr lang="en-US" dirty="0"/>
                <a:t>for </a:t>
              </a:r>
              <a:r>
                <a:rPr lang="en-US" dirty="0" smtClean="0"/>
                <a:t>n=1:7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Xn</a:t>
              </a:r>
              <a:r>
                <a:rPr lang="en-US" dirty="0"/>
                <a:t>=[x(n); y(n)];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Fn</a:t>
              </a:r>
              <a:r>
                <a:rPr lang="en-US" dirty="0"/>
                <a:t>=F(x(n), y(n));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Jn</a:t>
              </a:r>
              <a:r>
                <a:rPr lang="en-US" dirty="0"/>
                <a:t>=J(x(n), y(n));</a:t>
              </a:r>
            </a:p>
            <a:p>
              <a:r>
                <a:rPr lang="en-US" dirty="0"/>
                <a:t>      Xn1=</a:t>
              </a:r>
              <a:r>
                <a:rPr lang="en-US" dirty="0" err="1"/>
                <a:t>Xn-Jn</a:t>
              </a:r>
              <a:r>
                <a:rPr lang="en-US" dirty="0"/>
                <a:t>\</a:t>
              </a:r>
              <a:r>
                <a:rPr lang="en-US" dirty="0" err="1"/>
                <a:t>Fn</a:t>
              </a:r>
              <a:r>
                <a:rPr lang="en-US" dirty="0"/>
                <a:t>;</a:t>
              </a:r>
            </a:p>
            <a:p>
              <a:r>
                <a:rPr lang="en-US" dirty="0"/>
                <a:t>   x(n+1)=Xn1(1);</a:t>
              </a:r>
            </a:p>
            <a:p>
              <a:r>
                <a:rPr lang="en-US" dirty="0"/>
                <a:t>  y(n+1)=Xn1(2);</a:t>
              </a:r>
            </a:p>
            <a:p>
              <a:r>
                <a:rPr lang="en-US" dirty="0"/>
                <a:t>end</a:t>
              </a:r>
            </a:p>
            <a:p>
              <a:r>
                <a:rPr lang="en-US" dirty="0"/>
                <a:t> </a:t>
              </a:r>
            </a:p>
            <a:p>
              <a:r>
                <a:rPr lang="en-US" dirty="0"/>
                <a:t>Roots=[</a:t>
              </a:r>
              <a:r>
                <a:rPr lang="en-US" dirty="0" err="1"/>
                <a:t>x',y</a:t>
              </a:r>
              <a:r>
                <a:rPr lang="en-US" dirty="0"/>
                <a:t>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1443335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Program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7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5105400"/>
            <a:ext cx="1295400" cy="1184703"/>
            <a:chOff x="609600" y="5105400"/>
            <a:chExt cx="1295400" cy="1184703"/>
          </a:xfrm>
        </p:grpSpPr>
        <p:sp>
          <p:nvSpPr>
            <p:cNvPr id="5" name="TextBox 4"/>
            <p:cNvSpPr txBox="1"/>
            <p:nvPr/>
          </p:nvSpPr>
          <p:spPr>
            <a:xfrm>
              <a:off x="609600" y="51054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Output: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91243" y="5643772"/>
              <a:ext cx="12137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smtClean="0"/>
                <a:t>= </a:t>
              </a:r>
              <a:r>
                <a:rPr lang="en-US" dirty="0"/>
                <a:t> </a:t>
              </a:r>
              <a:r>
                <a:rPr lang="en-US" dirty="0" smtClean="0"/>
                <a:t>2.2698</a:t>
              </a:r>
              <a:endParaRPr lang="en-US" dirty="0"/>
            </a:p>
            <a:p>
              <a:r>
                <a:rPr lang="en-US" dirty="0" smtClean="0"/>
                <a:t>Y = 0.8141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" y="914400"/>
            <a:ext cx="6259286" cy="3575923"/>
            <a:chOff x="533400" y="914400"/>
            <a:chExt cx="6259286" cy="3575923"/>
          </a:xfrm>
        </p:grpSpPr>
        <p:sp>
          <p:nvSpPr>
            <p:cNvPr id="3" name="TextBox 2"/>
            <p:cNvSpPr txBox="1"/>
            <p:nvPr/>
          </p:nvSpPr>
          <p:spPr>
            <a:xfrm>
              <a:off x="533400" y="914400"/>
              <a:ext cx="6259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6. Find above root by using MATLAB function </a:t>
              </a:r>
              <a:endParaRPr lang="en-US" sz="2400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47914" y="1905000"/>
              <a:ext cx="4572000" cy="25853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clear all</a:t>
              </a:r>
            </a:p>
            <a:p>
              <a:r>
                <a:rPr lang="en-US" dirty="0"/>
                <a:t>close all</a:t>
              </a:r>
            </a:p>
            <a:p>
              <a:r>
                <a:rPr lang="en-US" dirty="0" err="1"/>
                <a:t>clc</a:t>
              </a:r>
              <a:r>
                <a:rPr lang="en-US" dirty="0"/>
                <a:t>;</a:t>
              </a:r>
            </a:p>
            <a:p>
              <a:r>
                <a:rPr lang="en-US" dirty="0"/>
                <a:t>% </a:t>
              </a:r>
              <a:r>
                <a:rPr lang="en-US" dirty="0" err="1"/>
                <a:t>Left_hand</a:t>
              </a:r>
              <a:r>
                <a:rPr lang="en-US" dirty="0"/>
                <a:t> side of equations as vector</a:t>
              </a:r>
            </a:p>
            <a:p>
              <a:r>
                <a:rPr lang="en-US" dirty="0" smtClean="0"/>
                <a:t>F</a:t>
              </a:r>
              <a:r>
                <a:rPr lang="en-US" dirty="0"/>
                <a:t>=@(x) [x(1)^2+x(1)*x(2)-7; x(2)^3-2*x(1)+4];</a:t>
              </a:r>
            </a:p>
            <a:p>
              <a:r>
                <a:rPr lang="en-US" dirty="0"/>
                <a:t>% Guess solution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x0</a:t>
              </a:r>
              <a:r>
                <a:rPr lang="en-US" dirty="0" smtClean="0">
                  <a:solidFill>
                    <a:srgbClr val="00B050"/>
                  </a:solidFill>
                </a:rPr>
                <a:t>=[1.5; </a:t>
              </a:r>
              <a:r>
                <a:rPr lang="en-US" dirty="0">
                  <a:solidFill>
                    <a:srgbClr val="00B050"/>
                  </a:solidFill>
                </a:rPr>
                <a:t>-1];</a:t>
              </a:r>
            </a:p>
            <a:p>
              <a:r>
                <a:rPr lang="en-US" dirty="0"/>
                <a:t>% Solve the system</a:t>
              </a:r>
            </a:p>
            <a:p>
              <a:r>
                <a:rPr lang="en-US" dirty="0"/>
                <a:t>x=</a:t>
              </a:r>
              <a:r>
                <a:rPr lang="en-US" dirty="0" err="1"/>
                <a:t>fsolve</a:t>
              </a:r>
              <a:r>
                <a:rPr lang="en-US" dirty="0"/>
                <a:t>(F, x0)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443335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Program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91180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57" y="1297900"/>
            <a:ext cx="814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By applying </a:t>
            </a:r>
            <a:r>
              <a:rPr lang="en-US" sz="2400" b="1" dirty="0" smtClean="0">
                <a:solidFill>
                  <a:srgbClr val="FF0000"/>
                </a:solidFill>
              </a:rPr>
              <a:t>Newton-Raphson method</a:t>
            </a:r>
            <a:r>
              <a:rPr lang="en-US" sz="2400" b="1" dirty="0" smtClean="0"/>
              <a:t>, system of nonlinear equations can be solved to find roots (approximately) of the system, although it has few drawbacks.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750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114" y="228600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questions: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529497"/>
                  </p:ext>
                </p:extLst>
              </p:nvPr>
            </p:nvGraphicFramePr>
            <p:xfrm>
              <a:off x="152400" y="838200"/>
              <a:ext cx="8839200" cy="5745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Newton-Raphson Method</a:t>
                          </a:r>
                          <a:r>
                            <a:rPr lang="en-US" baseline="0" dirty="0" smtClean="0"/>
                            <a:t> is-</a:t>
                          </a:r>
                        </a:p>
                        <a:p>
                          <a:r>
                            <a:rPr lang="en-US" baseline="0" dirty="0" smtClean="0"/>
                            <a:t>(a) Closed method, (b) Open method, (c) Bracketing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What</a:t>
                          </a:r>
                          <a:r>
                            <a:rPr lang="en-US" baseline="0" dirty="0" smtClean="0"/>
                            <a:t> type of solution could be by applying Newton-Raphson method?</a:t>
                          </a:r>
                        </a:p>
                        <a:p>
                          <a:r>
                            <a:rPr lang="en-US" baseline="0" dirty="0" smtClean="0"/>
                            <a:t>(a) Analytical solution, (b) Numerical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Newton-Raphson</a:t>
                          </a:r>
                          <a:r>
                            <a:rPr lang="en-US" baseline="0" dirty="0" smtClean="0"/>
                            <a:t> method can be used to find roots of the following system of equations:</a:t>
                          </a:r>
                        </a:p>
                        <a:p>
                          <a:r>
                            <a:rPr lang="en-US" baseline="0" dirty="0" smtClean="0"/>
                            <a:t>(a) Linear equations , (b) Non-linear equations , (c) both (a) and (b) 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Jacobian</a:t>
                          </a:r>
                          <a:r>
                            <a:rPr lang="en-US" baseline="0" dirty="0" smtClean="0"/>
                            <a:t> matrix should be</a:t>
                          </a:r>
                        </a:p>
                        <a:p>
                          <a:r>
                            <a:rPr lang="en-US" baseline="0" dirty="0" smtClean="0"/>
                            <a:t>(a) m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 order, (b)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aseline="0" smtClean="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 order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855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Which formula</a:t>
                          </a:r>
                          <a:r>
                            <a:rPr lang="en-US" baseline="0" dirty="0" smtClean="0"/>
                            <a:t> can be used to find a root of the system of nonlinear equations</a:t>
                          </a:r>
                        </a:p>
                        <a:p>
                          <a:r>
                            <a:rPr lang="en-US" baseline="0" dirty="0" smtClean="0"/>
                            <a:t>(a)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aseline="0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aseline="0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aseline="0" smtClean="0">
                                          <a:latin typeface="Cambria Math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baseline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  <m:sup/>
                                  </m:sSubSup>
                                </m:e>
                                <m:sub/>
                                <m:sup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baseline="0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aseline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aseline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 , (b)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aseline="0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aseline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aseline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aseline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baseline="0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aseline="0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baseline="0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aseline="0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Inverse </a:t>
                          </a:r>
                          <a:r>
                            <a:rPr lang="en-US" baseline="0" dirty="0" smtClean="0"/>
                            <a:t>matrix is in</a:t>
                          </a:r>
                        </a:p>
                        <a:p>
                          <a:r>
                            <a:rPr lang="en-US" baseline="0" dirty="0" smtClean="0"/>
                            <a:t>(a) m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 order, (b)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aseline="0" smtClean="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 order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How many guess value requires for applying Newton</a:t>
                          </a:r>
                          <a:r>
                            <a:rPr lang="en-US" baseline="0" dirty="0" smtClean="0"/>
                            <a:t>-Raphson method to find roots of equations</a:t>
                          </a:r>
                        </a:p>
                        <a:p>
                          <a:r>
                            <a:rPr lang="en-US" baseline="0" dirty="0" smtClean="0"/>
                            <a:t>(a) one, (b) many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529497"/>
                  </p:ext>
                </p:extLst>
              </p:nvPr>
            </p:nvGraphicFramePr>
            <p:xfrm>
              <a:off x="152400" y="838200"/>
              <a:ext cx="8839200" cy="5745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Newton-Raphson Method</a:t>
                          </a:r>
                          <a:r>
                            <a:rPr lang="en-US" baseline="0" dirty="0" smtClean="0"/>
                            <a:t> is-</a:t>
                          </a:r>
                        </a:p>
                        <a:p>
                          <a:r>
                            <a:rPr lang="en-US" baseline="0" dirty="0" smtClean="0"/>
                            <a:t>(a) Closed method, (b) Open method, (c) Bracketing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What</a:t>
                          </a:r>
                          <a:r>
                            <a:rPr lang="en-US" baseline="0" dirty="0" smtClean="0"/>
                            <a:t> type of solution could be by applying Newton-Raphson method?</a:t>
                          </a:r>
                        </a:p>
                        <a:p>
                          <a:r>
                            <a:rPr lang="en-US" baseline="0" dirty="0" smtClean="0"/>
                            <a:t>(a) Analytical solution, (b) Numerical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Newton-Raphson</a:t>
                          </a:r>
                          <a:r>
                            <a:rPr lang="en-US" baseline="0" dirty="0" smtClean="0"/>
                            <a:t> method can be used to find roots of the following system of equations:</a:t>
                          </a:r>
                        </a:p>
                        <a:p>
                          <a:r>
                            <a:rPr lang="en-US" baseline="0" dirty="0" smtClean="0"/>
                            <a:t>(a) Linear equations , (b) Non-linear equations , (c) both (a) and (b) 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405714" b="-411429"/>
                          </a:stretch>
                        </a:blipFill>
                      </a:tcPr>
                    </a:tc>
                  </a:tr>
                  <a:tr h="9855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329814" b="-16832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659048" b="-158095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How many guess value requires for applying Newton</a:t>
                          </a:r>
                          <a:r>
                            <a:rPr lang="en-US" baseline="0" dirty="0" smtClean="0"/>
                            <a:t>-Raphson method to find roots of equations</a:t>
                          </a:r>
                        </a:p>
                        <a:p>
                          <a:r>
                            <a:rPr lang="en-US" baseline="0" dirty="0" smtClean="0"/>
                            <a:t>(a) one, (b) many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76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247720"/>
                  </p:ext>
                </p:extLst>
              </p:nvPr>
            </p:nvGraphicFramePr>
            <p:xfrm>
              <a:off x="152400" y="914400"/>
              <a:ext cx="8839200" cy="42793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 Newton-Raphson</a:t>
                          </a:r>
                          <a:r>
                            <a:rPr lang="en-US" baseline="0" dirty="0" smtClean="0"/>
                            <a:t> formula, convergence fast if</a:t>
                          </a:r>
                        </a:p>
                        <a:p>
                          <a:r>
                            <a:rPr lang="en-US" baseline="0" dirty="0" smtClean="0"/>
                            <a:t>a) It converges, (b) it doesn’t converges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Inverse matrix</a:t>
                          </a:r>
                          <a:r>
                            <a:rPr lang="en-US" baseline="0" dirty="0" smtClean="0"/>
                            <a:t> exist if</a:t>
                          </a:r>
                        </a:p>
                        <a:p>
                          <a:r>
                            <a:rPr lang="en-US" baseline="0" dirty="0" smtClean="0"/>
                            <a:t>(a) Determinant of matrix is zero, (b) Determinant of matrix is non-zero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Find Jacobian of the following</a:t>
                          </a:r>
                          <a:r>
                            <a:rPr lang="en-US" baseline="0" dirty="0" smtClean="0"/>
                            <a:t> system of nonlinear equations: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aseline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aseline="0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 baseline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aseline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aseline="0" smtClean="0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 baseline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aseline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aseline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aseline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aseline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aseline="0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baseline="0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 baseline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aseline="0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baseline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aseline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aseline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aseline="0" smtClean="0">
                                    <a:latin typeface="Cambria Math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aseline="0" dirty="0" smtClean="0"/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aseline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𝑥𝑦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+3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, (b)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aseline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𝑥𝑦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+3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baseline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baseline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 ,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(c) both (a) and (b) 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At the point</a:t>
                          </a:r>
                          <a:r>
                            <a:rPr lang="en-US" baseline="0" dirty="0" smtClean="0"/>
                            <a:t> x=1, y=2, what will be the value of Jacobian  in question (10)?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aseline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, (b)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aseline="0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baseline="0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 , (c) both (a) and (b) 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247720"/>
                  </p:ext>
                </p:extLst>
              </p:nvPr>
            </p:nvGraphicFramePr>
            <p:xfrm>
              <a:off x="152400" y="914400"/>
              <a:ext cx="8839200" cy="4291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 Newton-Raphson</a:t>
                          </a:r>
                          <a:r>
                            <a:rPr lang="en-US" baseline="0" dirty="0" smtClean="0"/>
                            <a:t> formula, convergence fast if</a:t>
                          </a:r>
                        </a:p>
                        <a:p>
                          <a:r>
                            <a:rPr lang="en-US" baseline="0" dirty="0" smtClean="0"/>
                            <a:t>a) It converges, (b) it doesn’t converges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Inverse matrix</a:t>
                          </a:r>
                          <a:r>
                            <a:rPr lang="en-US" baseline="0" dirty="0" smtClean="0"/>
                            <a:t> exist if</a:t>
                          </a:r>
                        </a:p>
                        <a:p>
                          <a:r>
                            <a:rPr lang="en-US" baseline="0" dirty="0" smtClean="0"/>
                            <a:t>(a) Determinant of matrix is zero, (b) Determinant of matrix is non-zero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173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92617" b="-45973"/>
                          </a:stretch>
                        </a:blipFill>
                      </a:tcPr>
                    </a:tc>
                  </a:tr>
                  <a:tr h="82327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425185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93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4122003"/>
            <a:ext cx="8991600" cy="2126397"/>
            <a:chOff x="304800" y="4122003"/>
            <a:chExt cx="8991600" cy="2126397"/>
          </a:xfrm>
        </p:grpSpPr>
        <p:sp>
          <p:nvSpPr>
            <p:cNvPr id="9" name="Rectangle 8"/>
            <p:cNvSpPr/>
            <p:nvPr/>
          </p:nvSpPr>
          <p:spPr>
            <a:xfrm>
              <a:off x="304800" y="4122003"/>
              <a:ext cx="8153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Estimate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 to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decimal point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using the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above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formula once starting with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2.5 and 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-2.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5024735"/>
              <a:ext cx="8991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Write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MATLAB commands to execute the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eight</a:t>
              </a:r>
            </a:p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times.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5786735"/>
              <a:ext cx="8763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Use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 function “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fsolve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(fun,x0)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to find the above root.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52800" y="543580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Exercise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1069538"/>
            <a:ext cx="5943600" cy="1292662"/>
            <a:chOff x="457200" y="1069538"/>
            <a:chExt cx="5943600" cy="1292662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1069538"/>
              <a:ext cx="594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#  Consider the following systems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589315"/>
                </p:ext>
              </p:extLst>
            </p:nvPr>
          </p:nvGraphicFramePr>
          <p:xfrm>
            <a:off x="3078163" y="1460500"/>
            <a:ext cx="2036762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Equation" r:id="rId3" imgW="1054080" imgH="482400" progId="Equation.DSMT4">
                    <p:embed/>
                  </p:oleObj>
                </mc:Choice>
                <mc:Fallback>
                  <p:oleObj name="Equation" r:id="rId3" imgW="10540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163" y="1460500"/>
                          <a:ext cx="2036762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304800" y="2281535"/>
            <a:ext cx="8153400" cy="1833265"/>
            <a:chOff x="304800" y="2281535"/>
            <a:chExt cx="8153400" cy="1833265"/>
          </a:xfrm>
        </p:grpSpPr>
        <p:sp>
          <p:nvSpPr>
            <p:cNvPr id="16" name="TextBox 15"/>
            <p:cNvSpPr txBox="1"/>
            <p:nvPr/>
          </p:nvSpPr>
          <p:spPr>
            <a:xfrm>
              <a:off x="304800" y="2281535"/>
              <a:ext cx="594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1. Find Jacobian matrix for the above system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04800" y="2814935"/>
                  <a:ext cx="815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2400" dirty="0" smtClean="0"/>
                    <a:t>2. </a:t>
                  </a:r>
                  <a:r>
                    <a:rPr lang="en-US" sz="2400" dirty="0"/>
                    <a:t>Evaluate the inverse of the Jacobian matrix at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5</m:t>
                      </m:r>
                      <m:r>
                        <a:rPr lang="en-US" sz="2400" i="1">
                          <a:latin typeface="Cambria Math"/>
                        </a:rPr>
                        <m:t>, −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814935"/>
                  <a:ext cx="81534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21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304800" y="3283803"/>
              <a:ext cx="8153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Write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the iterative formula for the above system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</a:t>
              </a:r>
            </a:p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 the Newton-Raphson method.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3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914400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References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1371600"/>
            <a:ext cx="899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[1] </a:t>
            </a:r>
            <a:r>
              <a:rPr lang="en-US" sz="2000" dirty="0" smtClean="0"/>
              <a:t>Applied </a:t>
            </a:r>
            <a:r>
              <a:rPr lang="en-US" sz="2000" dirty="0"/>
              <a:t>Numerical Methods With </a:t>
            </a:r>
            <a:r>
              <a:rPr lang="en-US" sz="2000" dirty="0" err="1"/>
              <a:t>Matlab</a:t>
            </a:r>
            <a:r>
              <a:rPr lang="en-US" sz="2000" dirty="0"/>
              <a:t> for Engineers and Scientists ( Steven </a:t>
            </a:r>
            <a:r>
              <a:rPr lang="en-US" sz="2000" dirty="0" err="1"/>
              <a:t>C.Chapra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b="1" dirty="0" smtClean="0"/>
              <a:t>[2] </a:t>
            </a:r>
            <a:r>
              <a:rPr lang="en-US" sz="2000" dirty="0"/>
              <a:t>Applied Numerical Analysis – </a:t>
            </a:r>
            <a:r>
              <a:rPr lang="en-US" sz="2000" dirty="0" err="1"/>
              <a:t>C.F.Gerald</a:t>
            </a:r>
            <a:r>
              <a:rPr lang="en-US" sz="2000" dirty="0"/>
              <a:t> &amp; </a:t>
            </a:r>
            <a:r>
              <a:rPr lang="en-US" sz="2000" dirty="0" err="1"/>
              <a:t>P.O.Wheatley</a:t>
            </a:r>
            <a:r>
              <a:rPr lang="en-US" sz="2000" dirty="0"/>
              <a:t>, 7</a:t>
            </a:r>
            <a:r>
              <a:rPr lang="en-US" sz="2000" baseline="30000" dirty="0"/>
              <a:t>th</a:t>
            </a:r>
            <a:r>
              <a:rPr lang="en-US" sz="2000" dirty="0"/>
              <a:t>  Edition, 2003, </a:t>
            </a:r>
            <a:r>
              <a:rPr lang="en-US" sz="2000" dirty="0">
                <a:hlinkClick r:id="rId2"/>
              </a:rPr>
              <a:t>Pearson Education Limited</a:t>
            </a:r>
            <a:r>
              <a:rPr lang="en-US" sz="2000" dirty="0"/>
              <a:t>, </a:t>
            </a:r>
            <a:r>
              <a:rPr lang="en-US" sz="2000" dirty="0" smtClean="0"/>
              <a:t>USA.</a:t>
            </a:r>
          </a:p>
          <a:p>
            <a:pPr algn="just"/>
            <a:r>
              <a:rPr lang="en-US" sz="2000" b="1" dirty="0" smtClean="0"/>
              <a:t>[3] </a:t>
            </a:r>
            <a:r>
              <a:rPr lang="en-US" sz="2000" dirty="0"/>
              <a:t>Numerical Analysis &amp; Computing – W. Cheney &amp; D. Kincaid, 6</a:t>
            </a:r>
            <a:r>
              <a:rPr lang="en-US" sz="2000" baseline="30000" dirty="0"/>
              <a:t>th</a:t>
            </a:r>
            <a:r>
              <a:rPr lang="en-US" sz="2000" dirty="0"/>
              <a:t>  Edition, 2007, </a:t>
            </a:r>
            <a:r>
              <a:rPr lang="en-US" sz="2000" dirty="0">
                <a:hlinkClick r:id="rId3"/>
              </a:rPr>
              <a:t>Cengage Learning, </a:t>
            </a:r>
            <a:r>
              <a:rPr lang="en-US" sz="2000" dirty="0" err="1">
                <a:hlinkClick r:id="rId3"/>
              </a:rPr>
              <a:t>Inc</a:t>
            </a:r>
            <a:r>
              <a:rPr lang="en-US" sz="2000" dirty="0"/>
              <a:t>, USA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[4] </a:t>
            </a:r>
            <a:r>
              <a:rPr lang="en-US" sz="2000" dirty="0"/>
              <a:t>Numerical Analysis –  </a:t>
            </a:r>
            <a:r>
              <a:rPr lang="en-US" sz="2000" dirty="0">
                <a:hlinkClick r:id="rId4"/>
              </a:rPr>
              <a:t>J. Douglas </a:t>
            </a:r>
            <a:r>
              <a:rPr lang="en-US" sz="2000" dirty="0" err="1">
                <a:hlinkClick r:id="rId4"/>
              </a:rPr>
              <a:t>Faires</a:t>
            </a:r>
            <a:r>
              <a:rPr lang="en-US" sz="2000" dirty="0">
                <a:hlinkClick r:id="rId4"/>
              </a:rPr>
              <a:t> 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Annette Burden 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Richard Burden</a:t>
            </a:r>
            <a:r>
              <a:rPr lang="en-US" sz="2000" dirty="0"/>
              <a:t>, 10</a:t>
            </a:r>
            <a:r>
              <a:rPr lang="en-US" sz="2000" baseline="30000" dirty="0"/>
              <a:t>th</a:t>
            </a:r>
            <a:r>
              <a:rPr lang="en-US" sz="2000" dirty="0"/>
              <a:t>  Edition, 2015,  </a:t>
            </a:r>
            <a:r>
              <a:rPr lang="en-US" sz="2000" dirty="0">
                <a:hlinkClick r:id="rId3"/>
              </a:rPr>
              <a:t>Cengage Learning, </a:t>
            </a:r>
            <a:r>
              <a:rPr lang="en-US" sz="2000" dirty="0" err="1">
                <a:hlinkClick r:id="rId3"/>
              </a:rPr>
              <a:t>Inc</a:t>
            </a:r>
            <a:r>
              <a:rPr lang="en-US" sz="2000" dirty="0"/>
              <a:t>, USA.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93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818" y="4722168"/>
            <a:ext cx="428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1. Newton-Raphson Method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Two methods can be used to find roots of system of nonlinear equations. They are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2730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2. Fixed Point </a:t>
            </a:r>
            <a:r>
              <a:rPr lang="en-US" sz="2400" b="1" dirty="0"/>
              <a:t>I</a:t>
            </a:r>
            <a:r>
              <a:rPr lang="en-US" sz="2400" b="1" dirty="0" smtClean="0"/>
              <a:t>teration </a:t>
            </a:r>
            <a:r>
              <a:rPr lang="en-US" sz="2400" b="1" dirty="0"/>
              <a:t>M</a:t>
            </a:r>
            <a:r>
              <a:rPr lang="en-US" sz="2400" b="1" dirty="0" smtClean="0"/>
              <a:t>ethod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971" y="685800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971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Methodologies: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2264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Solve the system of nonlinear equations to find roots of the system.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Newton-Raphson Method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9144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To find the root of nonlinear equation in one variable </a:t>
            </a:r>
            <a:r>
              <a:rPr lang="en-US" sz="2400" b="1" i="1" dirty="0" smtClean="0"/>
              <a:t>f(x)=0, </a:t>
            </a:r>
            <a:r>
              <a:rPr lang="en-US" sz="2400" b="1" dirty="0" smtClean="0"/>
              <a:t>Newton-Raphson formula can be written as follows: </a:t>
            </a:r>
            <a:endParaRPr lang="en-US" sz="24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50115"/>
              </p:ext>
            </p:extLst>
          </p:nvPr>
        </p:nvGraphicFramePr>
        <p:xfrm>
          <a:off x="2466975" y="1676400"/>
          <a:ext cx="25638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975" y="1676400"/>
                        <a:ext cx="256381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44438"/>
              </p:ext>
            </p:extLst>
          </p:nvPr>
        </p:nvGraphicFramePr>
        <p:xfrm>
          <a:off x="972457" y="3916364"/>
          <a:ext cx="5885543" cy="57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5" imgW="2882880" imgH="241200" progId="Equation.DSMT4">
                  <p:embed/>
                </p:oleObj>
              </mc:Choice>
              <mc:Fallback>
                <p:oleObj name="Equation" r:id="rId5" imgW="288288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57" y="3916364"/>
                        <a:ext cx="5885543" cy="57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4572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Where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4700" y="5960737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Inverse of Jacobian matrix</a:t>
            </a:r>
            <a:endParaRPr lang="en-US" sz="24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58340"/>
              </p:ext>
            </p:extLst>
          </p:nvPr>
        </p:nvGraphicFramePr>
        <p:xfrm>
          <a:off x="1450975" y="4841875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841875"/>
                        <a:ext cx="511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1981200" y="4953000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4800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Variables matrix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28160"/>
              </p:ext>
            </p:extLst>
          </p:nvPr>
        </p:nvGraphicFramePr>
        <p:xfrm>
          <a:off x="1390650" y="5334000"/>
          <a:ext cx="9572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334000"/>
                        <a:ext cx="9572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09043" y="5334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Function matrix</a:t>
            </a:r>
            <a:endParaRPr lang="en-US" sz="2400" b="1" dirty="0"/>
          </a:p>
        </p:txBody>
      </p:sp>
      <p:sp>
        <p:nvSpPr>
          <p:cNvPr id="17" name="Right Arrow 16"/>
          <p:cNvSpPr/>
          <p:nvPr/>
        </p:nvSpPr>
        <p:spPr>
          <a:xfrm>
            <a:off x="2540000" y="5483662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24552"/>
              </p:ext>
            </p:extLst>
          </p:nvPr>
        </p:nvGraphicFramePr>
        <p:xfrm>
          <a:off x="1055688" y="5929312"/>
          <a:ext cx="12001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929312"/>
                        <a:ext cx="12001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2362200" y="6093262"/>
            <a:ext cx="609600" cy="23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2819400"/>
            <a:ext cx="8382000" cy="1200329"/>
            <a:chOff x="304800" y="2819400"/>
            <a:chExt cx="8382000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2819400"/>
              <a:ext cx="838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For a system          Newton-Raphson formula in a matrix form that can be written </a:t>
              </a:r>
              <a:r>
                <a:rPr lang="en-US" sz="2400" b="1" dirty="0"/>
                <a:t>by introducing inverse of Jacobian matrix as </a:t>
              </a:r>
              <a:r>
                <a:rPr lang="en-US" sz="2400" b="1" dirty="0" smtClean="0"/>
                <a:t>follows</a:t>
              </a:r>
              <a:r>
                <a:rPr lang="en-US" sz="2400" b="1" dirty="0"/>
                <a:t>: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865563"/>
                </p:ext>
              </p:extLst>
            </p:nvPr>
          </p:nvGraphicFramePr>
          <p:xfrm>
            <a:off x="2209800" y="2873664"/>
            <a:ext cx="685800" cy="402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" name="Equation" r:id="rId13" imgW="406080" imgH="228600" progId="Equation.DSMT4">
                    <p:embed/>
                  </p:oleObj>
                </mc:Choice>
                <mc:Fallback>
                  <p:oleObj name="Equation" r:id="rId13" imgW="40608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2873664"/>
                          <a:ext cx="685800" cy="402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 animBg="1"/>
      <p:bldP spid="14" grpId="0"/>
      <p:bldP spid="16" grpId="0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200" y="5558135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Inverse of Jacobian matrix:</a:t>
            </a:r>
            <a:endParaRPr lang="en-US" sz="24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75174"/>
              </p:ext>
            </p:extLst>
          </p:nvPr>
        </p:nvGraphicFramePr>
        <p:xfrm>
          <a:off x="457200" y="1428750"/>
          <a:ext cx="272732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600200" imgH="939600" progId="Equation.DSMT4">
                  <p:embed/>
                </p:oleObj>
              </mc:Choice>
              <mc:Fallback>
                <p:oleObj name="Equation" r:id="rId3" imgW="16002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28750"/>
                        <a:ext cx="2727325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28600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Variables matrix can be written for n variables as follows: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21293"/>
              </p:ext>
            </p:extLst>
          </p:nvPr>
        </p:nvGraphicFramePr>
        <p:xfrm>
          <a:off x="4379913" y="1219200"/>
          <a:ext cx="4267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2286000" imgH="1015920" progId="Equation.DSMT4">
                  <p:embed/>
                </p:oleObj>
              </mc:Choice>
              <mc:Fallback>
                <p:oleObj name="Equation" r:id="rId5" imgW="22860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1219200"/>
                        <a:ext cx="4267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228600"/>
            <a:ext cx="449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Function matrix for n equations can be written:</a:t>
            </a:r>
            <a:endParaRPr lang="en-US" sz="24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23729"/>
              </p:ext>
            </p:extLst>
          </p:nvPr>
        </p:nvGraphicFramePr>
        <p:xfrm>
          <a:off x="3881438" y="5410200"/>
          <a:ext cx="49450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7" imgW="2552400" imgH="419040" progId="Equation.DSMT4">
                  <p:embed/>
                </p:oleObj>
              </mc:Choice>
              <mc:Fallback>
                <p:oleObj name="Equation" r:id="rId7" imgW="2552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49450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4842" y="3809999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While non-linear system of equations are</a:t>
            </a:r>
            <a:endParaRPr lang="en-US" sz="24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94220"/>
              </p:ext>
            </p:extLst>
          </p:nvPr>
        </p:nvGraphicFramePr>
        <p:xfrm>
          <a:off x="4930775" y="3373438"/>
          <a:ext cx="2917825" cy="191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9" imgW="1460160" imgH="990360" progId="Equation.DSMT4">
                  <p:embed/>
                </p:oleObj>
              </mc:Choice>
              <mc:Fallback>
                <p:oleObj name="Equation" r:id="rId9" imgW="146016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373438"/>
                        <a:ext cx="2917825" cy="1910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626757" y="4207354"/>
            <a:ext cx="716643" cy="433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77199" y="3962510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Eq.(4)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72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0" y="4757587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Adjacent matrix of J(X),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381000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Jacobian matrix</a:t>
            </a:r>
            <a:endParaRPr lang="en-US" sz="24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94916"/>
              </p:ext>
            </p:extLst>
          </p:nvPr>
        </p:nvGraphicFramePr>
        <p:xfrm>
          <a:off x="44450" y="1438275"/>
          <a:ext cx="43815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" name="Equation" r:id="rId3" imgW="2997000" imgH="1574640" progId="Equation.DSMT4">
                  <p:embed/>
                </p:oleObj>
              </mc:Choice>
              <mc:Fallback>
                <p:oleObj name="Equation" r:id="rId3" imgW="299700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438275"/>
                        <a:ext cx="43815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22996"/>
              </p:ext>
            </p:extLst>
          </p:nvPr>
        </p:nvGraphicFramePr>
        <p:xfrm>
          <a:off x="4772025" y="1365250"/>
          <a:ext cx="413702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" name="Equation" r:id="rId5" imgW="2831760" imgH="1574640" progId="Equation.DSMT4">
                  <p:embed/>
                </p:oleObj>
              </mc:Choice>
              <mc:Fallback>
                <p:oleObj name="Equation" r:id="rId5" imgW="2831760" imgH="1574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1365250"/>
                        <a:ext cx="413702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2325" y="368620"/>
            <a:ext cx="206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Lets calculate</a:t>
            </a:r>
            <a:endParaRPr lang="en-US" sz="24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30531"/>
              </p:ext>
            </p:extLst>
          </p:nvPr>
        </p:nvGraphicFramePr>
        <p:xfrm>
          <a:off x="3200400" y="4313238"/>
          <a:ext cx="3830637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" name="Equation" r:id="rId7" imgW="2476440" imgH="939600" progId="Equation.DSMT4">
                  <p:embed/>
                </p:oleObj>
              </mc:Choice>
              <mc:Fallback>
                <p:oleObj name="Equation" r:id="rId7" imgW="2476440" imgH="93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13238"/>
                        <a:ext cx="3830637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1147761" y="842665"/>
            <a:ext cx="263525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713991" y="830285"/>
            <a:ext cx="263525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5715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Where </a:t>
            </a:r>
            <a:r>
              <a:rPr lang="en-US" sz="2400" b="1" dirty="0" err="1" smtClean="0"/>
              <a:t>A</a:t>
            </a:r>
            <a:r>
              <a:rPr lang="en-US" b="1" dirty="0" err="1" smtClean="0"/>
              <a:t>ij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=1,2,…,n; j=1,2,3,…,n) are cofactors of the determinant of J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07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Perform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iteration of Newton-Raphson method, substitute guess  value initially in formula given in Eq.(1) , then we get x</a:t>
            </a:r>
            <a:r>
              <a:rPr lang="en-US" sz="1200" b="1" dirty="0" smtClean="0"/>
              <a:t>1</a:t>
            </a:r>
            <a:r>
              <a:rPr lang="en-US" sz="2400" b="1" dirty="0" smtClean="0"/>
              <a:t>  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1220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Further iterations can be done by updating initialized value, i.e., updating x</a:t>
            </a:r>
            <a:r>
              <a:rPr lang="en-US" sz="1400" b="1" dirty="0" smtClean="0"/>
              <a:t>0</a:t>
            </a:r>
            <a:r>
              <a:rPr lang="en-US" sz="2400" b="1" dirty="0" smtClean="0"/>
              <a:t> by x</a:t>
            </a:r>
            <a:r>
              <a:rPr lang="en-US" sz="1400" b="1" dirty="0" smtClean="0"/>
              <a:t>1</a:t>
            </a:r>
            <a:r>
              <a:rPr lang="en-US" sz="2400" b="1" dirty="0" smtClean="0"/>
              <a:t>. 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69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07592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Advantages and Drawbacks: Newton-Raphson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8971" y="1371600"/>
            <a:ext cx="5715000" cy="1288197"/>
            <a:chOff x="478971" y="1371600"/>
            <a:chExt cx="5715000" cy="1288197"/>
          </a:xfrm>
        </p:grpSpPr>
        <p:sp>
          <p:nvSpPr>
            <p:cNvPr id="4" name="TextBox 3"/>
            <p:cNvSpPr txBox="1"/>
            <p:nvPr/>
          </p:nvSpPr>
          <p:spPr>
            <a:xfrm>
              <a:off x="478971" y="13716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Advantages of Newton-Raphson Method: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371" y="1828800"/>
              <a:ext cx="556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 smtClean="0"/>
                <a:t>Converges fast if it converges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 </a:t>
              </a:r>
              <a:r>
                <a:rPr lang="en-US" sz="2400" b="1" dirty="0" smtClean="0"/>
                <a:t>Requires one guess only</a:t>
              </a:r>
              <a:endParaRPr lang="en-US" sz="2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429000"/>
            <a:ext cx="7620000" cy="1999504"/>
            <a:chOff x="457200" y="3429000"/>
            <a:chExt cx="7620000" cy="199950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429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Drawbacks of Newton-Raphson Method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3858844"/>
              <a:ext cx="7467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 smtClean="0"/>
                <a:t>Division by Zero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 </a:t>
              </a:r>
              <a:r>
                <a:rPr lang="en-US" sz="2400" b="1" dirty="0" smtClean="0"/>
                <a:t>Root Jumping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 </a:t>
              </a:r>
              <a:r>
                <a:rPr lang="en-US" sz="2400" b="1" dirty="0" smtClean="0"/>
                <a:t>Oscillations near Local Maxima or Minima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 </a:t>
              </a:r>
              <a:r>
                <a:rPr lang="en-US" sz="2400" b="1" dirty="0" smtClean="0"/>
                <a:t>Inflection Point </a:t>
              </a:r>
              <a:r>
                <a:rPr lang="en-US" sz="2400" b="1" dirty="0"/>
                <a:t>I</a:t>
              </a:r>
              <a:r>
                <a:rPr lang="en-US" sz="2400" b="1" dirty="0" smtClean="0"/>
                <a:t>ssues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7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00335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Problems and Solutions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" y="1069538"/>
            <a:ext cx="5943600" cy="1292662"/>
            <a:chOff x="228600" y="1069538"/>
            <a:chExt cx="5943600" cy="1292662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069538"/>
              <a:ext cx="594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Example # : Consider the systems</a:t>
              </a: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579696"/>
                </p:ext>
              </p:extLst>
            </p:nvPr>
          </p:nvGraphicFramePr>
          <p:xfrm>
            <a:off x="2971800" y="1460325"/>
            <a:ext cx="1790700" cy="901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1" name="Equation" r:id="rId3" imgW="927000" imgH="482400" progId="Equation.DSMT4">
                    <p:embed/>
                  </p:oleObj>
                </mc:Choice>
                <mc:Fallback>
                  <p:oleObj name="Equation" r:id="rId3" imgW="927000" imgH="482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460325"/>
                          <a:ext cx="1790700" cy="901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6200" y="2281535"/>
            <a:ext cx="8153400" cy="1833265"/>
            <a:chOff x="76200" y="2281535"/>
            <a:chExt cx="8153400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76200" y="2281535"/>
              <a:ext cx="594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1. Find Jacobian matrix for the above system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6200" y="2814935"/>
                  <a:ext cx="815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2400" dirty="0" smtClean="0"/>
                    <a:t>2. </a:t>
                  </a:r>
                  <a:r>
                    <a:rPr lang="en-US" sz="2400" dirty="0"/>
                    <a:t>Evaluate the inverse of the Jacobian matrix at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(1.</m:t>
                      </m:r>
                      <m:r>
                        <a:rPr lang="en-US" sz="2400" b="0" i="1" smtClean="0">
                          <a:latin typeface="Cambria Math"/>
                        </a:rPr>
                        <m:t>5</m:t>
                      </m:r>
                      <m:r>
                        <a:rPr lang="en-US" sz="2400" i="1">
                          <a:latin typeface="Cambria Math"/>
                        </a:rPr>
                        <m:t>, −1)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814935"/>
                  <a:ext cx="81534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97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76200" y="3283803"/>
              <a:ext cx="8153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Write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the iterative formula for the above system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</a:t>
              </a:r>
            </a:p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 the Newton-Raphson method.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4122003"/>
            <a:ext cx="8991600" cy="2126397"/>
            <a:chOff x="76200" y="4122003"/>
            <a:chExt cx="8991600" cy="2126397"/>
          </a:xfrm>
        </p:grpSpPr>
        <p:sp>
          <p:nvSpPr>
            <p:cNvPr id="9" name="Rectangle 8"/>
            <p:cNvSpPr/>
            <p:nvPr/>
          </p:nvSpPr>
          <p:spPr>
            <a:xfrm>
              <a:off x="76200" y="4122003"/>
              <a:ext cx="8153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Estimate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 to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decimal point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using the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above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formula once starting with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1.5 and 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-1.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5024735"/>
              <a:ext cx="8991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Write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MATLAB commands to execute the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seven</a:t>
              </a:r>
            </a:p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times.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" y="5786735"/>
              <a:ext cx="8763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Use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 function “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fsolve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(fun,x0)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to find the above root.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9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599" y="1033760"/>
            <a:ext cx="8273144" cy="3295353"/>
            <a:chOff x="228599" y="1033760"/>
            <a:chExt cx="8273144" cy="3295353"/>
          </a:xfrm>
        </p:grpSpPr>
        <p:sp>
          <p:nvSpPr>
            <p:cNvPr id="3" name="TextBox 2"/>
            <p:cNvSpPr txBox="1"/>
            <p:nvPr/>
          </p:nvSpPr>
          <p:spPr>
            <a:xfrm>
              <a:off x="228599" y="1033760"/>
              <a:ext cx="8273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1. Find Jacobian matrix for the  following system 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139158"/>
                </p:ext>
              </p:extLst>
            </p:nvPr>
          </p:nvGraphicFramePr>
          <p:xfrm>
            <a:off x="2971800" y="1676400"/>
            <a:ext cx="1790700" cy="901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3" name="Equation" r:id="rId3" imgW="927000" imgH="482400" progId="Equation.DSMT4">
                    <p:embed/>
                  </p:oleObj>
                </mc:Choice>
                <mc:Fallback>
                  <p:oleObj name="Equation" r:id="rId3" imgW="927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676400"/>
                          <a:ext cx="1790700" cy="901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70114" y="2867025"/>
              <a:ext cx="5497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</a:t>
              </a:r>
              <a:r>
                <a:rPr lang="en-US" sz="2400" dirty="0" smtClean="0"/>
                <a:t>unctions matrix is written by using Eq. (3), 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089079"/>
                </p:ext>
              </p:extLst>
            </p:nvPr>
          </p:nvGraphicFramePr>
          <p:xfrm>
            <a:off x="5853112" y="2714625"/>
            <a:ext cx="2376488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4" name="Equation" r:id="rId5" imgW="1346040" imgH="507960" progId="Equation.DSMT4">
                    <p:embed/>
                  </p:oleObj>
                </mc:Choice>
                <mc:Fallback>
                  <p:oleObj name="Equation" r:id="rId5" imgW="134604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3112" y="2714625"/>
                          <a:ext cx="2376488" cy="866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04800" y="3653135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Therefore, Jacobian,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033713"/>
                </p:ext>
              </p:extLst>
            </p:nvPr>
          </p:nvGraphicFramePr>
          <p:xfrm>
            <a:off x="2998788" y="3505200"/>
            <a:ext cx="2689225" cy="823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5" name="Equation" r:id="rId7" imgW="1523880" imgH="482400" progId="Equation.DSMT4">
                    <p:embed/>
                  </p:oleObj>
                </mc:Choice>
                <mc:Fallback>
                  <p:oleObj name="Equation" r:id="rId7" imgW="15238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788" y="3505200"/>
                          <a:ext cx="2689225" cy="823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477000" y="3653134"/>
              <a:ext cx="2024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[using Eq. (</a:t>
              </a:r>
              <a:r>
                <a:rPr lang="en-US" sz="2400" dirty="0"/>
                <a:t>6</a:t>
              </a:r>
              <a:r>
                <a:rPr lang="en-US" sz="2400" dirty="0" smtClean="0"/>
                <a:t>)]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4491335"/>
            <a:ext cx="8610600" cy="2126397"/>
            <a:chOff x="152400" y="4491335"/>
            <a:chExt cx="8610600" cy="2126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52400" y="4491335"/>
                  <a:ext cx="815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2400" b="1" dirty="0" smtClean="0"/>
                    <a:t>2. </a:t>
                  </a:r>
                  <a:r>
                    <a:rPr lang="en-US" sz="2400" b="1" dirty="0"/>
                    <a:t>Evaluate the inverse of the Jacobian matrix at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𝟓</m:t>
                      </m:r>
                      <m:r>
                        <a:rPr lang="en-US" sz="2400" b="1" i="1">
                          <a:latin typeface="Cambria Math"/>
                        </a:rPr>
                        <m:t>, −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b="1" dirty="0"/>
                    <a:t>.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491335"/>
                  <a:ext cx="815340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121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457200" y="5253335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At point (1.5,-1), Jacobian,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98148"/>
                    </p:ext>
                  </p:extLst>
                </p:nvPr>
              </p:nvGraphicFramePr>
              <p:xfrm>
                <a:off x="3879850" y="5105400"/>
                <a:ext cx="3740150" cy="823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386" name="Equation" r:id="rId10" imgW="2349360" imgH="482400" progId="Equation.DSMT4">
                        <p:embed/>
                      </p:oleObj>
                    </mc:Choice>
                    <mc:Fallback>
                      <p:oleObj name="Equation" r:id="rId10" imgW="2349360" imgH="482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9850" y="5105400"/>
                              <a:ext cx="3740150" cy="823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98148"/>
                    </p:ext>
                  </p:extLst>
                </p:nvPr>
              </p:nvGraphicFramePr>
              <p:xfrm>
                <a:off x="3879850" y="5105400"/>
                <a:ext cx="3740150" cy="823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386" name="Equation" r:id="rId10" imgW="2349360" imgH="482400" progId="Equation.DSMT4">
                        <p:embed/>
                      </p:oleObj>
                    </mc:Choice>
                    <mc:Fallback>
                      <p:oleObj name="Equation" r:id="rId10" imgW="2349360" imgH="482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9850" y="5105400"/>
                              <a:ext cx="3740150" cy="823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381000" y="5786735"/>
              <a:ext cx="83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Using Eq. (7), we obtain determinant of Jacobian at point (1.5,-1). Hence,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347404"/>
                    </p:ext>
                  </p:extLst>
                </p:nvPr>
              </p:nvGraphicFramePr>
              <p:xfrm>
                <a:off x="1447800" y="6248400"/>
                <a:ext cx="2082800" cy="3476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387" name="Equation" r:id="rId12" imgW="1307880" imgH="203040" progId="Equation.DSMT4">
                        <p:embed/>
                      </p:oleObj>
                    </mc:Choice>
                    <mc:Fallback>
                      <p:oleObj name="Equation" r:id="rId12" imgW="1307880" imgH="20304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7800" y="6248400"/>
                              <a:ext cx="2082800" cy="3476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347404"/>
                    </p:ext>
                  </p:extLst>
                </p:nvPr>
              </p:nvGraphicFramePr>
              <p:xfrm>
                <a:off x="1447800" y="6248400"/>
                <a:ext cx="2082800" cy="3476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387" name="Equation" r:id="rId12" imgW="1307880" imgH="203040" progId="Equation.DSMT4">
                        <p:embed/>
                      </p:oleObj>
                    </mc:Choice>
                    <mc:Fallback>
                      <p:oleObj name="Equation" r:id="rId12" imgW="1307880" imgH="20304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7800" y="6248400"/>
                              <a:ext cx="2082800" cy="3476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152400" y="39118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7137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FFBAB-D88F-4F1E-BEC8-1E845CA43157}"/>
</file>

<file path=customXml/itemProps2.xml><?xml version="1.0" encoding="utf-8"?>
<ds:datastoreItem xmlns:ds="http://schemas.openxmlformats.org/officeDocument/2006/customXml" ds:itemID="{1C747235-2026-497A-81A2-819257D17297}"/>
</file>

<file path=customXml/itemProps3.xml><?xml version="1.0" encoding="utf-8"?>
<ds:datastoreItem xmlns:ds="http://schemas.openxmlformats.org/officeDocument/2006/customXml" ds:itemID="{7385CD16-D77F-4F94-BA3E-8075F3B64C6A}"/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1453</Words>
  <Application>Microsoft Office PowerPoint</Application>
  <PresentationFormat>On-screen Show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Solution of System of Nonlinear Equations: Newton-Raphson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Teacher</cp:lastModifiedBy>
  <cp:revision>320</cp:revision>
  <dcterms:created xsi:type="dcterms:W3CDTF">2006-08-16T00:00:00Z</dcterms:created>
  <dcterms:modified xsi:type="dcterms:W3CDTF">2020-06-08T17:19:45Z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