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4" r:id="rId4"/>
    <p:sldId id="287" r:id="rId5"/>
    <p:sldId id="288" r:id="rId6"/>
    <p:sldId id="293" r:id="rId7"/>
    <p:sldId id="296" r:id="rId8"/>
    <p:sldId id="297" r:id="rId9"/>
    <p:sldId id="298" r:id="rId10"/>
    <p:sldId id="300" r:id="rId11"/>
    <p:sldId id="301" r:id="rId12"/>
    <p:sldId id="302" r:id="rId13"/>
    <p:sldId id="294" r:id="rId14"/>
    <p:sldId id="289" r:id="rId15"/>
    <p:sldId id="299" r:id="rId16"/>
    <p:sldId id="295" r:id="rId17"/>
    <p:sldId id="290" r:id="rId18"/>
    <p:sldId id="303" r:id="rId19"/>
    <p:sldId id="285" r:id="rId20"/>
    <p:sldId id="304" r:id="rId21"/>
    <p:sldId id="292" r:id="rId22"/>
    <p:sldId id="305" r:id="rId23"/>
    <p:sldId id="307" r:id="rId24"/>
    <p:sldId id="308" r:id="rId25"/>
    <p:sldId id="306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9.png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depository.com/publishers/Cengage-Learning-Inc" TargetMode="External"/><Relationship Id="rId2" Type="http://schemas.openxmlformats.org/officeDocument/2006/relationships/hyperlink" Target="https://www.bookdepository.com/publishers/Pearson-Education-Limi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depository.com/author/Richard-Burden" TargetMode="External"/><Relationship Id="rId5" Type="http://schemas.openxmlformats.org/officeDocument/2006/relationships/hyperlink" Target="https://www.bookdepository.com/author/Annette-Burden" TargetMode="External"/><Relationship Id="rId4" Type="http://schemas.openxmlformats.org/officeDocument/2006/relationships/hyperlink" Target="https://www.bookdepository.com/author/J-Douglas-Fair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0574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Solution </a:t>
            </a:r>
            <a:r>
              <a:rPr lang="en-US" sz="4800" b="1" dirty="0" smtClean="0"/>
              <a:t>of System </a:t>
            </a:r>
            <a:r>
              <a:rPr lang="en-US" sz="4800" b="1" dirty="0"/>
              <a:t>of </a:t>
            </a:r>
            <a:r>
              <a:rPr lang="en-US" sz="4800" b="1" dirty="0" smtClean="0"/>
              <a:t>Nonlinear Equations: Fixed Point Iteration Method </a:t>
            </a:r>
            <a:r>
              <a:rPr lang="en-US" sz="4800" b="1" dirty="0" smtClean="0">
                <a:solidFill>
                  <a:srgbClr val="00B050"/>
                </a:solidFill>
              </a:rPr>
              <a:t>(FPIM)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4038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Lecture-2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381000"/>
            <a:ext cx="8208855" cy="2378075"/>
            <a:chOff x="304800" y="381000"/>
            <a:chExt cx="8208855" cy="2378075"/>
          </a:xfrm>
        </p:grpSpPr>
        <p:sp>
          <p:nvSpPr>
            <p:cNvPr id="3" name="Rectangle 2"/>
            <p:cNvSpPr/>
            <p:nvPr/>
          </p:nvSpPr>
          <p:spPr>
            <a:xfrm>
              <a:off x="304800" y="2209800"/>
              <a:ext cx="4786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The sequence will converge because</a:t>
              </a: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4244" y="381000"/>
              <a:ext cx="57117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We have,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=3.5, so consider n=0 and we get</a:t>
              </a:r>
              <a:endParaRPr lang="en-US" sz="2400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060588"/>
                </p:ext>
              </p:extLst>
            </p:nvPr>
          </p:nvGraphicFramePr>
          <p:xfrm>
            <a:off x="962025" y="976313"/>
            <a:ext cx="7153275" cy="77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7" name="Equation" r:id="rId3" imgW="3479760" imgH="393480" progId="Equation.DSMT4">
                    <p:embed/>
                  </p:oleObj>
                </mc:Choice>
                <mc:Fallback>
                  <p:oleObj name="Equation" r:id="rId3" imgW="34797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025" y="976313"/>
                          <a:ext cx="7153275" cy="77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02389"/>
                </p:ext>
              </p:extLst>
            </p:nvPr>
          </p:nvGraphicFramePr>
          <p:xfrm>
            <a:off x="4953000" y="2209800"/>
            <a:ext cx="15732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8" name="Equation" r:id="rId5" imgW="761760" imgH="253800" progId="Equation.DSMT4">
                    <p:embed/>
                  </p:oleObj>
                </mc:Choice>
                <mc:Fallback>
                  <p:oleObj name="Equation" r:id="rId5" imgW="761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2209800"/>
                          <a:ext cx="1573213" cy="549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4953000" y="1752600"/>
              <a:ext cx="3560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" y="3043535"/>
            <a:ext cx="8666055" cy="3463627"/>
            <a:chOff x="304800" y="3043535"/>
            <a:chExt cx="8666055" cy="3463627"/>
          </a:xfrm>
        </p:grpSpPr>
        <p:sp>
          <p:nvSpPr>
            <p:cNvPr id="9" name="Rectangle 8"/>
            <p:cNvSpPr/>
            <p:nvPr/>
          </p:nvSpPr>
          <p:spPr>
            <a:xfrm>
              <a:off x="304800" y="3043535"/>
              <a:ext cx="84411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1</a:t>
              </a:r>
              <a:r>
                <a:rPr lang="en-US" sz="2400" b="1" baseline="30000" dirty="0" smtClean="0"/>
                <a:t>st</a:t>
              </a:r>
              <a:r>
                <a:rPr lang="en-US" sz="2400" b="1" dirty="0" smtClean="0"/>
                <a:t> iteration</a:t>
              </a:r>
              <a:r>
                <a:rPr lang="en-US" sz="2400" dirty="0" smtClean="0"/>
                <a:t>: We have,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=3.5, </a:t>
              </a:r>
              <a:r>
                <a:rPr lang="en-US" sz="2400" dirty="0"/>
                <a:t>so consider n=0 </a:t>
              </a:r>
              <a:r>
                <a:rPr lang="en-US" sz="2400" dirty="0" smtClean="0"/>
                <a:t>then Eq. (2) become</a:t>
              </a:r>
              <a:endParaRPr lang="en-US" sz="2400" dirty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699079"/>
                </p:ext>
              </p:extLst>
            </p:nvPr>
          </p:nvGraphicFramePr>
          <p:xfrm>
            <a:off x="1071563" y="3505200"/>
            <a:ext cx="3881437" cy="300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9" name="Equation" r:id="rId7" imgW="1955520" imgH="1447560" progId="Equation.DSMT4">
                    <p:embed/>
                  </p:oleObj>
                </mc:Choice>
                <mc:Fallback>
                  <p:oleObj name="Equation" r:id="rId7" imgW="1955520" imgH="14475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63" y="3505200"/>
                          <a:ext cx="3881437" cy="300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5410200" y="4495800"/>
              <a:ext cx="3560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3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581400"/>
            <a:ext cx="8809695" cy="3206261"/>
            <a:chOff x="304800" y="3581400"/>
            <a:chExt cx="8809695" cy="3206261"/>
          </a:xfrm>
        </p:grpSpPr>
        <p:sp>
          <p:nvSpPr>
            <p:cNvPr id="8" name="Rectangle 7"/>
            <p:cNvSpPr/>
            <p:nvPr/>
          </p:nvSpPr>
          <p:spPr>
            <a:xfrm>
              <a:off x="5638800" y="5562600"/>
              <a:ext cx="3475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2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" y="3581400"/>
              <a:ext cx="879805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3</a:t>
              </a:r>
              <a:r>
                <a:rPr lang="en-US" sz="2400" b="1" baseline="30000" dirty="0" smtClean="0"/>
                <a:t>rd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iteration</a:t>
              </a:r>
              <a:r>
                <a:rPr lang="en-US" sz="2400" dirty="0" smtClean="0"/>
                <a:t>: We have now, x</a:t>
              </a:r>
              <a:r>
                <a:rPr lang="en-US" sz="1200" dirty="0" smtClean="0"/>
                <a:t>2</a:t>
              </a:r>
              <a:r>
                <a:rPr lang="en-US" sz="2400" dirty="0" smtClean="0"/>
                <a:t>=3.502129, </a:t>
              </a:r>
              <a:r>
                <a:rPr lang="en-US" sz="2400" dirty="0"/>
                <a:t>so consider </a:t>
              </a:r>
              <a:r>
                <a:rPr lang="en-US" sz="2400" dirty="0" smtClean="0"/>
                <a:t>n=2 then Eq. (2)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become</a:t>
              </a:r>
              <a:endParaRPr lang="en-US" sz="2400" dirty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871985"/>
                </p:ext>
              </p:extLst>
            </p:nvPr>
          </p:nvGraphicFramePr>
          <p:xfrm>
            <a:off x="839933" y="4316485"/>
            <a:ext cx="4457781" cy="247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4" name="Equation" r:id="rId3" imgW="2730240" imgH="1447560" progId="Equation.DSMT4">
                    <p:embed/>
                  </p:oleObj>
                </mc:Choice>
                <mc:Fallback>
                  <p:oleObj name="Equation" r:id="rId3" imgW="273024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933" y="4316485"/>
                          <a:ext cx="4457781" cy="2471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52400" y="381000"/>
            <a:ext cx="8839200" cy="3087420"/>
            <a:chOff x="152400" y="381000"/>
            <a:chExt cx="8839200" cy="3087420"/>
          </a:xfrm>
        </p:grpSpPr>
        <p:sp>
          <p:nvSpPr>
            <p:cNvPr id="10" name="Rectangle 9"/>
            <p:cNvSpPr/>
            <p:nvPr/>
          </p:nvSpPr>
          <p:spPr>
            <a:xfrm>
              <a:off x="152400" y="381000"/>
              <a:ext cx="8839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2</a:t>
              </a:r>
              <a:r>
                <a:rPr lang="en-US" sz="2400" b="1" baseline="30000" dirty="0" smtClean="0"/>
                <a:t>nd</a:t>
              </a:r>
              <a:r>
                <a:rPr lang="en-US" sz="2400" b="1" dirty="0" smtClean="0"/>
                <a:t> iteration</a:t>
              </a:r>
              <a:r>
                <a:rPr lang="en-US" sz="2400" dirty="0" smtClean="0"/>
                <a:t>: We have now, x</a:t>
              </a:r>
              <a:r>
                <a:rPr lang="en-US" sz="1200" dirty="0" smtClean="0"/>
                <a:t>1</a:t>
              </a:r>
              <a:r>
                <a:rPr lang="en-US" sz="2400" dirty="0" smtClean="0"/>
                <a:t>=3.501951, </a:t>
              </a:r>
              <a:r>
                <a:rPr lang="en-US" sz="2400" dirty="0"/>
                <a:t>so consider </a:t>
              </a:r>
              <a:r>
                <a:rPr lang="en-US" sz="2400" dirty="0" smtClean="0"/>
                <a:t>n=1 then Eq. (2)                                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become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1752600"/>
              <a:ext cx="3475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/>
                <a:t>1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876442"/>
                </p:ext>
              </p:extLst>
            </p:nvPr>
          </p:nvGraphicFramePr>
          <p:xfrm>
            <a:off x="533400" y="990600"/>
            <a:ext cx="4431512" cy="2477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5" name="Equation" r:id="rId5" imgW="2705040" imgH="1447560" progId="Equation.DSMT4">
                    <p:embed/>
                  </p:oleObj>
                </mc:Choice>
                <mc:Fallback>
                  <p:oleObj name="Equation" r:id="rId5" imgW="270504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990600"/>
                          <a:ext cx="4431512" cy="2477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27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81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Program code in MATLAB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95338"/>
            <a:ext cx="45720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7200" y="4495800"/>
            <a:ext cx="2514600" cy="2133600"/>
            <a:chOff x="457200" y="4495800"/>
            <a:chExt cx="2514600" cy="2133600"/>
          </a:xfrm>
        </p:grpSpPr>
        <p:sp>
          <p:nvSpPr>
            <p:cNvPr id="2" name="Rectangle 1"/>
            <p:cNvSpPr/>
            <p:nvPr/>
          </p:nvSpPr>
          <p:spPr>
            <a:xfrm>
              <a:off x="1676400" y="4598075"/>
              <a:ext cx="12954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     x</a:t>
              </a:r>
              <a:endParaRPr lang="en-US" dirty="0"/>
            </a:p>
            <a:p>
              <a:r>
                <a:rPr lang="en-US" dirty="0"/>
                <a:t>    3.5000</a:t>
              </a:r>
            </a:p>
            <a:p>
              <a:r>
                <a:rPr lang="en-US" dirty="0"/>
                <a:t>    3.5020</a:t>
              </a:r>
            </a:p>
            <a:p>
              <a:r>
                <a:rPr lang="en-US" dirty="0"/>
                <a:t>    3.5021</a:t>
              </a:r>
            </a:p>
            <a:p>
              <a:r>
                <a:rPr lang="en-US" dirty="0"/>
                <a:t>    3.5021</a:t>
              </a:r>
            </a:p>
            <a:p>
              <a:r>
                <a:rPr lang="en-US" dirty="0"/>
                <a:t>    3.5021</a:t>
              </a:r>
            </a:p>
            <a:p>
              <a:r>
                <a:rPr lang="en-US" dirty="0"/>
                <a:t>    3.5021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44958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Output: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400" y="914400"/>
            <a:ext cx="3581400" cy="3352800"/>
            <a:chOff x="152400" y="914400"/>
            <a:chExt cx="3581400" cy="3352800"/>
          </a:xfrm>
        </p:grpSpPr>
        <p:sp>
          <p:nvSpPr>
            <p:cNvPr id="3" name="Rectangle 2"/>
            <p:cNvSpPr/>
            <p:nvPr/>
          </p:nvSpPr>
          <p:spPr>
            <a:xfrm>
              <a:off x="228600" y="1404878"/>
              <a:ext cx="350520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clear all</a:t>
              </a:r>
            </a:p>
            <a:p>
              <a:r>
                <a:rPr lang="en-US" dirty="0"/>
                <a:t>close all</a:t>
              </a:r>
            </a:p>
            <a:p>
              <a:r>
                <a:rPr lang="en-US" dirty="0" err="1"/>
                <a:t>clc</a:t>
              </a:r>
              <a:endParaRPr lang="en-US" dirty="0"/>
            </a:p>
            <a:p>
              <a:r>
                <a:rPr lang="en-US" dirty="0"/>
                <a:t> </a:t>
              </a:r>
            </a:p>
            <a:p>
              <a:r>
                <a:rPr lang="en-US" dirty="0"/>
                <a:t>f=@(x)(2+3.*x+2.*cos(2.*x))./4;</a:t>
              </a:r>
            </a:p>
            <a:p>
              <a:r>
                <a:rPr lang="en-US" dirty="0"/>
                <a:t>x(1)=3.5;</a:t>
              </a:r>
            </a:p>
            <a:p>
              <a:r>
                <a:rPr lang="en-US" dirty="0"/>
                <a:t>for n=1:5</a:t>
              </a:r>
            </a:p>
            <a:p>
              <a:r>
                <a:rPr lang="en-US" dirty="0"/>
                <a:t>    x(n+1)=f(x(n));</a:t>
              </a:r>
            </a:p>
            <a:p>
              <a:r>
                <a:rPr lang="en-US" dirty="0"/>
                <a:t>end</a:t>
              </a:r>
            </a:p>
            <a:p>
              <a:r>
                <a:rPr lang="en-US" dirty="0"/>
                <a:t>output=x'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914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Program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3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FPIM for  system of NLE in two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759023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Algorithm and stop criteria of iteration to find the root of nonlinear equation in </a:t>
            </a:r>
            <a:r>
              <a:rPr lang="en-US" sz="2400" b="1" dirty="0" smtClean="0">
                <a:solidFill>
                  <a:srgbClr val="FF0000"/>
                </a:solidFill>
              </a:rPr>
              <a:t>two variables </a:t>
            </a:r>
            <a:r>
              <a:rPr lang="en-US" sz="2400" b="1" dirty="0" smtClean="0"/>
              <a:t>by applying Fixed point iteration are as follows: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209800"/>
            <a:ext cx="8991600" cy="1343025"/>
            <a:chOff x="152400" y="2209800"/>
            <a:chExt cx="8991600" cy="1343025"/>
          </a:xfrm>
        </p:grpSpPr>
        <p:sp>
          <p:nvSpPr>
            <p:cNvPr id="8" name="TextBox 7"/>
            <p:cNvSpPr txBox="1"/>
            <p:nvPr/>
          </p:nvSpPr>
          <p:spPr>
            <a:xfrm>
              <a:off x="152400" y="2209800"/>
              <a:ext cx="899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Algorithm: </a:t>
              </a:r>
            </a:p>
            <a:p>
              <a:pPr algn="just"/>
              <a:r>
                <a:rPr lang="en-US" sz="2400" b="1" dirty="0" smtClean="0"/>
                <a:t>Step 1: </a:t>
              </a:r>
              <a:r>
                <a:rPr lang="en-US" sz="2400" dirty="0" smtClean="0"/>
                <a:t>Consider nonlinear equation in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two variables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 </a:t>
              </a:r>
            </a:p>
            <a:p>
              <a:pPr algn="just"/>
              <a:endParaRPr lang="en-US" sz="2400" b="1" i="1" dirty="0" smtClean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12940"/>
                </p:ext>
              </p:extLst>
            </p:nvPr>
          </p:nvGraphicFramePr>
          <p:xfrm>
            <a:off x="1090612" y="3124200"/>
            <a:ext cx="53101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" name="Equation" r:id="rId3" imgW="2831760" imgH="228600" progId="Equation.DSMT4">
                    <p:embed/>
                  </p:oleObj>
                </mc:Choice>
                <mc:Fallback>
                  <p:oleObj name="Equation" r:id="rId3" imgW="2831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0612" y="3124200"/>
                          <a:ext cx="5310188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152400" y="3669268"/>
            <a:ext cx="7467600" cy="1055132"/>
            <a:chOff x="152400" y="3669268"/>
            <a:chExt cx="7467600" cy="1055132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796978"/>
                </p:ext>
              </p:extLst>
            </p:nvPr>
          </p:nvGraphicFramePr>
          <p:xfrm>
            <a:off x="982663" y="4224338"/>
            <a:ext cx="5313362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" name="Equation" r:id="rId5" imgW="2730240" imgH="228600" progId="Equation.DSMT4">
                    <p:embed/>
                  </p:oleObj>
                </mc:Choice>
                <mc:Fallback>
                  <p:oleObj name="Equation" r:id="rId5" imgW="2730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2663" y="4224338"/>
                          <a:ext cx="5313362" cy="500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52400" y="3669268"/>
              <a:ext cx="746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i="1" dirty="0" smtClean="0"/>
                <a:t>Step </a:t>
              </a:r>
              <a:r>
                <a:rPr lang="en-US" sz="2400" b="1" dirty="0" smtClean="0"/>
                <a:t>2: </a:t>
              </a:r>
              <a:r>
                <a:rPr lang="en-US" sz="2400" dirty="0" smtClean="0"/>
                <a:t>Rewrite the given equation as follows: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400" y="4888468"/>
            <a:ext cx="8763000" cy="1283732"/>
            <a:chOff x="152400" y="4888468"/>
            <a:chExt cx="8763000" cy="1283732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4888468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 Step 3: </a:t>
              </a:r>
              <a:r>
                <a:rPr lang="en-US" sz="2400" dirty="0" smtClean="0"/>
                <a:t>If there is a point (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) such that,</a:t>
              </a:r>
              <a:endParaRPr lang="en-US" sz="24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7168893"/>
                </p:ext>
              </p:extLst>
            </p:nvPr>
          </p:nvGraphicFramePr>
          <p:xfrm>
            <a:off x="5248275" y="4931331"/>
            <a:ext cx="29384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" name="Equation" r:id="rId7" imgW="1803240" imgH="228600" progId="Equation.DSMT4">
                    <p:embed/>
                  </p:oleObj>
                </mc:Choice>
                <mc:Fallback>
                  <p:oleObj name="Equation" r:id="rId7" imgW="1803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275" y="4931331"/>
                          <a:ext cx="293846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1143000" y="5341203"/>
              <a:ext cx="7772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t</a:t>
              </a:r>
              <a:r>
                <a:rPr lang="en-US" sz="2400" dirty="0" smtClean="0"/>
                <a:t>hen (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) is a </a:t>
              </a:r>
              <a:r>
                <a:rPr lang="en-US" sz="2400" dirty="0" smtClean="0">
                  <a:solidFill>
                    <a:srgbClr val="FF0000"/>
                  </a:solidFill>
                </a:rPr>
                <a:t>fixed point </a:t>
              </a:r>
              <a:r>
                <a:rPr lang="en-US" sz="2400" dirty="0" smtClean="0"/>
                <a:t>of the system and this (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) is a root of the system.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6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600" y="685800"/>
            <a:ext cx="8686800" cy="2824163"/>
            <a:chOff x="228600" y="685800"/>
            <a:chExt cx="8686800" cy="2824163"/>
          </a:xfrm>
        </p:grpSpPr>
        <p:sp>
          <p:nvSpPr>
            <p:cNvPr id="3" name="TextBox 2"/>
            <p:cNvSpPr txBox="1"/>
            <p:nvPr/>
          </p:nvSpPr>
          <p:spPr>
            <a:xfrm>
              <a:off x="228600" y="685800"/>
              <a:ext cx="868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 Step 4: </a:t>
              </a:r>
              <a:r>
                <a:rPr lang="en-US" sz="2400" dirty="0" smtClean="0"/>
                <a:t>Arrangement Eq.(2) and assume an iteration formula such as </a:t>
              </a:r>
              <a:endParaRPr lang="en-US" sz="2400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468861"/>
                </p:ext>
              </p:extLst>
            </p:nvPr>
          </p:nvGraphicFramePr>
          <p:xfrm>
            <a:off x="1295400" y="1447800"/>
            <a:ext cx="5586412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" name="Equation" r:id="rId3" imgW="2869920" imgH="457200" progId="Equation.DSMT4">
                    <p:embed/>
                  </p:oleObj>
                </mc:Choice>
                <mc:Fallback>
                  <p:oleObj name="Equation" r:id="rId3" imgW="28699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447800"/>
                          <a:ext cx="5586412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04800" y="2519363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Then calculate </a:t>
              </a:r>
              <a:endParaRPr lang="en-US" sz="24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782680"/>
                </p:ext>
              </p:extLst>
            </p:nvPr>
          </p:nvGraphicFramePr>
          <p:xfrm>
            <a:off x="2317750" y="2514600"/>
            <a:ext cx="654050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" name="Equation" r:id="rId5" imgW="330120" imgH="228600" progId="Equation.DSMT4">
                    <p:embed/>
                  </p:oleObj>
                </mc:Choice>
                <mc:Fallback>
                  <p:oleObj name="Equation" r:id="rId5" imgW="330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750" y="2514600"/>
                          <a:ext cx="654050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048000" y="2519363"/>
              <a:ext cx="541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by using initial guess value and continue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3048298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this process till hold </a:t>
              </a:r>
              <a:r>
                <a:rPr lang="en-US" sz="2400" b="1" dirty="0" smtClean="0"/>
                <a:t>stop criteria</a:t>
              </a:r>
              <a:r>
                <a:rPr lang="en-US" sz="2400" dirty="0" smtClean="0"/>
                <a:t>. 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0700" y="3957935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</a:t>
            </a:r>
            <a:r>
              <a:rPr lang="en-US" sz="2400" b="1" dirty="0" smtClean="0"/>
              <a:t>top criteria: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5343" y="4426803"/>
            <a:ext cx="767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1.</a:t>
            </a:r>
            <a:r>
              <a:rPr lang="en-US" sz="2400" dirty="0" smtClean="0"/>
              <a:t> Iterative formula will converge close to fixed point 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9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533400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Convergence and divergence criteria: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350603"/>
            <a:ext cx="8534400" cy="2107526"/>
            <a:chOff x="228600" y="4350603"/>
            <a:chExt cx="8534400" cy="2107526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5257800"/>
              <a:ext cx="853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(ii) If the conditions given in Eq.(4a) and Eq.(4b) are not satisfied, the iterative process might diverse. </a:t>
              </a:r>
              <a:r>
                <a:rPr lang="en-US" sz="2400" dirty="0"/>
                <a:t>The above method can be extended for </a:t>
              </a:r>
              <a:r>
                <a:rPr lang="en-US" sz="2400" dirty="0">
                  <a:solidFill>
                    <a:srgbClr val="FF0000"/>
                  </a:solidFill>
                </a:rPr>
                <a:t>more than two variables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4350603"/>
              <a:ext cx="853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Then the iterative formula given in Eq. (3) will converge to the fixed point (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).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" y="926068"/>
            <a:ext cx="8191500" cy="3200400"/>
            <a:chOff x="266700" y="926068"/>
            <a:chExt cx="8191500" cy="3200400"/>
          </a:xfrm>
        </p:grpSpPr>
        <p:sp>
          <p:nvSpPr>
            <p:cNvPr id="18" name="TextBox 17"/>
            <p:cNvSpPr txBox="1"/>
            <p:nvPr/>
          </p:nvSpPr>
          <p:spPr>
            <a:xfrm>
              <a:off x="304800" y="926068"/>
              <a:ext cx="815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(</a:t>
              </a:r>
              <a:r>
                <a:rPr lang="en-US" sz="2400" i="1" dirty="0" smtClean="0"/>
                <a:t>x</a:t>
              </a:r>
              <a:r>
                <a:rPr lang="en-US" sz="1200" i="1" dirty="0" smtClean="0"/>
                <a:t>0</a:t>
              </a:r>
              <a:r>
                <a:rPr lang="en-US" sz="2400" dirty="0" smtClean="0"/>
                <a:t>, y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) is close to the fixed point (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).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724501"/>
                </p:ext>
              </p:extLst>
            </p:nvPr>
          </p:nvGraphicFramePr>
          <p:xfrm>
            <a:off x="330201" y="1991907"/>
            <a:ext cx="6026123" cy="915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5" name="Equation" r:id="rId3" imgW="3009600" imgH="457200" progId="Equation.DSMT4">
                    <p:embed/>
                  </p:oleObj>
                </mc:Choice>
                <mc:Fallback>
                  <p:oleObj name="Equation" r:id="rId3" imgW="30096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0201" y="1991907"/>
                          <a:ext cx="6026123" cy="9153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22192"/>
                </p:ext>
              </p:extLst>
            </p:nvPr>
          </p:nvGraphicFramePr>
          <p:xfrm>
            <a:off x="349250" y="3211107"/>
            <a:ext cx="6051550" cy="915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6" name="Equation" r:id="rId5" imgW="3022560" imgH="457200" progId="Equation.DSMT4">
                    <p:embed/>
                  </p:oleObj>
                </mc:Choice>
                <mc:Fallback>
                  <p:oleObj name="Equation" r:id="rId5" imgW="302256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" y="3211107"/>
                          <a:ext cx="6051550" cy="915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266700" y="1498040"/>
              <a:ext cx="4076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(</a:t>
              </a:r>
              <a:r>
                <a:rPr lang="en-US" sz="2400" dirty="0" err="1" smtClean="0"/>
                <a:t>i</a:t>
              </a:r>
              <a:r>
                <a:rPr lang="en-US" sz="2400" dirty="0" smtClean="0"/>
                <a:t>)  if Eq.(4a) and Eq.(4b) holds.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8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152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Example  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00" y="3951386"/>
                <a:ext cx="8763000" cy="237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Verify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whether the above iterative formula will converge to the root near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=(0.9, −1)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converges, perform one iteration otherwise suggest another fixed point iterative formula which converge to the root.</a:t>
                </a:r>
              </a:p>
              <a:p>
                <a:pPr lvl="0"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Write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 commands to execute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 iterative formula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five times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51386"/>
                <a:ext cx="8763000" cy="2373214"/>
              </a:xfrm>
              <a:prstGeom prst="rect">
                <a:avLst/>
              </a:prstGeom>
              <a:blipFill rotWithShape="1">
                <a:blip r:embed="rId5"/>
                <a:stretch>
                  <a:fillRect l="-1043" t="-2051" r="-974" b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914400"/>
            <a:ext cx="8915400" cy="2788959"/>
            <a:chOff x="0" y="914400"/>
            <a:chExt cx="8915400" cy="278895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129400"/>
                </p:ext>
              </p:extLst>
            </p:nvPr>
          </p:nvGraphicFramePr>
          <p:xfrm>
            <a:off x="4495800" y="914400"/>
            <a:ext cx="3200400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" name="Equation" r:id="rId6" imgW="1714320" imgH="228600" progId="Equation.DSMT4">
                    <p:embed/>
                  </p:oleObj>
                </mc:Choice>
                <mc:Fallback>
                  <p:oleObj name="Equation" r:id="rId6" imgW="1714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914400"/>
                          <a:ext cx="3200400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0" y="952650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Example </a:t>
              </a:r>
              <a:r>
                <a:rPr lang="en-US" sz="2400" b="1" dirty="0"/>
                <a:t>3</a:t>
              </a:r>
              <a:r>
                <a:rPr lang="en-US" sz="2400" b="1" dirty="0" smtClean="0"/>
                <a:t>: </a:t>
              </a:r>
              <a:r>
                <a:rPr lang="en-US" sz="2400" dirty="0" smtClean="0"/>
                <a:t>Consider the system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2400" y="1409849"/>
              <a:ext cx="876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A fixed point iteration formula is suggested to estimate root at (x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,y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)=(0.9,1) given as follows:</a:t>
              </a: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802268"/>
                </p:ext>
              </p:extLst>
            </p:nvPr>
          </p:nvGraphicFramePr>
          <p:xfrm>
            <a:off x="2438400" y="2286000"/>
            <a:ext cx="3505200" cy="1417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" name="Equation" r:id="rId8" imgW="1866600" imgH="812520" progId="Equation.DSMT4">
                    <p:embed/>
                  </p:oleObj>
                </mc:Choice>
                <mc:Fallback>
                  <p:oleObj name="Equation" r:id="rId8" imgW="1866600" imgH="8125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286000"/>
                          <a:ext cx="3505200" cy="1417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9600"/>
            <a:ext cx="8534400" cy="5181600"/>
            <a:chOff x="304800" y="609600"/>
            <a:chExt cx="8534400" cy="5181600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096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Solution: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iterative formula, let us define</a:t>
              </a:r>
              <a:endParaRPr lang="en-US" sz="2400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7280689"/>
                    </p:ext>
                  </p:extLst>
                </p:nvPr>
              </p:nvGraphicFramePr>
              <p:xfrm>
                <a:off x="2183606" y="1066800"/>
                <a:ext cx="3862388" cy="14176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75" name="Equation" r:id="rId3" imgW="2057400" imgH="812520" progId="Equation.DSMT4">
                        <p:embed/>
                      </p:oleObj>
                    </mc:Choice>
                    <mc:Fallback>
                      <p:oleObj name="Equation" r:id="rId3" imgW="2057400" imgH="81252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83606" y="1066800"/>
                              <a:ext cx="3862388" cy="14176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7280689"/>
                    </p:ext>
                  </p:extLst>
                </p:nvPr>
              </p:nvGraphicFramePr>
              <p:xfrm>
                <a:off x="2183606" y="1066800"/>
                <a:ext cx="3862388" cy="14176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475" name="Equation" r:id="rId3" imgW="2057400" imgH="812520" progId="Equation.DSMT4">
                        <p:embed/>
                      </p:oleObj>
                    </mc:Choice>
                    <mc:Fallback>
                      <p:oleObj name="Equation" r:id="rId3" imgW="2057400" imgH="81252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83606" y="1066800"/>
                              <a:ext cx="3862388" cy="14176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981200" y="2747163"/>
                  <a:ext cx="4495800" cy="6663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,        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747163"/>
                  <a:ext cx="4495800" cy="66633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828800" y="3718540"/>
                  <a:ext cx="5943600" cy="6663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,        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(−8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718540"/>
                  <a:ext cx="5943600" cy="6663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5101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Here,</a:t>
              </a:r>
              <a:endParaRPr lang="en-US" sz="24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3348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and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4697143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 point (0.9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-1.0) we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34825" y="4625408"/>
                  <a:ext cx="4504375" cy="7085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0.36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−0.2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=0.56&lt;1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825" y="4625408"/>
                  <a:ext cx="4504375" cy="70859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200" y="5360063"/>
                  <a:ext cx="1013354" cy="398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360063"/>
                  <a:ext cx="1013354" cy="39818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295400" y="5329535"/>
              <a:ext cx="495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Satisfy convergence criteria.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9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533400"/>
            <a:ext cx="8610600" cy="4117932"/>
            <a:chOff x="304800" y="533400"/>
            <a:chExt cx="8610600" cy="4117932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09600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But it can be seen, that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124200" y="533400"/>
                  <a:ext cx="5791200" cy="708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−0.18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−8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+10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=1.98&gt;1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33400"/>
                  <a:ext cx="5791200" cy="70859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304800" y="1371600"/>
              <a:ext cx="822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Test fails and the convergence is not guaranteed</a:t>
              </a:r>
              <a:r>
                <a:rPr lang="en-US" sz="2400" dirty="0" smtClean="0"/>
                <a:t>. </a:t>
              </a:r>
              <a:r>
                <a:rPr lang="en-US" sz="2400" dirty="0"/>
                <a:t>Rearranging the second equation </a:t>
              </a:r>
              <a:r>
                <a:rPr lang="en-US" sz="2400" dirty="0" smtClean="0"/>
                <a:t>by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286000" y="2291448"/>
                  <a:ext cx="2853537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+4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−4+10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=10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291448"/>
                  <a:ext cx="2853537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209800" y="2819400"/>
                  <a:ext cx="309937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−4+10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2819400"/>
                  <a:ext cx="3099375" cy="6127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04800" y="2891135"/>
              <a:ext cx="211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Now, we have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625" y="3576935"/>
              <a:ext cx="4928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So, suggested iterative formula can be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057400" y="4038600"/>
                  <a:ext cx="3745320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−4+10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3745320" cy="6127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28601" y="4872335"/>
            <a:ext cx="7010399" cy="1147465"/>
            <a:chOff x="228601" y="4872335"/>
            <a:chExt cx="7010399" cy="114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52600" y="5353464"/>
                  <a:ext cx="5486400" cy="6663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,        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(8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353464"/>
                  <a:ext cx="5486400" cy="6663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228601" y="4872335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Let calculate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2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3735"/>
            <a:ext cx="7434943" cy="1837730"/>
            <a:chOff x="533400" y="833735"/>
            <a:chExt cx="7434943" cy="1837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253343" y="1295400"/>
                  <a:ext cx="5715000" cy="708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1.8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8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+10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=0.38&lt;1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343" y="1295400"/>
                  <a:ext cx="5715000" cy="70859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09600" y="833735"/>
              <a:ext cx="708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At near point (x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,y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)=(0.9,-1)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66800" y="2240328"/>
                  <a:ext cx="1018164" cy="3995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240328"/>
                  <a:ext cx="1018164" cy="3995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905000" y="2209800"/>
              <a:ext cx="388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satisfy convergence criteria.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2209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967335"/>
            <a:ext cx="7924800" cy="2052060"/>
            <a:chOff x="457200" y="2967335"/>
            <a:chExt cx="7924800" cy="2052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57200" y="2967335"/>
                  <a:ext cx="7924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Thus </a:t>
                  </a:r>
                  <a:r>
                    <a:rPr lang="en-US" sz="2400" dirty="0"/>
                    <a:t>a fixed point iterative formula which converge to root near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point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(0.9, −1)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smtClean="0"/>
                    <a:t>is</a:t>
                  </a:r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67335"/>
                  <a:ext cx="79248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4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28800" y="3886200"/>
                  <a:ext cx="4800600" cy="1133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+3)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−4+10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886200"/>
                  <a:ext cx="4800600" cy="11331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13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971" y="685800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2264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Solve the system of nonlinear equations to find roots of the system </a:t>
            </a:r>
            <a:r>
              <a:rPr lang="en-US" sz="2400" b="1" dirty="0" smtClean="0">
                <a:solidFill>
                  <a:srgbClr val="00B050"/>
                </a:solidFill>
              </a:rPr>
              <a:t>using FPIM</a:t>
            </a:r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81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Program code in MATLAB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867400" y="1524000"/>
            <a:ext cx="2057400" cy="2862322"/>
            <a:chOff x="5867400" y="1524000"/>
            <a:chExt cx="2057400" cy="2862322"/>
          </a:xfrm>
        </p:grpSpPr>
        <p:sp>
          <p:nvSpPr>
            <p:cNvPr id="2" name="Rectangle 1"/>
            <p:cNvSpPr/>
            <p:nvPr/>
          </p:nvSpPr>
          <p:spPr>
            <a:xfrm>
              <a:off x="5867400" y="2077998"/>
              <a:ext cx="20574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Iterative_Roots</a:t>
              </a:r>
              <a:r>
                <a:rPr lang="en-US" dirty="0"/>
                <a:t> </a:t>
              </a:r>
              <a:r>
                <a:rPr lang="en-US" dirty="0" smtClean="0"/>
                <a:t>:</a:t>
              </a:r>
              <a:endParaRPr lang="en-US" dirty="0"/>
            </a:p>
            <a:p>
              <a:r>
                <a:rPr lang="en-US" dirty="0" smtClean="0"/>
                <a:t>        x              y</a:t>
              </a:r>
              <a:endParaRPr lang="en-US" dirty="0"/>
            </a:p>
            <a:p>
              <a:r>
                <a:rPr lang="en-US" dirty="0"/>
                <a:t>    0.9000   -1.0000</a:t>
              </a:r>
            </a:p>
            <a:p>
              <a:r>
                <a:rPr lang="en-US" dirty="0"/>
                <a:t>    0.9620   -0.9190</a:t>
              </a:r>
            </a:p>
            <a:p>
              <a:r>
                <a:rPr lang="en-US" dirty="0"/>
                <a:t>    0.9689   -0.8886</a:t>
              </a:r>
            </a:p>
            <a:p>
              <a:r>
                <a:rPr lang="en-US" dirty="0"/>
                <a:t>    0.9655   -0.8789</a:t>
              </a:r>
            </a:p>
            <a:p>
              <a:r>
                <a:rPr lang="en-US" dirty="0"/>
                <a:t>    0.9622   -0.8767</a:t>
              </a:r>
            </a:p>
            <a:p>
              <a:r>
                <a:rPr lang="en-US" dirty="0"/>
                <a:t>    0.9605   -0.8767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9800" y="15240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Output: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914400"/>
            <a:ext cx="4648200" cy="3471922"/>
            <a:chOff x="152400" y="914400"/>
            <a:chExt cx="4648200" cy="3471922"/>
          </a:xfrm>
        </p:grpSpPr>
        <p:sp>
          <p:nvSpPr>
            <p:cNvPr id="3" name="Rectangle 2"/>
            <p:cNvSpPr/>
            <p:nvPr/>
          </p:nvSpPr>
          <p:spPr>
            <a:xfrm>
              <a:off x="228600" y="1524000"/>
              <a:ext cx="4572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clear all</a:t>
              </a:r>
            </a:p>
            <a:p>
              <a:r>
                <a:rPr lang="en-US" dirty="0"/>
                <a:t>close all</a:t>
              </a:r>
            </a:p>
            <a:p>
              <a:r>
                <a:rPr lang="en-US" dirty="0" err="1"/>
                <a:t>clc</a:t>
              </a:r>
              <a:endParaRPr lang="en-US" dirty="0"/>
            </a:p>
            <a:p>
              <a:r>
                <a:rPr lang="en-US" dirty="0"/>
                <a:t>x(1)=0.9;</a:t>
              </a:r>
            </a:p>
            <a:p>
              <a:r>
                <a:rPr lang="en-US" dirty="0"/>
                <a:t>y(1)=-1;</a:t>
              </a:r>
            </a:p>
            <a:p>
              <a:r>
                <a:rPr lang="en-US" dirty="0"/>
                <a:t>for n=1:5</a:t>
              </a:r>
            </a:p>
            <a:p>
              <a:r>
                <a:rPr lang="pt-BR" dirty="0"/>
                <a:t>      x(n+1)=(x(n)^2-y(n)+3)/5;</a:t>
              </a:r>
            </a:p>
            <a:p>
              <a:r>
                <a:rPr lang="pt-BR" dirty="0"/>
                <a:t>      y(n+1)=(x(n)^2+4*y(n)^2-4+10*y(n))/10;</a:t>
              </a:r>
            </a:p>
            <a:p>
              <a:r>
                <a:rPr lang="en-US" dirty="0"/>
                <a:t>end</a:t>
              </a:r>
            </a:p>
            <a:p>
              <a:r>
                <a:rPr lang="en-US" dirty="0" err="1"/>
                <a:t>Iterative_Roots</a:t>
              </a:r>
              <a:r>
                <a:rPr lang="en-US" dirty="0"/>
                <a:t> = [</a:t>
              </a:r>
              <a:r>
                <a:rPr lang="en-US" dirty="0" err="1"/>
                <a:t>x',y</a:t>
              </a:r>
              <a:r>
                <a:rPr lang="en-US" dirty="0"/>
                <a:t>'];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914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Program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911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Fixed Point Iteration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8971" y="1371600"/>
            <a:ext cx="7598228" cy="2026860"/>
            <a:chOff x="478971" y="1371600"/>
            <a:chExt cx="7598228" cy="2026860"/>
          </a:xfrm>
        </p:grpSpPr>
        <p:sp>
          <p:nvSpPr>
            <p:cNvPr id="4" name="TextBox 3"/>
            <p:cNvSpPr txBox="1"/>
            <p:nvPr/>
          </p:nvSpPr>
          <p:spPr>
            <a:xfrm>
              <a:off x="478971" y="13716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Advantages: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370" y="1828800"/>
              <a:ext cx="74458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 Fast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 Fewer calculations than bracketing methods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Requires one guess only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 </a:t>
              </a:r>
              <a:r>
                <a:rPr lang="en-US" sz="2400" b="1" dirty="0" smtClean="0"/>
                <a:t>Easier to program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183351"/>
            <a:ext cx="7620000" cy="891509"/>
            <a:chOff x="457200" y="4183351"/>
            <a:chExt cx="7620000" cy="89150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4183351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Drawbacks: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613195"/>
              <a:ext cx="746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 smtClean="0"/>
                <a:t> Convergence is not guaranteed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2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4800" y="1652588"/>
            <a:ext cx="8610600" cy="2538412"/>
            <a:chOff x="304800" y="1652588"/>
            <a:chExt cx="8610600" cy="2538412"/>
          </a:xfrm>
        </p:grpSpPr>
        <p:sp>
          <p:nvSpPr>
            <p:cNvPr id="12" name="TextBox 11"/>
            <p:cNvSpPr txBox="1"/>
            <p:nvPr/>
          </p:nvSpPr>
          <p:spPr>
            <a:xfrm>
              <a:off x="3352800" y="1652588"/>
              <a:ext cx="1654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 smtClean="0">
                  <a:solidFill>
                    <a:srgbClr val="FF0000"/>
                  </a:solidFill>
                </a:rPr>
                <a:t>Outcome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2252008"/>
              <a:ext cx="8610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System </a:t>
              </a:r>
              <a:r>
                <a:rPr lang="en-US" sz="2400" b="1" dirty="0"/>
                <a:t>of nonlinear equations can be solved </a:t>
              </a:r>
              <a:r>
                <a:rPr lang="en-US" sz="2400" b="1" dirty="0" smtClean="0"/>
                <a:t>by applying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Fixed </a:t>
              </a:r>
              <a:r>
                <a:rPr lang="en-US" sz="2400" b="1" dirty="0">
                  <a:solidFill>
                    <a:srgbClr val="FF0000"/>
                  </a:solidFill>
                </a:rPr>
                <a:t>P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oint Iteration Method (FPIM)</a:t>
              </a:r>
              <a:r>
                <a:rPr lang="en-US" sz="2400" b="1" dirty="0" smtClean="0"/>
                <a:t>, to find roots (approximately) of the system, although it has few drawbacks. </a:t>
              </a:r>
            </a:p>
            <a:p>
              <a:pPr algn="just"/>
              <a:endParaRPr lang="en-US" sz="2400" b="1" dirty="0"/>
            </a:p>
            <a:p>
              <a:pPr algn="just"/>
              <a:r>
                <a:rPr lang="en-US" sz="2400" b="1" dirty="0" smtClean="0"/>
                <a:t>Also, behavior of function can be predicted by analyzing roots.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8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4" y="2286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Multiple questions: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69268"/>
                  </p:ext>
                </p:extLst>
              </p:nvPr>
            </p:nvGraphicFramePr>
            <p:xfrm>
              <a:off x="152400" y="838200"/>
              <a:ext cx="8839200" cy="5536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Fixed</a:t>
                          </a:r>
                          <a:r>
                            <a:rPr lang="en-US" baseline="0" dirty="0" smtClean="0"/>
                            <a:t> Point Iteration</a:t>
                          </a:r>
                          <a:r>
                            <a:rPr lang="en-US" dirty="0" smtClean="0"/>
                            <a:t> Method</a:t>
                          </a:r>
                          <a:r>
                            <a:rPr lang="en-US" baseline="0" dirty="0" smtClean="0"/>
                            <a:t> is-</a:t>
                          </a:r>
                        </a:p>
                        <a:p>
                          <a:r>
                            <a:rPr lang="en-US" baseline="0" dirty="0" smtClean="0"/>
                            <a:t>(a) Closed method, (b) Open method, (c) Bracketing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</a:t>
                          </a:r>
                          <a:r>
                            <a:rPr lang="en-US" baseline="0" dirty="0" smtClean="0"/>
                            <a:t> type of solution could be by applying above method?</a:t>
                          </a:r>
                        </a:p>
                        <a:p>
                          <a:r>
                            <a:rPr lang="en-US" baseline="0" dirty="0" smtClean="0"/>
                            <a:t>(a) Analytical solution, (b) Numerical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Fixed Point Iteration method can be used to find roots of the following system of equations:</a:t>
                          </a:r>
                        </a:p>
                        <a:p>
                          <a:r>
                            <a:rPr lang="en-US" baseline="0" dirty="0" smtClean="0"/>
                            <a:t>(a) Linear equations , (b) Non-linear equations , 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855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 is the stop criteria of Fixed Point Iteration Method in one variable?</a:t>
                          </a:r>
                          <a:endParaRPr lang="en-US" baseline="0" dirty="0" smtClean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′(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aseline="0" dirty="0" smtClean="0"/>
                            <a:t>and check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′(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US" baseline="0" dirty="0" smtClean="0"/>
                            <a:t>,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′(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aseline="0" dirty="0" smtClean="0"/>
                            <a:t>and check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′(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&gt;1</m:t>
                              </m:r>
                            </m:oMath>
                          </a14:m>
                          <a:r>
                            <a:rPr lang="en-US" baseline="0" dirty="0" smtClean="0"/>
                            <a:t>,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None of them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Both of them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 is the stop criteria of Fixed Point Iteration Method in two variables?</a:t>
                          </a:r>
                          <a:endParaRPr lang="en-US" baseline="0" dirty="0" smtClean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&lt;1,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baseline="0" smtClean="0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en-US" baseline="0" dirty="0" smtClean="0"/>
                            <a:t>&lt;1,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 smtClean="0"/>
                            <a:t> Both of them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69268"/>
                  </p:ext>
                </p:extLst>
              </p:nvPr>
            </p:nvGraphicFramePr>
            <p:xfrm>
              <a:off x="152400" y="838200"/>
              <a:ext cx="8839200" cy="5536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/>
                    <a:gridCol w="79552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S.No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Questions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Fixed</a:t>
                          </a:r>
                          <a:r>
                            <a:rPr lang="en-US" baseline="0" dirty="0" smtClean="0"/>
                            <a:t> Point Iteration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smtClean="0"/>
                            <a:t>Method</a:t>
                          </a:r>
                          <a:r>
                            <a:rPr lang="en-US" baseline="0" dirty="0" smtClean="0"/>
                            <a:t> is-</a:t>
                          </a:r>
                        </a:p>
                        <a:p>
                          <a:r>
                            <a:rPr lang="en-US" baseline="0" dirty="0" smtClean="0"/>
                            <a:t>(a) Closed method, (b) Open method, (c) Bracketing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What</a:t>
                          </a:r>
                          <a:r>
                            <a:rPr lang="en-US" baseline="0" dirty="0" smtClean="0"/>
                            <a:t> type of solution could be by applying </a:t>
                          </a:r>
                          <a:r>
                            <a:rPr lang="en-US" baseline="0" dirty="0" smtClean="0"/>
                            <a:t>above </a:t>
                          </a:r>
                          <a:r>
                            <a:rPr lang="en-US" baseline="0" dirty="0" smtClean="0"/>
                            <a:t>method?</a:t>
                          </a:r>
                        </a:p>
                        <a:p>
                          <a:r>
                            <a:rPr lang="en-US" baseline="0" dirty="0" smtClean="0"/>
                            <a:t>(a) Analytical solution, (b) Numerical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Fixed Point Iteration method </a:t>
                          </a:r>
                          <a:r>
                            <a:rPr lang="en-US" baseline="0" dirty="0" smtClean="0"/>
                            <a:t>can be used to find roots of the following system of equations:</a:t>
                          </a:r>
                        </a:p>
                        <a:p>
                          <a:r>
                            <a:rPr lang="en-US" baseline="0" dirty="0" smtClean="0"/>
                            <a:t>(a) Linear equations , (b) Non-linear equations , (c) both (a) and (b) 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177500" b="-109167"/>
                          </a:stretch>
                        </a:blipFill>
                      </a:tcPr>
                    </a:tc>
                  </a:tr>
                  <a:tr h="15079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11" t="-269636" b="-60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42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25130"/>
              </p:ext>
            </p:extLst>
          </p:nvPr>
        </p:nvGraphicFramePr>
        <p:xfrm>
          <a:off x="152400" y="914400"/>
          <a:ext cx="8839200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920"/>
                <a:gridCol w="795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guess value requires for applying Fixed Point Iteration</a:t>
                      </a:r>
                      <a:r>
                        <a:rPr lang="en-US" baseline="0" dirty="0" smtClean="0"/>
                        <a:t> Method to find roots of equations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one,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many,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Both of them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baseline="0" dirty="0" smtClean="0"/>
                        <a:t>None of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is the drawback of Fixed point iteration method?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US" baseline="0" dirty="0" smtClean="0"/>
                        <a:t>It converges,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US" baseline="0" dirty="0" smtClean="0"/>
                        <a:t>it doesn’t converges,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n-US" baseline="0" dirty="0" smtClean="0"/>
                        <a:t>Convergence is not </a:t>
                      </a:r>
                      <a:r>
                        <a:rPr lang="en-US" sz="1800" b="0" dirty="0" smtClean="0"/>
                        <a:t>guaranteed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152400"/>
            <a:ext cx="295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Try to do yourself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900730"/>
            <a:ext cx="7848600" cy="1913726"/>
            <a:chOff x="381000" y="900730"/>
            <a:chExt cx="7848600" cy="1913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900730"/>
                  <a:ext cx="6858000" cy="4542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#1. The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following system has a root near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=(0.2,  0.3)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900730"/>
                  <a:ext cx="6858000" cy="45429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78" t="-6757"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286000" y="1447800"/>
                  <a:ext cx="4572000" cy="65877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−15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+2=0,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−10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+5=0.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4572000" cy="6587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762000" y="2106570"/>
              <a:ext cx="7467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 the root correct to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decimal places using fixed point iterative method.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3581400"/>
            <a:ext cx="8305800" cy="1752600"/>
            <a:chOff x="304800" y="3581400"/>
            <a:chExt cx="8305800" cy="1752600"/>
          </a:xfrm>
        </p:grpSpPr>
        <p:sp>
          <p:nvSpPr>
            <p:cNvPr id="9" name="Rectangle 8"/>
            <p:cNvSpPr/>
            <p:nvPr/>
          </p:nvSpPr>
          <p:spPr>
            <a:xfrm>
              <a:off x="304800" y="3581400"/>
              <a:ext cx="8305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#2. Determine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roots of the following simultaneous non linear equations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using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286000" y="4141830"/>
                  <a:ext cx="2286000" cy="6587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.5</m:t>
                      </m:r>
                    </m:oMath>
                  </a14:m>
                  <a:r>
                    <a:rPr lang="en-US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−5</m:t>
                        </m:r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141830"/>
                  <a:ext cx="2286000" cy="6587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587" b="-36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85801" y="4901830"/>
                  <a:ext cx="7619999" cy="4321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Employ initial guesses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=1.0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discuss the 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results.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1" y="4901830"/>
                  <a:ext cx="7619999" cy="43217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80" t="-7042" b="-16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58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" y="1295400"/>
            <a:ext cx="8991600" cy="3011745"/>
            <a:chOff x="76200" y="1295400"/>
            <a:chExt cx="8991600" cy="3011745"/>
          </a:xfrm>
        </p:grpSpPr>
        <p:sp>
          <p:nvSpPr>
            <p:cNvPr id="5" name="TextBox 4"/>
            <p:cNvSpPr txBox="1"/>
            <p:nvPr/>
          </p:nvSpPr>
          <p:spPr>
            <a:xfrm>
              <a:off x="3276600" y="1295400"/>
              <a:ext cx="211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References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" y="1752600"/>
              <a:ext cx="89916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 smtClean="0"/>
                <a:t>[1</a:t>
              </a:r>
              <a:r>
                <a:rPr lang="en-US" sz="2000" b="1" dirty="0"/>
                <a:t>] </a:t>
              </a:r>
              <a:r>
                <a:rPr lang="en-US" sz="2000" dirty="0"/>
                <a:t>Applied Numerical Methods With </a:t>
              </a:r>
              <a:r>
                <a:rPr lang="en-US" sz="2000" dirty="0" err="1"/>
                <a:t>Matlab</a:t>
              </a:r>
              <a:r>
                <a:rPr lang="en-US" sz="2000" dirty="0"/>
                <a:t> for Engineers and Scientists ( Steven </a:t>
              </a:r>
              <a:r>
                <a:rPr lang="en-US" sz="2000" dirty="0" err="1"/>
                <a:t>C.Chapra</a:t>
              </a:r>
              <a:r>
                <a:rPr lang="en-US" sz="2000" dirty="0"/>
                <a:t>).</a:t>
              </a:r>
            </a:p>
            <a:p>
              <a:pPr algn="just"/>
              <a:r>
                <a:rPr lang="en-US" sz="2000" b="1" dirty="0" smtClean="0"/>
                <a:t>[2] </a:t>
              </a:r>
              <a:r>
                <a:rPr lang="en-US" sz="2000" dirty="0" smtClean="0"/>
                <a:t>Applied </a:t>
              </a:r>
              <a:r>
                <a:rPr lang="en-US" sz="2000" dirty="0"/>
                <a:t>Numerical Analysis – </a:t>
              </a:r>
              <a:r>
                <a:rPr lang="en-US" sz="2000" dirty="0" err="1"/>
                <a:t>C.F.Gerald</a:t>
              </a:r>
              <a:r>
                <a:rPr lang="en-US" sz="2000" dirty="0"/>
                <a:t> &amp; </a:t>
              </a:r>
              <a:r>
                <a:rPr lang="en-US" sz="2000" dirty="0" err="1"/>
                <a:t>P.O.Wheatley</a:t>
              </a:r>
              <a:r>
                <a:rPr lang="en-US" sz="2000" dirty="0"/>
                <a:t>, 7</a:t>
              </a:r>
              <a:r>
                <a:rPr lang="en-US" sz="2000" baseline="30000" dirty="0"/>
                <a:t>th</a:t>
              </a:r>
              <a:r>
                <a:rPr lang="en-US" sz="2000" dirty="0"/>
                <a:t>  Edition, 2003, </a:t>
              </a:r>
              <a:r>
                <a:rPr lang="en-US" sz="2000" dirty="0">
                  <a:hlinkClick r:id="rId2"/>
                </a:rPr>
                <a:t>Pearson Education Limited</a:t>
              </a:r>
              <a:r>
                <a:rPr lang="en-US" sz="2000" dirty="0"/>
                <a:t>, </a:t>
              </a:r>
              <a:r>
                <a:rPr lang="en-US" sz="2000" dirty="0" smtClean="0"/>
                <a:t>USA.</a:t>
              </a:r>
            </a:p>
            <a:p>
              <a:pPr algn="just"/>
              <a:r>
                <a:rPr lang="en-US" sz="2000" b="1" dirty="0" smtClean="0"/>
                <a:t>[3] </a:t>
              </a:r>
              <a:r>
                <a:rPr lang="en-US" sz="2000" dirty="0"/>
                <a:t>Numerical Analysis &amp; Computing – W. Cheney &amp; D. Kincaid, 6</a:t>
              </a:r>
              <a:r>
                <a:rPr lang="en-US" sz="2000" baseline="30000" dirty="0"/>
                <a:t>th</a:t>
              </a:r>
              <a:r>
                <a:rPr lang="en-US" sz="2000" dirty="0"/>
                <a:t>  Edition, 2007, </a:t>
              </a:r>
              <a:r>
                <a:rPr lang="en-US" sz="2000" dirty="0">
                  <a:hlinkClick r:id="rId3"/>
                </a:rPr>
                <a:t>Cengage Learning, </a:t>
              </a:r>
              <a:r>
                <a:rPr lang="en-US" sz="2000" dirty="0" err="1">
                  <a:hlinkClick r:id="rId3"/>
                </a:rPr>
                <a:t>Inc</a:t>
              </a:r>
              <a:r>
                <a:rPr lang="en-US" sz="2000" dirty="0"/>
                <a:t>, USA</a:t>
              </a:r>
              <a:r>
                <a:rPr lang="en-US" sz="2000" dirty="0" smtClean="0"/>
                <a:t>.</a:t>
              </a:r>
            </a:p>
            <a:p>
              <a:pPr algn="just"/>
              <a:r>
                <a:rPr lang="en-US" sz="2000" b="1" dirty="0" smtClean="0"/>
                <a:t>[4] </a:t>
              </a:r>
              <a:r>
                <a:rPr lang="en-US" sz="2000" dirty="0"/>
                <a:t>Numerical Analysis –  </a:t>
              </a:r>
              <a:r>
                <a:rPr lang="en-US" sz="2000" dirty="0">
                  <a:hlinkClick r:id="rId4"/>
                </a:rPr>
                <a:t>J. Douglas </a:t>
              </a:r>
              <a:r>
                <a:rPr lang="en-US" sz="2000" dirty="0" err="1">
                  <a:hlinkClick r:id="rId4"/>
                </a:rPr>
                <a:t>Faires</a:t>
              </a:r>
              <a:r>
                <a:rPr lang="en-US" sz="2000" dirty="0">
                  <a:hlinkClick r:id="rId4"/>
                </a:rPr>
                <a:t> </a:t>
              </a:r>
              <a:r>
                <a:rPr lang="en-US" sz="2000" dirty="0"/>
                <a:t>, </a:t>
              </a:r>
              <a:r>
                <a:rPr lang="en-US" sz="2000" dirty="0">
                  <a:hlinkClick r:id="rId5"/>
                </a:rPr>
                <a:t>Annette Burden </a:t>
              </a:r>
              <a:r>
                <a:rPr lang="en-US" sz="2000" dirty="0"/>
                <a:t>, </a:t>
              </a:r>
              <a:r>
                <a:rPr lang="en-US" sz="2000" dirty="0">
                  <a:hlinkClick r:id="rId6"/>
                </a:rPr>
                <a:t>Richard Burden</a:t>
              </a:r>
              <a:r>
                <a:rPr lang="en-US" sz="2000" dirty="0"/>
                <a:t>, 10</a:t>
              </a:r>
              <a:r>
                <a:rPr lang="en-US" sz="2000" baseline="30000" dirty="0"/>
                <a:t>th</a:t>
              </a:r>
              <a:r>
                <a:rPr lang="en-US" sz="2000" dirty="0"/>
                <a:t>  Edition, 2015,  </a:t>
              </a:r>
              <a:r>
                <a:rPr lang="en-US" sz="2000" dirty="0">
                  <a:hlinkClick r:id="rId3"/>
                </a:rPr>
                <a:t>Cengage Learning, </a:t>
              </a:r>
              <a:r>
                <a:rPr lang="en-US" sz="2000" dirty="0" err="1">
                  <a:hlinkClick r:id="rId3"/>
                </a:rPr>
                <a:t>Inc</a:t>
              </a:r>
              <a:r>
                <a:rPr lang="en-US" sz="2000" dirty="0"/>
                <a:t>, USA.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1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Fixed Point Iteration Method (one variable)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286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Algorithm and CC: </a:t>
            </a:r>
          </a:p>
          <a:p>
            <a:pPr algn="just"/>
            <a:r>
              <a:rPr lang="en-US" sz="2400" b="1" dirty="0" smtClean="0"/>
              <a:t>Step 1: </a:t>
            </a:r>
            <a:r>
              <a:rPr lang="en-US" sz="2400" dirty="0" smtClean="0"/>
              <a:t>Consider nonlinear equation in </a:t>
            </a:r>
            <a:r>
              <a:rPr lang="en-US" sz="2400" b="1" dirty="0" smtClean="0">
                <a:solidFill>
                  <a:srgbClr val="FF0000"/>
                </a:solidFill>
              </a:rPr>
              <a:t>one variable</a:t>
            </a:r>
            <a:r>
              <a:rPr lang="en-US" sz="2400" dirty="0" smtClean="0"/>
              <a:t>,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i="1" dirty="0" smtClean="0"/>
              <a:t>f(x)=0                    </a:t>
            </a:r>
            <a:r>
              <a:rPr lang="en-US" sz="2400" dirty="0" smtClean="0"/>
              <a:t>Eq.(1) </a:t>
            </a:r>
          </a:p>
          <a:p>
            <a:pPr algn="just"/>
            <a:r>
              <a:rPr lang="en-US" sz="2400" b="1" i="1" dirty="0" smtClean="0"/>
              <a:t>Step </a:t>
            </a:r>
            <a:r>
              <a:rPr lang="en-US" sz="2400" b="1" dirty="0" smtClean="0"/>
              <a:t>2: </a:t>
            </a:r>
            <a:r>
              <a:rPr lang="en-US" sz="2400" dirty="0" smtClean="0"/>
              <a:t>Rewrite the given equation as follows: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algorithm and convergence criteria (CC) of </a:t>
            </a:r>
            <a:r>
              <a:rPr lang="en-US" sz="2400" b="1" dirty="0" smtClean="0"/>
              <a:t>FPIM on in one variable are as follows: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3830260"/>
            <a:ext cx="8077200" cy="1656140"/>
            <a:chOff x="152400" y="3830260"/>
            <a:chExt cx="8077200" cy="1656140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4343400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 Step 3: </a:t>
              </a:r>
              <a:r>
                <a:rPr lang="en-US" sz="2400" dirty="0" smtClean="0">
                  <a:solidFill>
                    <a:srgbClr val="00B050"/>
                  </a:solidFill>
                </a:rPr>
                <a:t>Initial guess </a:t>
              </a:r>
              <a:r>
                <a:rPr lang="en-US" sz="2400" i="1" dirty="0" smtClean="0">
                  <a:solidFill>
                    <a:srgbClr val="00B050"/>
                  </a:solidFill>
                </a:rPr>
                <a:t>x</a:t>
              </a:r>
              <a:r>
                <a:rPr lang="en-US" sz="1400" i="1" dirty="0" smtClean="0">
                  <a:solidFill>
                    <a:srgbClr val="00B050"/>
                  </a:solidFill>
                </a:rPr>
                <a:t>0</a:t>
              </a:r>
              <a:r>
                <a:rPr lang="en-US" sz="2400" dirty="0" smtClean="0">
                  <a:solidFill>
                    <a:srgbClr val="00B050"/>
                  </a:solidFill>
                </a:rPr>
                <a:t>, compute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481221"/>
                </p:ext>
              </p:extLst>
            </p:nvPr>
          </p:nvGraphicFramePr>
          <p:xfrm>
            <a:off x="1792287" y="3830260"/>
            <a:ext cx="494982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8" name="Equation" r:id="rId3" imgW="2450880" imgH="203040" progId="Equation.DSMT4">
                    <p:embed/>
                  </p:oleObj>
                </mc:Choice>
                <mc:Fallback>
                  <p:oleObj name="Equation" r:id="rId3" imgW="245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2287" y="3830260"/>
                          <a:ext cx="4949825" cy="461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468189"/>
                </p:ext>
              </p:extLst>
            </p:nvPr>
          </p:nvGraphicFramePr>
          <p:xfrm>
            <a:off x="4394200" y="4572000"/>
            <a:ext cx="3835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Equation" r:id="rId5" imgW="1701720" imgH="457200" progId="Equation.DSMT4">
                    <p:embed/>
                  </p:oleObj>
                </mc:Choice>
                <mc:Fallback>
                  <p:oleObj name="Equation" r:id="rId5" imgW="170172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200" y="4572000"/>
                          <a:ext cx="3835400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2971800"/>
            <a:ext cx="3949700" cy="1008340"/>
            <a:chOff x="304800" y="2971800"/>
            <a:chExt cx="3949700" cy="1008340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2971800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</a:t>
              </a:r>
              <a:r>
                <a:rPr lang="en-US" sz="2400" b="1" dirty="0" smtClean="0"/>
                <a:t>top criteria:</a:t>
              </a:r>
              <a:endParaRPr lang="en-US" sz="2400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8781724"/>
                </p:ext>
              </p:extLst>
            </p:nvPr>
          </p:nvGraphicFramePr>
          <p:xfrm>
            <a:off x="800100" y="3457853"/>
            <a:ext cx="3454400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5" name="Equation" r:id="rId3" imgW="1892160" imgH="253800" progId="Equation.DSMT4">
                    <p:embed/>
                  </p:oleObj>
                </mc:Choice>
                <mc:Fallback>
                  <p:oleObj name="Equation" r:id="rId3" imgW="1892160" imgH="253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" y="3457853"/>
                          <a:ext cx="3454400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304800" y="833735"/>
            <a:ext cx="8610600" cy="1528465"/>
            <a:chOff x="304800" y="833735"/>
            <a:chExt cx="8610600" cy="1528465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833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/>
                <a:t>Step 4: </a:t>
              </a:r>
              <a:r>
                <a:rPr lang="en-US" sz="2400" dirty="0" smtClean="0"/>
                <a:t>Use </a:t>
              </a:r>
              <a:r>
                <a:rPr lang="en-US" sz="2400" dirty="0"/>
                <a:t>i</a:t>
              </a:r>
              <a:r>
                <a:rPr lang="en-US" sz="2400" dirty="0" smtClean="0"/>
                <a:t>teration formula given in Eq. (3), 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1333501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Then calculate </a:t>
              </a:r>
              <a:endParaRPr lang="en-US" sz="24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581908"/>
                </p:ext>
              </p:extLst>
            </p:nvPr>
          </p:nvGraphicFramePr>
          <p:xfrm>
            <a:off x="3124200" y="1295400"/>
            <a:ext cx="302044" cy="537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6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295400"/>
                          <a:ext cx="302044" cy="537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505200" y="1333501"/>
              <a:ext cx="541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by using initial guess value and continue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900535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this process till hold </a:t>
              </a:r>
              <a:r>
                <a:rPr lang="en-US" sz="2400" b="1" dirty="0" smtClean="0"/>
                <a:t>stop criteria</a:t>
              </a:r>
              <a:r>
                <a:rPr lang="en-US" sz="2400" dirty="0" smtClean="0"/>
                <a:t>.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52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Example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741363"/>
            <a:ext cx="9144000" cy="1021992"/>
            <a:chOff x="-76200" y="741363"/>
            <a:chExt cx="9144000" cy="1021992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573421"/>
                </p:ext>
              </p:extLst>
            </p:nvPr>
          </p:nvGraphicFramePr>
          <p:xfrm>
            <a:off x="7283450" y="741363"/>
            <a:ext cx="178435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0" name="Equation" r:id="rId3" imgW="901440" imgH="203040" progId="Equation.DSMT4">
                    <p:embed/>
                  </p:oleObj>
                </mc:Choice>
                <mc:Fallback>
                  <p:oleObj name="Equation" r:id="rId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450" y="741363"/>
                          <a:ext cx="1784350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>
              <a:off x="-76200" y="762000"/>
              <a:ext cx="9144000" cy="1001355"/>
              <a:chOff x="304800" y="762000"/>
              <a:chExt cx="9144000" cy="100135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04800" y="76200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 Example 1: </a:t>
                </a:r>
                <a:r>
                  <a:rPr lang="en-US" sz="2400" dirty="0"/>
                  <a:t>C</a:t>
                </a:r>
                <a:r>
                  <a:rPr lang="en-US" sz="2400" dirty="0" smtClean="0"/>
                  <a:t>omment </a:t>
                </a:r>
                <a:r>
                  <a:rPr lang="en-US" sz="2400" dirty="0"/>
                  <a:t>on the </a:t>
                </a:r>
                <a:r>
                  <a:rPr lang="en-US" sz="2400" dirty="0" smtClean="0"/>
                  <a:t>results </a:t>
                </a:r>
                <a:r>
                  <a:rPr lang="en-US" sz="2400" dirty="0"/>
                  <a:t>of the given equation </a:t>
                </a:r>
                <a:endParaRPr 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47800" y="1301690"/>
                <a:ext cx="342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</a:t>
                </a:r>
                <a:r>
                  <a:rPr lang="en-US" sz="2400" dirty="0" smtClean="0"/>
                  <a:t>as a root near </a:t>
                </a:r>
                <a:r>
                  <a:rPr lang="en-US" sz="2400" i="1" dirty="0" smtClean="0"/>
                  <a:t>x</a:t>
                </a:r>
                <a:r>
                  <a:rPr lang="en-US" sz="2400" dirty="0" smtClean="0"/>
                  <a:t>=1.4.</a:t>
                </a:r>
                <a:endParaRPr lang="en-US" sz="2400" b="1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200" y="4724400"/>
            <a:ext cx="8594725" cy="852488"/>
            <a:chOff x="76200" y="4724400"/>
            <a:chExt cx="8594725" cy="852488"/>
          </a:xfrm>
        </p:grpSpPr>
        <p:sp>
          <p:nvSpPr>
            <p:cNvPr id="11" name="Rectangle 10"/>
            <p:cNvSpPr/>
            <p:nvPr/>
          </p:nvSpPr>
          <p:spPr>
            <a:xfrm>
              <a:off x="76200" y="4953000"/>
              <a:ext cx="60083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Choose iterative function (a), and we can write</a:t>
              </a:r>
              <a:endParaRPr lang="en-US" sz="24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97486"/>
                </p:ext>
              </p:extLst>
            </p:nvPr>
          </p:nvGraphicFramePr>
          <p:xfrm>
            <a:off x="6022975" y="4724400"/>
            <a:ext cx="2647950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1" name="Equation" r:id="rId5" imgW="1168200" imgH="393480" progId="Equation.DSMT4">
                    <p:embed/>
                  </p:oleObj>
                </mc:Choice>
                <mc:Fallback>
                  <p:oleObj name="Equation" r:id="rId5" imgW="1168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975" y="4724400"/>
                          <a:ext cx="2647950" cy="85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-76200" y="1798637"/>
            <a:ext cx="8763000" cy="2936876"/>
            <a:chOff x="-76200" y="1798637"/>
            <a:chExt cx="8763000" cy="2936876"/>
          </a:xfrm>
        </p:grpSpPr>
        <p:sp>
          <p:nvSpPr>
            <p:cNvPr id="21" name="TextBox 20"/>
            <p:cNvSpPr txBox="1"/>
            <p:nvPr/>
          </p:nvSpPr>
          <p:spPr>
            <a:xfrm>
              <a:off x="-76200" y="1798637"/>
              <a:ext cx="293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Solution: </a:t>
              </a:r>
              <a:r>
                <a:rPr lang="en-US" sz="2400" dirty="0" smtClean="0"/>
                <a:t>Consider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2160227"/>
                </p:ext>
              </p:extLst>
            </p:nvPr>
          </p:nvGraphicFramePr>
          <p:xfrm>
            <a:off x="627063" y="2361902"/>
            <a:ext cx="5316537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2" name="Equation" r:id="rId7" imgW="2361960" imgH="228600" progId="Equation.DSMT4">
                    <p:embed/>
                  </p:oleObj>
                </mc:Choice>
                <mc:Fallback>
                  <p:oleObj name="Equation" r:id="rId7" imgW="236196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063" y="2361902"/>
                          <a:ext cx="5316537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152400" y="3048000"/>
              <a:ext cx="79426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Arrange Eq.(1) and we get three iterative functions follows as: </a:t>
              </a:r>
              <a:endParaRPr lang="en-US" sz="24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968225"/>
                </p:ext>
              </p:extLst>
            </p:nvPr>
          </p:nvGraphicFramePr>
          <p:xfrm>
            <a:off x="95250" y="3733800"/>
            <a:ext cx="2790825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3" name="Equation" r:id="rId9" imgW="1231560" imgH="393480" progId="Equation.DSMT4">
                    <p:embed/>
                  </p:oleObj>
                </mc:Choice>
                <mc:Fallback>
                  <p:oleObj name="Equation" r:id="rId9" imgW="1231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250" y="3733800"/>
                          <a:ext cx="2790825" cy="852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359656"/>
                </p:ext>
              </p:extLst>
            </p:nvPr>
          </p:nvGraphicFramePr>
          <p:xfrm>
            <a:off x="2914650" y="3581400"/>
            <a:ext cx="2762250" cy="1154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4" name="Equation" r:id="rId11" imgW="1218960" imgH="533160" progId="Equation.DSMT4">
                    <p:embed/>
                  </p:oleObj>
                </mc:Choice>
                <mc:Fallback>
                  <p:oleObj name="Equation" r:id="rId11" imgW="12189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50" y="3581400"/>
                          <a:ext cx="2762250" cy="1154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458837"/>
                </p:ext>
              </p:extLst>
            </p:nvPr>
          </p:nvGraphicFramePr>
          <p:xfrm>
            <a:off x="5867400" y="3810000"/>
            <a:ext cx="281940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5" name="Equation" r:id="rId13" imgW="1244520" imgH="279360" progId="Equation.DSMT4">
                    <p:embed/>
                  </p:oleObj>
                </mc:Choice>
                <mc:Fallback>
                  <p:oleObj name="Equation" r:id="rId13" imgW="12445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810000"/>
                          <a:ext cx="2819400" cy="60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07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304800"/>
            <a:ext cx="4292600" cy="852488"/>
            <a:chOff x="304800" y="304800"/>
            <a:chExt cx="4292600" cy="852488"/>
          </a:xfrm>
        </p:grpSpPr>
        <p:sp>
          <p:nvSpPr>
            <p:cNvPr id="25" name="Rectangle 24"/>
            <p:cNvSpPr/>
            <p:nvPr/>
          </p:nvSpPr>
          <p:spPr>
            <a:xfrm>
              <a:off x="304800" y="500360"/>
              <a:ext cx="2057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Now, calculate</a:t>
              </a:r>
              <a:endParaRPr lang="en-US" sz="24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550295"/>
                </p:ext>
              </p:extLst>
            </p:nvPr>
          </p:nvGraphicFramePr>
          <p:xfrm>
            <a:off x="2438400" y="304800"/>
            <a:ext cx="2159000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0" name="Equation" r:id="rId3" imgW="952200" imgH="393480" progId="Equation.DSMT4">
                    <p:embed/>
                  </p:oleObj>
                </mc:Choice>
                <mc:Fallback>
                  <p:oleObj name="Equation" r:id="rId3" imgW="952200" imgH="393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304800"/>
                          <a:ext cx="2159000" cy="85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4800" y="2911475"/>
            <a:ext cx="6780213" cy="549275"/>
            <a:chOff x="304800" y="2911475"/>
            <a:chExt cx="6780213" cy="549275"/>
          </a:xfrm>
        </p:grpSpPr>
        <p:sp>
          <p:nvSpPr>
            <p:cNvPr id="24" name="Rectangle 23"/>
            <p:cNvSpPr/>
            <p:nvPr/>
          </p:nvSpPr>
          <p:spPr>
            <a:xfrm>
              <a:off x="304800" y="2922885"/>
              <a:ext cx="5366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The sequence will not converge because</a:t>
              </a:r>
              <a:endParaRPr lang="en-US" sz="2400" dirty="0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937440"/>
                </p:ext>
              </p:extLst>
            </p:nvPr>
          </p:nvGraphicFramePr>
          <p:xfrm>
            <a:off x="5486400" y="2911475"/>
            <a:ext cx="15986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" name="Equation" r:id="rId5" imgW="774360" imgH="253800" progId="Equation.DSMT4">
                    <p:embed/>
                  </p:oleObj>
                </mc:Choice>
                <mc:Fallback>
                  <p:oleObj name="Equation" r:id="rId5" imgW="774360" imgH="2538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2911475"/>
                          <a:ext cx="1598613" cy="549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04800" y="1174750"/>
            <a:ext cx="8513655" cy="1528465"/>
            <a:chOff x="304800" y="1174750"/>
            <a:chExt cx="8513655" cy="1528465"/>
          </a:xfrm>
        </p:grpSpPr>
        <p:sp>
          <p:nvSpPr>
            <p:cNvPr id="26" name="Rectangle 25"/>
            <p:cNvSpPr/>
            <p:nvPr/>
          </p:nvSpPr>
          <p:spPr>
            <a:xfrm>
              <a:off x="304800" y="1174750"/>
              <a:ext cx="57117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We have,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=1.4, so consider n=0 and we get</a:t>
              </a:r>
              <a:endParaRPr lang="en-US" sz="24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132313"/>
                </p:ext>
              </p:extLst>
            </p:nvPr>
          </p:nvGraphicFramePr>
          <p:xfrm>
            <a:off x="1525587" y="1619896"/>
            <a:ext cx="4490969" cy="77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2" name="Equation" r:id="rId7" imgW="2184120" imgH="393480" progId="Equation.DSMT4">
                    <p:embed/>
                  </p:oleObj>
                </mc:Choice>
                <mc:Fallback>
                  <p:oleObj name="Equation" r:id="rId7" imgW="218412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7" y="1619896"/>
                          <a:ext cx="4490969" cy="77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1"/>
            <p:cNvSpPr/>
            <p:nvPr/>
          </p:nvSpPr>
          <p:spPr>
            <a:xfrm>
              <a:off x="5257800" y="2241550"/>
              <a:ext cx="3560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210" y="3886200"/>
            <a:ext cx="7238590" cy="2589212"/>
            <a:chOff x="305210" y="3886200"/>
            <a:chExt cx="7238590" cy="2589212"/>
          </a:xfrm>
        </p:grpSpPr>
        <p:sp>
          <p:nvSpPr>
            <p:cNvPr id="17" name="Rectangle 16"/>
            <p:cNvSpPr/>
            <p:nvPr/>
          </p:nvSpPr>
          <p:spPr>
            <a:xfrm>
              <a:off x="348753" y="3886200"/>
              <a:ext cx="71950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Similarly, choose iterative function (b), and we can write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210" y="5750222"/>
              <a:ext cx="2057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Now, calculate</a:t>
              </a:r>
              <a:endParaRPr lang="en-US" sz="2400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923740"/>
                </p:ext>
              </p:extLst>
            </p:nvPr>
          </p:nvGraphicFramePr>
          <p:xfrm>
            <a:off x="2235610" y="5486400"/>
            <a:ext cx="3798888" cy="989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3" name="Equation" r:id="rId9" imgW="1676160" imgH="457200" progId="Equation.DSMT4">
                    <p:embed/>
                  </p:oleObj>
                </mc:Choice>
                <mc:Fallback>
                  <p:oleObj name="Equation" r:id="rId9" imgW="16761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610" y="5486400"/>
                          <a:ext cx="3798888" cy="989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03552"/>
                </p:ext>
              </p:extLst>
            </p:nvPr>
          </p:nvGraphicFramePr>
          <p:xfrm>
            <a:off x="3605623" y="4343400"/>
            <a:ext cx="2406650" cy="1060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4" name="Equation" r:id="rId11" imgW="1155600" imgH="533160" progId="Equation.DSMT4">
                    <p:embed/>
                  </p:oleObj>
                </mc:Choice>
                <mc:Fallback>
                  <p:oleObj name="Equation" r:id="rId11" imgW="11556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623" y="4343400"/>
                          <a:ext cx="2406650" cy="1060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30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457200"/>
            <a:ext cx="8229600" cy="2895600"/>
            <a:chOff x="304800" y="457200"/>
            <a:chExt cx="8229600" cy="2895600"/>
          </a:xfrm>
        </p:grpSpPr>
        <p:sp>
          <p:nvSpPr>
            <p:cNvPr id="4" name="Rectangle 3"/>
            <p:cNvSpPr/>
            <p:nvPr/>
          </p:nvSpPr>
          <p:spPr>
            <a:xfrm>
              <a:off x="304800" y="2814935"/>
              <a:ext cx="4786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The sequence will converge because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244" y="457200"/>
              <a:ext cx="57117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We have,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=1.4, so consider n=0 and we get</a:t>
              </a:r>
              <a:endParaRPr lang="en-US" sz="24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611112"/>
                </p:ext>
              </p:extLst>
            </p:nvPr>
          </p:nvGraphicFramePr>
          <p:xfrm>
            <a:off x="544512" y="990600"/>
            <a:ext cx="7989888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7" name="Equation" r:id="rId3" imgW="3886200" imgH="457200" progId="Equation.DSMT4">
                    <p:embed/>
                  </p:oleObj>
                </mc:Choice>
                <mc:Fallback>
                  <p:oleObj name="Equation" r:id="rId3" imgW="3886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12" y="990600"/>
                          <a:ext cx="7989888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434411"/>
                </p:ext>
              </p:extLst>
            </p:nvPr>
          </p:nvGraphicFramePr>
          <p:xfrm>
            <a:off x="5041900" y="2803525"/>
            <a:ext cx="15732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8" name="Equation" r:id="rId5" imgW="761760" imgH="253800" progId="Equation.DSMT4">
                    <p:embed/>
                  </p:oleObj>
                </mc:Choice>
                <mc:Fallback>
                  <p:oleObj name="Equation" r:id="rId5" imgW="761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900" y="2803525"/>
                          <a:ext cx="1573213" cy="549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953000" y="2052935"/>
              <a:ext cx="3560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410" y="3657600"/>
            <a:ext cx="7238590" cy="2457450"/>
            <a:chOff x="381410" y="3657600"/>
            <a:chExt cx="7238590" cy="2457450"/>
          </a:xfrm>
        </p:grpSpPr>
        <p:sp>
          <p:nvSpPr>
            <p:cNvPr id="13" name="Rectangle 12"/>
            <p:cNvSpPr/>
            <p:nvPr/>
          </p:nvSpPr>
          <p:spPr>
            <a:xfrm>
              <a:off x="424953" y="3657600"/>
              <a:ext cx="71950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Similarly, choose iterative function (c), and we can write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410" y="5410200"/>
              <a:ext cx="2057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Now, calculate</a:t>
              </a:r>
              <a:endParaRPr lang="en-US" sz="2400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991911"/>
                </p:ext>
              </p:extLst>
            </p:nvPr>
          </p:nvGraphicFramePr>
          <p:xfrm>
            <a:off x="2513423" y="5181600"/>
            <a:ext cx="3395662" cy="93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" name="Equation" r:id="rId7" imgW="1498320" imgH="431640" progId="Equation.DSMT4">
                    <p:embed/>
                  </p:oleObj>
                </mc:Choice>
                <mc:Fallback>
                  <p:oleObj name="Equation" r:id="rId7" imgW="1498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423" y="5181600"/>
                          <a:ext cx="3395662" cy="933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958569"/>
                </p:ext>
              </p:extLst>
            </p:nvPr>
          </p:nvGraphicFramePr>
          <p:xfrm>
            <a:off x="3143660" y="4367213"/>
            <a:ext cx="256698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0" name="Equation" r:id="rId9" imgW="1231560" imgH="279360" progId="Equation.DSMT4">
                    <p:embed/>
                  </p:oleObj>
                </mc:Choice>
                <mc:Fallback>
                  <p:oleObj name="Equation" r:id="rId9" imgW="12315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660" y="4367213"/>
                          <a:ext cx="2566988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57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457200"/>
            <a:ext cx="8208855" cy="2895600"/>
            <a:chOff x="304800" y="457200"/>
            <a:chExt cx="8208855" cy="2895600"/>
          </a:xfrm>
        </p:grpSpPr>
        <p:sp>
          <p:nvSpPr>
            <p:cNvPr id="4" name="Rectangle 3"/>
            <p:cNvSpPr/>
            <p:nvPr/>
          </p:nvSpPr>
          <p:spPr>
            <a:xfrm>
              <a:off x="304800" y="2814935"/>
              <a:ext cx="4786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The sequence will converge because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244" y="457200"/>
              <a:ext cx="57117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We have,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=1.4, so consider n=0 and we get</a:t>
              </a:r>
              <a:endParaRPr lang="en-US" sz="24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130617"/>
                </p:ext>
              </p:extLst>
            </p:nvPr>
          </p:nvGraphicFramePr>
          <p:xfrm>
            <a:off x="1169988" y="1133475"/>
            <a:ext cx="6737350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5" name="Equation" r:id="rId3" imgW="3276360" imgH="431640" progId="Equation.DSMT4">
                    <p:embed/>
                  </p:oleObj>
                </mc:Choice>
                <mc:Fallback>
                  <p:oleObj name="Equation" r:id="rId3" imgW="3276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1133475"/>
                          <a:ext cx="6737350" cy="84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484274"/>
                </p:ext>
              </p:extLst>
            </p:nvPr>
          </p:nvGraphicFramePr>
          <p:xfrm>
            <a:off x="5041900" y="2803525"/>
            <a:ext cx="15732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6" name="Equation" r:id="rId5" imgW="761760" imgH="253800" progId="Equation.DSMT4">
                    <p:embed/>
                  </p:oleObj>
                </mc:Choice>
                <mc:Fallback>
                  <p:oleObj name="Equation" r:id="rId5" imgW="761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900" y="2803525"/>
                          <a:ext cx="1573213" cy="549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953000" y="2205335"/>
              <a:ext cx="3560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[Substitute the value of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76200" y="4140875"/>
            <a:ext cx="9296400" cy="1955125"/>
            <a:chOff x="-76200" y="4140875"/>
            <a:chExt cx="9296400" cy="1955125"/>
          </a:xfrm>
        </p:grpSpPr>
        <p:sp>
          <p:nvSpPr>
            <p:cNvPr id="13" name="TextBox 12"/>
            <p:cNvSpPr txBox="1"/>
            <p:nvPr/>
          </p:nvSpPr>
          <p:spPr>
            <a:xfrm>
              <a:off x="-76200" y="414087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Example </a:t>
              </a:r>
              <a:r>
                <a:rPr lang="en-US" sz="2400" b="1" dirty="0"/>
                <a:t>2</a:t>
              </a:r>
              <a:r>
                <a:rPr lang="en-US" sz="2400" b="1" dirty="0" smtClean="0"/>
                <a:t>: </a:t>
              </a:r>
              <a:r>
                <a:rPr lang="en-US" sz="2400" dirty="0" smtClean="0"/>
                <a:t>Given that</a:t>
              </a:r>
              <a:endParaRPr lang="en-US" sz="2400" b="1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856968"/>
                </p:ext>
              </p:extLst>
            </p:nvPr>
          </p:nvGraphicFramePr>
          <p:xfrm>
            <a:off x="2895600" y="4145340"/>
            <a:ext cx="3378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7" name="Equation" r:id="rId7" imgW="1409400" imgH="203040" progId="Equation.DSMT4">
                    <p:embed/>
                  </p:oleObj>
                </mc:Choice>
                <mc:Fallback>
                  <p:oleObj name="Equation" r:id="rId7" imgW="1409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145340"/>
                          <a:ext cx="3378200" cy="457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371600" y="4526340"/>
              <a:ext cx="7696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c</a:t>
              </a:r>
              <a:r>
                <a:rPr lang="en-US" sz="2400" dirty="0" smtClean="0"/>
                <a:t>onverge to the root near the point x</a:t>
              </a:r>
              <a:r>
                <a:rPr lang="en-US" sz="1200" dirty="0" smtClean="0"/>
                <a:t>0</a:t>
              </a:r>
              <a:r>
                <a:rPr lang="en-US" sz="2400" dirty="0" smtClean="0"/>
                <a:t>=3.5, </a:t>
              </a:r>
              <a:r>
                <a:rPr lang="en-US" sz="2400" dirty="0"/>
                <a:t>do the iteration two times to estimate the root to </a:t>
              </a:r>
              <a:r>
                <a:rPr lang="en-US" sz="2400" dirty="0" smtClean="0"/>
                <a:t>4</a:t>
              </a:r>
              <a:r>
                <a:rPr lang="en-US" sz="2400" dirty="0"/>
                <a:t> decimal </a:t>
              </a:r>
              <a:r>
                <a:rPr lang="en-US" sz="2400" dirty="0" smtClean="0"/>
                <a:t>places. Also, </a:t>
              </a:r>
              <a:r>
                <a:rPr lang="en-US" sz="2400" dirty="0"/>
                <a:t>Write down MATLAB commands to execute the iterations five times.</a:t>
              </a:r>
              <a:r>
                <a:rPr lang="en-US" sz="2400" dirty="0" smtClean="0"/>
                <a:t> 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414087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the iterative formula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7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1000" y="1130597"/>
            <a:ext cx="6781800" cy="3974803"/>
            <a:chOff x="381000" y="1130597"/>
            <a:chExt cx="6781800" cy="3974803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1130597"/>
              <a:ext cx="293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 Solution: </a:t>
              </a:r>
              <a:r>
                <a:rPr lang="en-US" sz="2400" dirty="0" smtClean="0"/>
                <a:t>Consider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935731"/>
                </p:ext>
              </p:extLst>
            </p:nvPr>
          </p:nvGraphicFramePr>
          <p:xfrm>
            <a:off x="1441450" y="1622425"/>
            <a:ext cx="5721350" cy="464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7" name="Equation" r:id="rId3" imgW="2616120" imgH="203040" progId="Equation.DSMT4">
                    <p:embed/>
                  </p:oleObj>
                </mc:Choice>
                <mc:Fallback>
                  <p:oleObj name="Equation" r:id="rId3" imgW="2616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50" y="1622425"/>
                          <a:ext cx="5721350" cy="464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95300" y="2155825"/>
              <a:ext cx="506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Rewrite the given equation as follows: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4623238"/>
                </p:ext>
              </p:extLst>
            </p:nvPr>
          </p:nvGraphicFramePr>
          <p:xfrm>
            <a:off x="1447800" y="2617788"/>
            <a:ext cx="5699125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8" name="Equation" r:id="rId5" imgW="2869920" imgH="812520" progId="Equation.DSMT4">
                    <p:embed/>
                  </p:oleObj>
                </mc:Choice>
                <mc:Fallback>
                  <p:oleObj name="Equation" r:id="rId5" imgW="2869920" imgH="8125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617788"/>
                          <a:ext cx="5699125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33400" y="443736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smtClean="0"/>
                <a:t>Calculate 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919911"/>
                </p:ext>
              </p:extLst>
            </p:nvPr>
          </p:nvGraphicFramePr>
          <p:xfrm>
            <a:off x="1905000" y="4289425"/>
            <a:ext cx="30003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9" name="Equation" r:id="rId7" imgW="1511280" imgH="393480" progId="Equation.DSMT4">
                    <p:embed/>
                  </p:oleObj>
                </mc:Choice>
                <mc:Fallback>
                  <p:oleObj name="Equation" r:id="rId7" imgW="151128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289425"/>
                          <a:ext cx="30003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57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0868CE-5FBA-471D-83E7-83BDEAA312AD}"/>
</file>

<file path=customXml/itemProps2.xml><?xml version="1.0" encoding="utf-8"?>
<ds:datastoreItem xmlns:ds="http://schemas.openxmlformats.org/officeDocument/2006/customXml" ds:itemID="{9FA146AE-9AC4-43AD-B47B-A78FA8980B18}"/>
</file>

<file path=customXml/itemProps3.xml><?xml version="1.0" encoding="utf-8"?>
<ds:datastoreItem xmlns:ds="http://schemas.openxmlformats.org/officeDocument/2006/customXml" ds:itemID="{C0DC506F-10A9-48C5-A8EA-0C49BDF81E8C}"/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1944</Words>
  <Application>Microsoft Office PowerPoint</Application>
  <PresentationFormat>On-screen Show (4:3)</PresentationFormat>
  <Paragraphs>233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Solution of System of Nonlinear Equations: Fixed Point Iteration Method (FPIM)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372</cp:revision>
  <dcterms:created xsi:type="dcterms:W3CDTF">2006-08-16T00:00:00Z</dcterms:created>
  <dcterms:modified xsi:type="dcterms:W3CDTF">2020-06-08T17:37:35Z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