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4" r:id="rId4"/>
    <p:sldId id="273" r:id="rId5"/>
    <p:sldId id="274" r:id="rId6"/>
    <p:sldId id="275" r:id="rId7"/>
    <p:sldId id="279" r:id="rId8"/>
    <p:sldId id="296" r:id="rId9"/>
    <p:sldId id="294" r:id="rId10"/>
    <p:sldId id="295" r:id="rId11"/>
    <p:sldId id="298" r:id="rId12"/>
    <p:sldId id="299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3788-7D2A-4DD4-8B8E-9332672E451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121-BBD9-43E4-80C5-19E7813A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940-8DCE-4C2F-A197-C1C625398EC8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300B-6956-4753-850E-7917FEF81C6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A30B-13EE-4EF0-B771-BF01E0B87E67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BD87-37C5-407E-873B-45F3FEED4C8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6736-815D-43A3-9A42-655BFFA95071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C11-23F9-410C-968A-EA76085966D6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774-9AA9-4A9C-8998-2D2D9CB9AB7F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9FF-30C2-4513-B8B9-2D2A37D0E599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C72-3987-497D-B742-090610C86619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1C3-4BFC-4F1B-AC4C-38D82CB47A1D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CB0E-E406-4D4D-98A6-6FEA2AAF6824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2ACB-B33C-4105-90D0-244F8EAA6AD8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depository.com/publishers/Cengage-Learning-Inc" TargetMode="External"/><Relationship Id="rId2" Type="http://schemas.openxmlformats.org/officeDocument/2006/relationships/hyperlink" Target="https://www.bookdepository.com/publishers/Pearson-Education-Limi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okdepository.com/author/Richard-Burden" TargetMode="External"/><Relationship Id="rId5" Type="http://schemas.openxmlformats.org/officeDocument/2006/relationships/hyperlink" Target="https://www.bookdepository.com/author/Annette-Burden" TargetMode="External"/><Relationship Id="rId4" Type="http://schemas.openxmlformats.org/officeDocument/2006/relationships/hyperlink" Target="https://www.bookdepository.com/author/J-Douglas-Fai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Spline Interpolation: Linear Spline Interpolation (LSI) 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43200" y="3086100"/>
            <a:ext cx="327660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Lecture-1</a:t>
            </a:r>
          </a:p>
        </p:txBody>
      </p:sp>
    </p:spTree>
    <p:extLst>
      <p:ext uri="{BB962C8B-B14F-4D97-AF65-F5344CB8AC3E}">
        <p14:creationId xmlns:p14="http://schemas.microsoft.com/office/powerpoint/2010/main" val="30320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10668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add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boundary conditions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unique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 Normally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three types of boundary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" y="2486090"/>
                <a:ext cx="8839200" cy="3750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Second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derivatives at end points are known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 case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=0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give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spline called natural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cubic spline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First derivatives at end points are known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give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spline called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clampedcubic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spline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86090"/>
                <a:ext cx="8839200" cy="3750642"/>
              </a:xfrm>
              <a:prstGeom prst="rect">
                <a:avLst/>
              </a:prstGeom>
              <a:blipFill rotWithShape="1">
                <a:blip r:embed="rId2"/>
                <a:stretch>
                  <a:fillRect l="-1103" t="-1301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481943" y="291236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" y="881865"/>
                <a:ext cx="8839200" cy="2851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Automatically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adjusted boundary conditions known as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not-a-knot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cubic spline.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condition assumes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continuous at the second and last but one points.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′′′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     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)=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number of data points is four for this condition to be used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81865"/>
                <a:ext cx="8839200" cy="2851935"/>
              </a:xfrm>
              <a:prstGeom prst="rect">
                <a:avLst/>
              </a:prstGeom>
              <a:blipFill rotWithShape="1">
                <a:blip r:embed="rId2"/>
                <a:stretch>
                  <a:fillRect l="-1103" t="-1709" r="-1034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0114" y="304800"/>
            <a:ext cx="47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Multiple questions: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892045"/>
                  </p:ext>
                </p:extLst>
              </p:nvPr>
            </p:nvGraphicFramePr>
            <p:xfrm>
              <a:off x="152400" y="883920"/>
              <a:ext cx="8839200" cy="55048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/>
                    <a:gridCol w="7955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S.No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Questions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How many Spline interpolation are known</a:t>
                          </a:r>
                          <a:r>
                            <a:rPr lang="en-US" baseline="0" dirty="0" smtClean="0"/>
                            <a:t> in Numerical Analysis?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One,                               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Two,                                    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baseline="0" dirty="0" smtClean="0"/>
                            <a:t>(c) None of them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What is the </a:t>
                          </a:r>
                          <a:r>
                            <a:rPr lang="en-US" sz="1800" dirty="0"/>
                            <a:t>linear spline curve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[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] </m:t>
                              </m:r>
                            </m:oMath>
                          </a14:m>
                          <a:r>
                            <a:rPr lang="en-US" sz="1800" dirty="0" smtClean="0"/>
                            <a:t> for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=1, 2, …,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 smtClean="0"/>
                            <a:t>?</a:t>
                          </a:r>
                        </a:p>
                        <a:p>
                          <a:r>
                            <a:rPr lang="en-US" dirty="0" smtClean="0"/>
                            <a:t>Which rule is</a:t>
                          </a:r>
                          <a:r>
                            <a:rPr lang="en-US" baseline="0" dirty="0" smtClean="0"/>
                            <a:t> used for getting Modified Euler’s method-</a:t>
                          </a:r>
                        </a:p>
                        <a:p>
                          <a:r>
                            <a:rPr lang="en-US" baseline="0" dirty="0" smtClean="0"/>
                            <a:t>Taylor series can be expresses as follows: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, </m:t>
                              </m:r>
                            </m:oMath>
                          </a14:m>
                          <a:endParaRPr lang="en-US" baseline="0" dirty="0" smtClean="0"/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, </m:t>
                              </m:r>
                            </m:oMath>
                          </a14:m>
                          <a:endParaRPr lang="en-US" baseline="0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,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dirty="0" smtClean="0"/>
                            <a:t> None of them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Which spline is smooth? 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Linear Spline interpolation , 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 Cubic Spline interpolation,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 None of them,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 Both of them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892045"/>
                  </p:ext>
                </p:extLst>
              </p:nvPr>
            </p:nvGraphicFramePr>
            <p:xfrm>
              <a:off x="152400" y="883920"/>
              <a:ext cx="8839200" cy="55048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/>
                    <a:gridCol w="7955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S.No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Questions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How many Spline interpolation are known</a:t>
                          </a:r>
                          <a:r>
                            <a:rPr lang="en-US" baseline="0" dirty="0" smtClean="0"/>
                            <a:t> in Numerical Analysis?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One,                               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Two,                                    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baseline="0" dirty="0" smtClean="0"/>
                            <a:t>(</a:t>
                          </a:r>
                          <a:r>
                            <a:rPr lang="en-US" baseline="0" dirty="0" smtClean="0"/>
                            <a:t>c) </a:t>
                          </a:r>
                          <a:r>
                            <a:rPr lang="en-US" baseline="0" dirty="0" smtClean="0"/>
                            <a:t>None of them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48221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11" t="-64128" b="-62899"/>
                          </a:stretch>
                        </a:blipFill>
                      </a:tcPr>
                    </a:tc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Which </a:t>
                          </a:r>
                          <a:r>
                            <a:rPr lang="en-US" baseline="0" dirty="0" smtClean="0"/>
                            <a:t>spline is smooth? </a:t>
                          </a:r>
                          <a:endParaRPr lang="en-US" baseline="0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Linear Spline interpolation </a:t>
                          </a:r>
                          <a:r>
                            <a:rPr lang="en-US" baseline="0" dirty="0" smtClean="0"/>
                            <a:t>, </a:t>
                          </a:r>
                          <a:endParaRPr lang="en-US" baseline="0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 Cubic Spline interpolation,</a:t>
                          </a:r>
                          <a:endParaRPr lang="en-US" baseline="0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 None of </a:t>
                          </a:r>
                          <a:r>
                            <a:rPr lang="en-US" baseline="0" dirty="0" smtClean="0"/>
                            <a:t>them,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 smtClean="0"/>
                            <a:t> Both of them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1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8371" y="304800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References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1" y="946428"/>
            <a:ext cx="899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[1</a:t>
            </a:r>
            <a:r>
              <a:rPr lang="en-US" sz="2000" b="1" dirty="0"/>
              <a:t>] </a:t>
            </a:r>
            <a:r>
              <a:rPr lang="en-US" sz="2000" dirty="0"/>
              <a:t>Applied Numerical Methods With </a:t>
            </a:r>
            <a:r>
              <a:rPr lang="en-US" sz="2000" dirty="0" err="1"/>
              <a:t>Matlab</a:t>
            </a:r>
            <a:r>
              <a:rPr lang="en-US" sz="2000" dirty="0"/>
              <a:t> for Engineers and Scientists ( Steven </a:t>
            </a:r>
            <a:r>
              <a:rPr lang="en-US" sz="2000" dirty="0" err="1"/>
              <a:t>C.Chapra</a:t>
            </a:r>
            <a:r>
              <a:rPr lang="en-US" sz="2000" dirty="0" smtClean="0"/>
              <a:t>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smtClean="0"/>
              <a:t>[2] </a:t>
            </a:r>
            <a:r>
              <a:rPr lang="en-US" sz="2000" dirty="0" smtClean="0"/>
              <a:t>Applied </a:t>
            </a:r>
            <a:r>
              <a:rPr lang="en-US" sz="2000" dirty="0"/>
              <a:t>Numerical Analysis – </a:t>
            </a:r>
            <a:r>
              <a:rPr lang="en-US" sz="2000" dirty="0" err="1"/>
              <a:t>C.F.Gerald</a:t>
            </a:r>
            <a:r>
              <a:rPr lang="en-US" sz="2000" dirty="0"/>
              <a:t> &amp; </a:t>
            </a:r>
            <a:r>
              <a:rPr lang="en-US" sz="2000" dirty="0" err="1"/>
              <a:t>P.O.Wheatley</a:t>
            </a:r>
            <a:r>
              <a:rPr lang="en-US" sz="2000" dirty="0"/>
              <a:t>, 7</a:t>
            </a:r>
            <a:r>
              <a:rPr lang="en-US" sz="2000" baseline="30000" dirty="0"/>
              <a:t>th</a:t>
            </a:r>
            <a:r>
              <a:rPr lang="en-US" sz="2000" dirty="0"/>
              <a:t>  Edition, 2003, </a:t>
            </a:r>
            <a:r>
              <a:rPr lang="en-US" sz="2000" dirty="0">
                <a:hlinkClick r:id="rId2"/>
              </a:rPr>
              <a:t>Pearson Education Limited</a:t>
            </a:r>
            <a:r>
              <a:rPr lang="en-US" sz="2000" dirty="0"/>
              <a:t>, </a:t>
            </a:r>
            <a:r>
              <a:rPr lang="en-US" sz="2000" dirty="0" smtClean="0"/>
              <a:t>USA.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[3] </a:t>
            </a:r>
            <a:r>
              <a:rPr lang="en-US" sz="2000" dirty="0"/>
              <a:t>Numerical Analysis &amp; Computing – W. Cheney &amp; D. Kincaid, 6</a:t>
            </a:r>
            <a:r>
              <a:rPr lang="en-US" sz="2000" baseline="30000" dirty="0"/>
              <a:t>th</a:t>
            </a:r>
            <a:r>
              <a:rPr lang="en-US" sz="2000" dirty="0"/>
              <a:t>  Edition, 2007, </a:t>
            </a:r>
            <a:r>
              <a:rPr lang="en-US" sz="2000" dirty="0">
                <a:hlinkClick r:id="rId3"/>
              </a:rPr>
              <a:t>Cengage Learning, </a:t>
            </a:r>
            <a:r>
              <a:rPr lang="en-US" sz="2000" dirty="0" err="1">
                <a:hlinkClick r:id="rId3"/>
              </a:rPr>
              <a:t>Inc</a:t>
            </a:r>
            <a:r>
              <a:rPr lang="en-US" sz="2000" dirty="0"/>
              <a:t>, USA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[4] </a:t>
            </a:r>
            <a:r>
              <a:rPr lang="en-US" sz="2000" dirty="0"/>
              <a:t>Numerical Analysis –  </a:t>
            </a:r>
            <a:r>
              <a:rPr lang="en-US" sz="2000" dirty="0">
                <a:hlinkClick r:id="rId4"/>
              </a:rPr>
              <a:t>J. Douglas </a:t>
            </a:r>
            <a:r>
              <a:rPr lang="en-US" sz="2000" dirty="0" err="1">
                <a:hlinkClick r:id="rId4"/>
              </a:rPr>
              <a:t>Faires</a:t>
            </a:r>
            <a:r>
              <a:rPr lang="en-US" sz="2000" dirty="0">
                <a:hlinkClick r:id="rId4"/>
              </a:rPr>
              <a:t> 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Annette Burden 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Richard Burden</a:t>
            </a:r>
            <a:r>
              <a:rPr lang="en-US" sz="2000" dirty="0"/>
              <a:t>, 10</a:t>
            </a:r>
            <a:r>
              <a:rPr lang="en-US" sz="2000" baseline="30000" dirty="0"/>
              <a:t>th</a:t>
            </a:r>
            <a:r>
              <a:rPr lang="en-US" sz="2000" dirty="0"/>
              <a:t>  Edition, 2015,  </a:t>
            </a:r>
            <a:r>
              <a:rPr lang="en-US" sz="2000" dirty="0">
                <a:hlinkClick r:id="rId3"/>
              </a:rPr>
              <a:t>Cengage Learning, </a:t>
            </a:r>
            <a:r>
              <a:rPr lang="en-US" sz="2000" dirty="0" err="1">
                <a:hlinkClick r:id="rId3"/>
              </a:rPr>
              <a:t>Inc</a:t>
            </a:r>
            <a:r>
              <a:rPr lang="en-US" sz="2000" dirty="0"/>
              <a:t>, USA.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91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254" y="607367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 Plotting line or curve using providing data sets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dirty="0" smtClean="0"/>
              <a:t>Analyze line or curve </a:t>
            </a:r>
            <a:endParaRPr 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4048780"/>
            <a:ext cx="8305800" cy="2199620"/>
            <a:chOff x="457200" y="4048780"/>
            <a:chExt cx="8305800" cy="2199620"/>
          </a:xfrm>
        </p:grpSpPr>
        <p:sp>
          <p:nvSpPr>
            <p:cNvPr id="8" name="TextBox 7"/>
            <p:cNvSpPr txBox="1"/>
            <p:nvPr/>
          </p:nvSpPr>
          <p:spPr>
            <a:xfrm>
              <a:off x="2819400" y="4048780"/>
              <a:ext cx="350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 smtClean="0">
                  <a:solidFill>
                    <a:srgbClr val="FF0000"/>
                  </a:solidFill>
                </a:rPr>
                <a:t>Spline Interpolation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4555629"/>
              <a:ext cx="83058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mathematical field of numerical analysis, </a:t>
              </a: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spline 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interpolation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is a form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interpolation where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interpolant is a special type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piecewise polynomial called a spline. It is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often preferred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 polynomial interpolation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because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interpolation error can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 made small even when using low degree polynomials for the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spline.</a:t>
              </a:r>
              <a:endParaRPr lang="en-US" sz="24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429000" y="26009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Applications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119735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 Data analysis numerically in Mathematics</a:t>
            </a:r>
          </a:p>
        </p:txBody>
      </p:sp>
    </p:spTree>
    <p:extLst>
      <p:ext uri="{BB962C8B-B14F-4D97-AF65-F5344CB8AC3E}">
        <p14:creationId xmlns:p14="http://schemas.microsoft.com/office/powerpoint/2010/main" val="40679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228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Definition of Spline Interpolation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762000"/>
            <a:ext cx="8153400" cy="2900065"/>
            <a:chOff x="533400" y="762000"/>
            <a:chExt cx="8153400" cy="2900065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762000"/>
              <a:ext cx="8153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Spline interpolation function is a piecewise polynomial function joined together with certain conditions satisfied by </a:t>
              </a:r>
              <a:r>
                <a:rPr lang="en-US" sz="2400" dirty="0" smtClean="0"/>
                <a:t>them. </a:t>
              </a:r>
              <a:r>
                <a:rPr lang="en-US" sz="2400" dirty="0"/>
                <a:t>A </a:t>
              </a:r>
              <a:r>
                <a:rPr lang="en-US" sz="2400" dirty="0" smtClean="0"/>
                <a:t>function </a:t>
              </a:r>
              <a:r>
                <a:rPr lang="en-US" sz="2400" i="1" dirty="0" smtClean="0"/>
                <a:t>f(x) </a:t>
              </a:r>
              <a:r>
                <a:rPr lang="en-US" sz="2400" dirty="0"/>
                <a:t>of the form </a:t>
              </a:r>
              <a:endParaRPr lang="en-US" sz="2400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431446" y="1905000"/>
                  <a:ext cx="4281107" cy="13408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         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           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⋮                                       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       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446" y="1905000"/>
                  <a:ext cx="4281107" cy="134088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533400" y="3200400"/>
              <a:ext cx="40332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is called a </a:t>
              </a:r>
              <a:r>
                <a:rPr lang="en-US" sz="2400" b="1" dirty="0"/>
                <a:t>spline</a:t>
              </a:r>
              <a:r>
                <a:rPr lang="en-US" sz="2400" dirty="0"/>
                <a:t> of degree </a:t>
              </a:r>
              <a:r>
                <a:rPr lang="en-US" sz="2400" i="1" dirty="0"/>
                <a:t>m</a:t>
              </a:r>
              <a:r>
                <a:rPr lang="en-US" sz="2400" dirty="0"/>
                <a:t> if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3657600"/>
            <a:ext cx="8077200" cy="2286000"/>
            <a:chOff x="838200" y="3657600"/>
            <a:chExt cx="80772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14399" y="3657600"/>
                  <a:ext cx="579815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(</a:t>
                  </a:r>
                  <a:r>
                    <a:rPr lang="en-US" sz="2400" dirty="0" err="1" smtClean="0"/>
                    <a:t>i</a:t>
                  </a:r>
                  <a:r>
                    <a:rPr lang="en-US" sz="2400" dirty="0" smtClean="0"/>
                    <a:t>) the </a:t>
                  </a:r>
                  <a:r>
                    <a:rPr lang="en-US" sz="2400" dirty="0"/>
                    <a:t>domain of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is the interval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9" y="3657600"/>
                  <a:ext cx="5798153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77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92628" y="4191000"/>
                  <a:ext cx="8022772" cy="9084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 smtClean="0"/>
                    <a:t>(ii)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… 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  <m:r>
                            <a:rPr lang="en-US" sz="2400" i="1">
                              <a:latin typeface="Cambria Math"/>
                            </a:rPr>
                            <m:t>−1)</m:t>
                          </m:r>
                        </m:sup>
                      </m:sSup>
                    </m:oMath>
                  </a14:m>
                  <a:r>
                    <a:rPr lang="en-US" sz="2400" dirty="0"/>
                    <a:t>  are all continuous </a:t>
                  </a:r>
                  <a:r>
                    <a:rPr lang="en-US" sz="2400" dirty="0" smtClean="0"/>
                    <a:t>functions on the interval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628" y="4191000"/>
                  <a:ext cx="8022772" cy="9084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39" r="-1139" b="-14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38200" y="5112603"/>
                  <a:ext cx="76200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 smtClean="0"/>
                    <a:t>(</a:t>
                  </a:r>
                  <a:r>
                    <a:rPr lang="en-US" sz="2400" dirty="0"/>
                    <a:t>iii)</a:t>
                  </a: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is a polynomial of degree less than equal to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on each subinterval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400" dirty="0"/>
                    <a:t>,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latin typeface="Cambria Math"/>
                        </a:rPr>
                        <m:t>=1, 2,  ⋯, 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112603"/>
                  <a:ext cx="7620000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80" t="-5882" r="-1200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8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986135"/>
            <a:ext cx="478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Linear Spline Interpolation (LSI)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144333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Cubic Spline Interpolation(CSI)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6291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Spline Interpolation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438400"/>
            <a:ext cx="8686800" cy="3524743"/>
            <a:chOff x="228600" y="2438400"/>
            <a:chExt cx="8686800" cy="3524743"/>
          </a:xfrm>
        </p:grpSpPr>
        <p:sp>
          <p:nvSpPr>
            <p:cNvPr id="12" name="TextBox 11"/>
            <p:cNvSpPr txBox="1"/>
            <p:nvPr/>
          </p:nvSpPr>
          <p:spPr>
            <a:xfrm>
              <a:off x="228600" y="2438400"/>
              <a:ext cx="4782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 smtClean="0">
                  <a:solidFill>
                    <a:srgbClr val="FF0000"/>
                  </a:solidFill>
                </a:rPr>
                <a:t>Linear Spline Interpolation (LSI)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533400" y="2845623"/>
                  <a:ext cx="8382000" cy="31175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For a linear spline through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we may take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is of the form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   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for</m:t>
                        </m:r>
                        <m:r>
                          <a:rPr lang="en-US" sz="2400" i="1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≤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′ </m:t>
                        </m:r>
                      </m:oMath>
                    </m:oMathPara>
                  </a14:m>
                  <a:endParaRPr lang="en-US" sz="2400" dirty="0"/>
                </a:p>
                <a:p>
                  <a:r>
                    <a:rPr lang="en-US" sz="2400" dirty="0"/>
                    <a:t>Since the line passes through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 we have</a:t>
                  </a:r>
                  <a:endParaRPr lang="en-US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  <a:p>
                  <a:r>
                    <a:rPr lang="en-US" sz="2400" dirty="0" smtClean="0"/>
                    <a:t>and                   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where	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400" dirty="0" smtClean="0"/>
                    <a:t> </a:t>
                  </a:r>
                  <a:r>
                    <a:rPr lang="en-US" sz="2400" dirty="0"/>
                    <a:t>and </a:t>
                  </a: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845623"/>
                  <a:ext cx="8382000" cy="31175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164" t="-1370" b="-2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990600"/>
                <a:ext cx="8382000" cy="1646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resulting linear spline curve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in</m:t>
                    </m:r>
                    <m:r>
                      <a:rPr lang="en-US" sz="2400" i="1">
                        <a:latin typeface="Cambria Math"/>
                      </a:rPr>
                      <m:t>  [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2400" dirty="0"/>
                  <a:t>can be 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,     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=1, 2, …,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382000" cy="1646476"/>
              </a:xfrm>
              <a:prstGeom prst="rect">
                <a:avLst/>
              </a:prstGeom>
              <a:blipFill rotWithShape="1">
                <a:blip r:embed="rId2"/>
                <a:stretch>
                  <a:fillRect l="-1164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" y="3591580"/>
            <a:ext cx="651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spline for the following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0919" y="5105400"/>
                <a:ext cx="46589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Hence estimate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(1.5)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19" y="5105400"/>
                <a:ext cx="465890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63" t="-10667" r="-1178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31783" y="306836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97369"/>
              </p:ext>
            </p:extLst>
          </p:nvPr>
        </p:nvGraphicFramePr>
        <p:xfrm>
          <a:off x="1524000" y="4191000"/>
          <a:ext cx="5791505" cy="8404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{9D7B26C5-4107-4FEC-AEDC-1716B250A1EF}</a:tableStyleId>
              </a:tblPr>
              <a:tblGrid>
                <a:gridCol w="1158301"/>
                <a:gridCol w="1158301"/>
                <a:gridCol w="1158301"/>
                <a:gridCol w="1158301"/>
                <a:gridCol w="1158301"/>
              </a:tblGrid>
              <a:tr h="420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sym typeface="Symbol"/>
                        </a:rPr>
                        <a:t></a:t>
                      </a: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609600"/>
            <a:ext cx="7772400" cy="5638800"/>
            <a:chOff x="304800" y="609600"/>
            <a:chExt cx="7772400" cy="5638800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6096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81000" y="1224139"/>
                  <a:ext cx="7696200" cy="50242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 spline functions in different intervals are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=2.2+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3.5−2.2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=2.2+0.65(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+1),              −1≤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≤1</m:t>
                        </m:r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=3.5+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5.4−3.5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2−1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=3.5+1.9(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−1),                 1≤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≤2</m:t>
                        </m:r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=5.4+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1.5−5.4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5−2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=5.4−1.3(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−2),              2≤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≤5</m:t>
                        </m:r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 spline function is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2.2+0.65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 smtClean="0">
                                    <a:latin typeface="Cambria Math"/>
                                  </a:rPr>
                                  <m:t>      &amp;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−1≤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≤1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3.5+1.9(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−1),  &amp;1≤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≤2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5.4−1.3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            &amp;2≤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≤5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value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=1.5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is in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1≤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≤2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Thus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1.5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=3.5+1.9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1.5−1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=4.45.</m:t>
                        </m:r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224139"/>
                  <a:ext cx="7696200" cy="502426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72" t="-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5254" y="238780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2160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Numerically get value of a function at specific value belongs to the given data sets by using LSI.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2197" y="2362200"/>
            <a:ext cx="8400803" cy="1916668"/>
            <a:chOff x="362197" y="2362200"/>
            <a:chExt cx="8400803" cy="1916668"/>
          </a:xfrm>
        </p:grpSpPr>
        <p:sp>
          <p:nvSpPr>
            <p:cNvPr id="3" name="TextBox 2"/>
            <p:cNvSpPr txBox="1"/>
            <p:nvPr/>
          </p:nvSpPr>
          <p:spPr>
            <a:xfrm>
              <a:off x="3061854" y="2362200"/>
              <a:ext cx="2957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 smtClean="0">
                  <a:solidFill>
                    <a:srgbClr val="FF0000"/>
                  </a:solidFill>
                </a:rPr>
                <a:t>Try to do yourself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197" y="3048000"/>
              <a:ext cx="8400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 1: </a:t>
              </a:r>
              <a:r>
                <a:rPr lang="en-US" sz="2400" dirty="0"/>
                <a:t>In a chemical reaction the concentration level y of the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76400" y="3447871"/>
              <a:ext cx="7086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 smtClean="0"/>
                <a:t>product </a:t>
              </a:r>
              <a:r>
                <a:rPr lang="en-US" sz="2400" dirty="0"/>
                <a:t>at time </a:t>
              </a:r>
              <a:r>
                <a:rPr lang="en-US" sz="2400" b="1" i="1" dirty="0"/>
                <a:t>t</a:t>
              </a:r>
              <a:r>
                <a:rPr lang="en-US" sz="2400" dirty="0"/>
                <a:t> (minute) was measured every half hour. The following results were found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89504"/>
              </p:ext>
            </p:extLst>
          </p:nvPr>
        </p:nvGraphicFramePr>
        <p:xfrm>
          <a:off x="2006600" y="4457283"/>
          <a:ext cx="5638800" cy="7315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09600"/>
                <a:gridCol w="1219200"/>
                <a:gridCol w="1295400"/>
                <a:gridCol w="1386840"/>
                <a:gridCol w="112776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1.0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1.5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2.0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2.5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0.46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5341203"/>
            <a:ext cx="8382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linear spline interpolation to estimate the concentration level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minute. </a:t>
            </a:r>
          </a:p>
        </p:txBody>
      </p:sp>
    </p:spTree>
    <p:extLst>
      <p:ext uri="{BB962C8B-B14F-4D97-AF65-F5344CB8AC3E}">
        <p14:creationId xmlns:p14="http://schemas.microsoft.com/office/powerpoint/2010/main" val="17906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" y="381000"/>
            <a:ext cx="8915400" cy="1211997"/>
            <a:chOff x="228600" y="381000"/>
            <a:chExt cx="8915400" cy="1211997"/>
          </a:xfrm>
        </p:grpSpPr>
        <p:sp>
          <p:nvSpPr>
            <p:cNvPr id="3" name="TextBox 2"/>
            <p:cNvSpPr txBox="1"/>
            <p:nvPr/>
          </p:nvSpPr>
          <p:spPr>
            <a:xfrm>
              <a:off x="228600" y="381000"/>
              <a:ext cx="891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 2:</a:t>
              </a:r>
              <a:r>
                <a:rPr lang="en-US" sz="2400" dirty="0"/>
                <a:t> Use the portion of the given steam table </a:t>
              </a:r>
              <a:r>
                <a:rPr lang="en-US" sz="2400" dirty="0" smtClean="0"/>
                <a:t>for </a:t>
              </a:r>
              <a:r>
                <a:rPr lang="en-US" sz="2400" dirty="0"/>
                <a:t>superheated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4000" y="762000"/>
              <a:ext cx="7391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 smtClean="0"/>
                <a:t>H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O </a:t>
              </a:r>
              <a:r>
                <a:rPr lang="en-US" sz="2400" dirty="0"/>
                <a:t>at 200 MPa to find the corresponding entropy, </a:t>
              </a:r>
              <a:r>
                <a:rPr lang="en-US" sz="2400" i="1" dirty="0"/>
                <a:t>s</a:t>
              </a:r>
              <a:r>
                <a:rPr lang="en-US" sz="2400" dirty="0"/>
                <a:t>, for a specific volume, </a:t>
              </a:r>
              <a:r>
                <a:rPr lang="en-US" sz="2400" i="1" dirty="0"/>
                <a:t>v</a:t>
              </a:r>
              <a:r>
                <a:rPr lang="en-US" sz="2400" dirty="0"/>
                <a:t>, of 0.118 m</a:t>
              </a:r>
              <a:r>
                <a:rPr lang="en-US" sz="2400" baseline="30000" dirty="0"/>
                <a:t>3</a:t>
              </a:r>
              <a:r>
                <a:rPr lang="en-US" sz="2400" dirty="0"/>
                <a:t>/kg with linear spline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02795"/>
              </p:ext>
            </p:extLst>
          </p:nvPr>
        </p:nvGraphicFramePr>
        <p:xfrm>
          <a:off x="1676400" y="1752600"/>
          <a:ext cx="6629400" cy="9144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18648"/>
                <a:gridCol w="1202688"/>
                <a:gridCol w="1202688"/>
                <a:gridCol w="1202688"/>
                <a:gridCol w="120268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(m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/kg)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0.2037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0.2114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0.32547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0.33213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(kJ/kg K)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6.5147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6.6453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6.8664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6.9513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8600" y="3957935"/>
            <a:ext cx="8534400" cy="1604665"/>
            <a:chOff x="228600" y="3957935"/>
            <a:chExt cx="8534400" cy="1604665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3957935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b="1" dirty="0" smtClean="0"/>
                <a:t>Cubic Spline Interpolation(CSI)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3400" y="4362271"/>
              <a:ext cx="8229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Cubic spline interpolation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used very often. It gives smoother curves than other types. To determine the cubic spline, we need to use cubic polynomial for each subintervals.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381000"/>
            <a:ext cx="8763000" cy="3052465"/>
            <a:chOff x="228600" y="381000"/>
            <a:chExt cx="8763000" cy="3052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04800" y="381000"/>
                  <a:ext cx="8077200" cy="8710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Consider 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cubic polynomial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each subinterval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,    </m:t>
                      </m:r>
                      <m:r>
                        <a:rPr lang="en-US" sz="2400" i="1"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latin typeface="Cambria Math"/>
                        </a:rPr>
                        <m:t>=1 ,2, …, 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of the form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81000"/>
                  <a:ext cx="8077200" cy="8710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1" t="-5634" r="-1132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28600" y="1425125"/>
                  <a:ext cx="8763000" cy="8879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                                                                                  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≠0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.  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425125"/>
                  <a:ext cx="8763000" cy="8879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81000" y="2488310"/>
                  <a:ext cx="60198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are to be determined.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488310"/>
                  <a:ext cx="601980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21" t="-10526" r="-304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81000" y="2971800"/>
                  <a:ext cx="66298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Since the spline passes through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971800"/>
                  <a:ext cx="662989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72" t="-10667" r="-46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1000" y="3581400"/>
            <a:ext cx="8305800" cy="3216533"/>
            <a:chOff x="381000" y="3581400"/>
            <a:chExt cx="8305800" cy="321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81000" y="3581400"/>
                  <a:ext cx="8305800" cy="17436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and</m:t>
                        </m:r>
                        <m:r>
                          <a:rPr lang="en-US" sz="240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=1, 2, 3, ⋯, 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.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              </m:t>
                        </m:r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=1, 2, 3, ⋯, 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−1 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              </m:t>
                        </m:r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=1, 2, 3, ⋯, 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−1 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′′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′′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              </m:t>
                        </m:r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=1, 2, 3, ⋯, 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581400"/>
                  <a:ext cx="8305800" cy="174361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533400" y="5486400"/>
              <a:ext cx="32394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can see that there are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524000" y="5955268"/>
                  <a:ext cx="37520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1+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+3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955268"/>
                  <a:ext cx="375205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535813" y="6336268"/>
              <a:ext cx="63321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conditions but we need to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determine 4n constants.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3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E59535D7695458E633D4B5C5B44F7" ma:contentTypeVersion="0" ma:contentTypeDescription="Create a new document." ma:contentTypeScope="" ma:versionID="219085671fb346b35ed332a5897fff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DA18B3-6B56-4696-ACDC-8A42FD07A2E0}"/>
</file>

<file path=customXml/itemProps2.xml><?xml version="1.0" encoding="utf-8"?>
<ds:datastoreItem xmlns:ds="http://schemas.openxmlformats.org/officeDocument/2006/customXml" ds:itemID="{2B178571-579C-400B-8B52-83F342CBEC2A}"/>
</file>

<file path=customXml/itemProps3.xml><?xml version="1.0" encoding="utf-8"?>
<ds:datastoreItem xmlns:ds="http://schemas.openxmlformats.org/officeDocument/2006/customXml" ds:itemID="{11A9C894-B10F-4DC3-92D1-0508C916FEEC}"/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1709</Words>
  <Application>Microsoft Office PowerPoint</Application>
  <PresentationFormat>On-screen Show (4:3)</PresentationFormat>
  <Paragraphs>149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Spline Interpolation: Linear Spline Interpolation (LSI)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Teacher</dc:creator>
  <cp:lastModifiedBy>Teacher</cp:lastModifiedBy>
  <cp:revision>365</cp:revision>
  <dcterms:created xsi:type="dcterms:W3CDTF">2006-08-16T00:00:00Z</dcterms:created>
  <dcterms:modified xsi:type="dcterms:W3CDTF">2020-06-08T17:54:04Z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0x0101008E8E59535D7695458E633D4B5C5B44F7</vt:lpwstr>
  </property>
</Properties>
</file>