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256" r:id="rId5"/>
    <p:sldId id="257" r:id="rId6"/>
    <p:sldId id="258" r:id="rId7"/>
    <p:sldId id="259" r:id="rId8"/>
    <p:sldId id="281" r:id="rId9"/>
    <p:sldId id="282" r:id="rId10"/>
    <p:sldId id="278" r:id="rId11"/>
    <p:sldId id="283" r:id="rId12"/>
    <p:sldId id="284" r:id="rId13"/>
    <p:sldId id="285" r:id="rId14"/>
    <p:sldId id="286" r:id="rId15"/>
    <p:sldId id="287" r:id="rId16"/>
    <p:sldId id="288" r:id="rId17"/>
    <p:sldId id="297" r:id="rId18"/>
    <p:sldId id="299" r:id="rId19"/>
    <p:sldId id="290" r:id="rId20"/>
    <p:sldId id="294" r:id="rId21"/>
    <p:sldId id="289"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3" d="100"/>
          <a:sy n="63"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3622973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0316589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495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798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213184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330936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546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174627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85397439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577568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97204934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07353545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850131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7962258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447655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3377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8266909"/>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43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62707216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06989362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2655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329977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25981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61957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4483898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97180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916265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679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131167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21510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974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86133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235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56812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016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6200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604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6196473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1988813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41740760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96111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697" r:id="rId3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Papadimitriou-Turing%20Machine.pdf" TargetMode="External"/><Relationship Id="rId2" Type="http://schemas.openxmlformats.org/officeDocument/2006/relationships/hyperlink" Target="Sipser-Computability-1.pdf" TargetMode="External"/><Relationship Id="rId1" Type="http://schemas.openxmlformats.org/officeDocument/2006/relationships/slideLayout" Target="../slideLayouts/slideLayout6.xml"/><Relationship Id="rId4" Type="http://schemas.openxmlformats.org/officeDocument/2006/relationships/hyperlink" Target="Hopcroft-Turing%20Machin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Summer 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0F6615-D177-4A6D-9904-40C5770C275E}"/>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37EC00DC-FD61-4E37-BE84-E7BA6F2359A0}"/>
              </a:ext>
            </a:extLst>
          </p:cNvPr>
          <p:cNvSpPr>
            <a:spLocks noGrp="1"/>
          </p:cNvSpPr>
          <p:nvPr>
            <p:ph type="body" sz="half" idx="2"/>
          </p:nvPr>
        </p:nvSpPr>
        <p:spPr/>
        <p:txBody>
          <a:bodyPr/>
          <a:lstStyle/>
          <a:p>
            <a:r>
              <a:rPr lang="en-US" dirty="0"/>
              <a:t>Turing Machine (TM)</a:t>
            </a:r>
          </a:p>
        </p:txBody>
      </p:sp>
      <p:sp>
        <p:nvSpPr>
          <p:cNvPr id="17" name="Title 4">
            <a:extLst>
              <a:ext uri="{FF2B5EF4-FFF2-40B4-BE49-F238E27FC236}">
                <a16:creationId xmlns:a16="http://schemas.microsoft.com/office/drawing/2014/main" id="{50233ED0-0B63-47F6-8182-9DEE064D7724}"/>
              </a:ext>
            </a:extLst>
          </p:cNvPr>
          <p:cNvSpPr>
            <a:spLocks noGrp="1"/>
          </p:cNvSpPr>
          <p:nvPr>
            <p:ph type="title"/>
          </p:nvPr>
        </p:nvSpPr>
        <p:spPr/>
        <p:txBody>
          <a:bodyPr/>
          <a:lstStyle/>
          <a:p>
            <a:r>
              <a:rPr lang="en-US" dirty="0"/>
              <a:t>Informal Description</a:t>
            </a:r>
          </a:p>
        </p:txBody>
      </p:sp>
      <p:pic>
        <p:nvPicPr>
          <p:cNvPr id="12" name="Picture Placeholder 11" descr="A close up of a sign&#10;&#10;Description automatically generated">
            <a:extLst>
              <a:ext uri="{FF2B5EF4-FFF2-40B4-BE49-F238E27FC236}">
                <a16:creationId xmlns:a16="http://schemas.microsoft.com/office/drawing/2014/main" id="{BAC3109C-780A-4810-A47B-077C254B09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06" b="4806"/>
          <a:stretch/>
        </p:blipFill>
        <p:spPr>
          <a:xfrm>
            <a:off x="3183568" y="24738"/>
            <a:ext cx="5945190" cy="2859778"/>
          </a:xfrm>
        </p:spPr>
      </p:pic>
      <p:sp>
        <p:nvSpPr>
          <p:cNvPr id="13" name="Content Placeholder 1">
            <a:extLst>
              <a:ext uri="{FF2B5EF4-FFF2-40B4-BE49-F238E27FC236}">
                <a16:creationId xmlns:a16="http://schemas.microsoft.com/office/drawing/2014/main" id="{7A0597D6-4E2E-493E-9430-615DD7CE9E5E}"/>
              </a:ext>
            </a:extLst>
          </p:cNvPr>
          <p:cNvSpPr>
            <a:spLocks noGrp="1"/>
          </p:cNvSpPr>
          <p:nvPr>
            <p:ph sz="quarter" idx="14"/>
          </p:nvPr>
        </p:nvSpPr>
        <p:spPr/>
        <p:txBody>
          <a:bodyPr/>
          <a:lstStyle/>
          <a:p>
            <a:r>
              <a:rPr lang="en-US" altLang="en-US" sz="2400" dirty="0"/>
              <a:t>At every step, the head of the Turing Machine named </a:t>
            </a:r>
            <a:r>
              <a:rPr lang="en-US" altLang="en-US" sz="2400" b="1" dirty="0">
                <a:latin typeface="Times New Roman" panose="02020603050405020304" pitchFamily="18" charset="0"/>
                <a:cs typeface="Times New Roman" panose="02020603050405020304" pitchFamily="18" charset="0"/>
              </a:rPr>
              <a:t>M</a:t>
            </a:r>
            <a:r>
              <a:rPr lang="en-US" altLang="en-US" sz="2400" dirty="0"/>
              <a:t> reads a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from the one-way infinite tape. </a:t>
            </a:r>
          </a:p>
          <a:p>
            <a:r>
              <a:rPr lang="en-US" altLang="en-US" sz="2400" dirty="0"/>
              <a:t>Depending on its </a:t>
            </a:r>
            <a:r>
              <a:rPr lang="en-US" altLang="en-US" sz="2400" i="1" dirty="0"/>
              <a:t>current state</a:t>
            </a:r>
            <a:r>
              <a:rPr lang="en-US" altLang="en-US" sz="2400" dirty="0"/>
              <a:t> and the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being pointed by the head of the TM – </a:t>
            </a:r>
          </a:p>
          <a:p>
            <a:pPr lvl="1"/>
            <a:r>
              <a:rPr lang="en-US" altLang="en-US" sz="2200" b="1" i="1" dirty="0"/>
              <a:t>reads/writes</a:t>
            </a:r>
            <a:r>
              <a:rPr lang="en-US" altLang="en-US" sz="2200" dirty="0"/>
              <a:t> a letter from/on the tape, </a:t>
            </a:r>
          </a:p>
          <a:p>
            <a:pPr lvl="1"/>
            <a:r>
              <a:rPr lang="en-US" altLang="en-US" sz="2200" b="1" i="1" dirty="0"/>
              <a:t>moves</a:t>
            </a:r>
            <a:r>
              <a:rPr lang="en-US" altLang="en-US" sz="2200" dirty="0"/>
              <a:t> its read/write head left or right, and </a:t>
            </a:r>
          </a:p>
          <a:p>
            <a:pPr lvl="1"/>
            <a:r>
              <a:rPr lang="en-US" altLang="en-US" sz="2200" b="1" i="1" dirty="0"/>
              <a:t>jumps</a:t>
            </a:r>
            <a:r>
              <a:rPr lang="en-US" altLang="en-US" sz="2200" dirty="0"/>
              <a:t> to a new state.</a:t>
            </a:r>
          </a:p>
          <a:p>
            <a:endParaRPr lang="en-US" altLang="en-US" sz="2400" dirty="0"/>
          </a:p>
          <a:p>
            <a:endParaRPr lang="en-US" dirty="0"/>
          </a:p>
        </p:txBody>
      </p:sp>
    </p:spTree>
    <p:extLst>
      <p:ext uri="{BB962C8B-B14F-4D97-AF65-F5344CB8AC3E}">
        <p14:creationId xmlns:p14="http://schemas.microsoft.com/office/powerpoint/2010/main" val="141838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AFB93-2D9F-49FB-A07D-5E8449965272}"/>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6F7809EC-843A-40E3-942D-C5FD3E7E7977}"/>
              </a:ext>
            </a:extLst>
          </p:cNvPr>
          <p:cNvSpPr>
            <a:spLocks noGrp="1"/>
          </p:cNvSpPr>
          <p:nvPr>
            <p:ph type="body" sz="half" idx="2"/>
          </p:nvPr>
        </p:nvSpPr>
        <p:spPr/>
        <p:txBody>
          <a:bodyPr/>
          <a:lstStyle/>
          <a:p>
            <a:r>
              <a:rPr lang="en-US" dirty="0"/>
              <a:t>Turing Machine (TM)</a:t>
            </a:r>
          </a:p>
        </p:txBody>
      </p:sp>
      <p:sp>
        <p:nvSpPr>
          <p:cNvPr id="5" name="Title 4">
            <a:extLst>
              <a:ext uri="{FF2B5EF4-FFF2-40B4-BE49-F238E27FC236}">
                <a16:creationId xmlns:a16="http://schemas.microsoft.com/office/drawing/2014/main" id="{66BA3180-51F4-4B02-95F8-C0CA625958BC}"/>
              </a:ext>
            </a:extLst>
          </p:cNvPr>
          <p:cNvSpPr>
            <a:spLocks noGrp="1"/>
          </p:cNvSpPr>
          <p:nvPr>
            <p:ph type="title"/>
          </p:nvPr>
        </p:nvSpPr>
        <p:spPr/>
        <p:txBody>
          <a:bodyPr/>
          <a:lstStyle/>
          <a:p>
            <a:r>
              <a:rPr lang="en-US" dirty="0"/>
              <a:t>Input Convention</a:t>
            </a:r>
          </a:p>
        </p:txBody>
      </p:sp>
      <p:pic>
        <p:nvPicPr>
          <p:cNvPr id="8" name="Picture Placeholder 7" descr="A picture containing clock&#10;&#10;Description automatically generated">
            <a:extLst>
              <a:ext uri="{FF2B5EF4-FFF2-40B4-BE49-F238E27FC236}">
                <a16:creationId xmlns:a16="http://schemas.microsoft.com/office/drawing/2014/main" id="{A353B4F6-9E29-4ED9-8601-50A8468663D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29826" y="192378"/>
            <a:ext cx="5895124" cy="2581302"/>
          </a:xfrm>
        </p:spPr>
      </p:pic>
      <p:sp>
        <p:nvSpPr>
          <p:cNvPr id="2" name="Content Placeholder 1">
            <a:extLst>
              <a:ext uri="{FF2B5EF4-FFF2-40B4-BE49-F238E27FC236}">
                <a16:creationId xmlns:a16="http://schemas.microsoft.com/office/drawing/2014/main" id="{CAFA0F87-B522-46AF-8AA0-6829D6C3F12C}"/>
              </a:ext>
            </a:extLst>
          </p:cNvPr>
          <p:cNvSpPr>
            <a:spLocks noGrp="1"/>
          </p:cNvSpPr>
          <p:nvPr>
            <p:ph sz="quarter" idx="14"/>
          </p:nvPr>
        </p:nvSpPr>
        <p:spPr/>
        <p:txBody>
          <a:bodyPr/>
          <a:lstStyle/>
          <a:p>
            <a:r>
              <a:rPr lang="en-US" altLang="en-US" sz="2400" dirty="0"/>
              <a:t>Initially, the tape contains the input </a:t>
            </a:r>
            <a:r>
              <a:rPr lang="en-US" altLang="en-US" sz="2400" b="1" dirty="0">
                <a:latin typeface="Times New Roman" panose="02020603050405020304" pitchFamily="18" charset="0"/>
                <a:cs typeface="Times New Roman" panose="02020603050405020304" pitchFamily="18" charset="0"/>
              </a:rPr>
              <a:t>w</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padded with blanks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_</a:t>
            </a:r>
            <a:r>
              <a:rPr lang="en-US" altLang="en-US" sz="2400" dirty="0">
                <a:sym typeface="Symbol" panose="05050102010706020507" pitchFamily="18" charset="2"/>
              </a:rPr>
              <a:t>”, and the TM is in start state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b="1" i="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sym typeface="Symbol" panose="05050102010706020507" pitchFamily="18" charset="2"/>
              </a:rPr>
              <a:t>.</a:t>
            </a:r>
          </a:p>
          <a:p>
            <a:r>
              <a:rPr lang="en-US" altLang="en-US" sz="2400" dirty="0"/>
              <a:t>During the computation – </a:t>
            </a:r>
          </a:p>
          <a:p>
            <a:pPr lvl="1"/>
            <a:r>
              <a:rPr lang="en-US" altLang="en-US" sz="2200" dirty="0"/>
              <a:t>the head moves left and right (but not beyond the leftmost point),</a:t>
            </a:r>
          </a:p>
          <a:p>
            <a:pPr lvl="1"/>
            <a:r>
              <a:rPr lang="en-US" altLang="en-US" sz="2200" dirty="0"/>
              <a:t>the internal state of the machine changes, and </a:t>
            </a:r>
          </a:p>
          <a:p>
            <a:pPr lvl="1"/>
            <a:r>
              <a:rPr lang="en-US" altLang="en-US" sz="2200" dirty="0"/>
              <a:t>the content of the tape is rewritten.</a:t>
            </a:r>
          </a:p>
          <a:p>
            <a:endParaRPr lang="en-US" altLang="en-US" sz="2400" dirty="0"/>
          </a:p>
          <a:p>
            <a:endParaRPr lang="en-US" dirty="0"/>
          </a:p>
        </p:txBody>
      </p:sp>
    </p:spTree>
    <p:extLst>
      <p:ext uri="{BB962C8B-B14F-4D97-AF65-F5344CB8AC3E}">
        <p14:creationId xmlns:p14="http://schemas.microsoft.com/office/powerpoint/2010/main" val="401096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3D015-ADF1-4954-99F8-E0993536DF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D15F57-C548-416E-A299-7957FD481C6B}"/>
              </a:ext>
            </a:extLst>
          </p:cNvPr>
          <p:cNvSpPr>
            <a:spLocks noGrp="1"/>
          </p:cNvSpPr>
          <p:nvPr>
            <p:ph type="body" sz="quarter" idx="12"/>
          </p:nvPr>
        </p:nvSpPr>
        <p:spPr/>
        <p:txBody>
          <a:bodyPr/>
          <a:lstStyle/>
          <a:p>
            <a:r>
              <a:rPr lang="en-US" dirty="0"/>
              <a:t>Input Convention: Simulation</a:t>
            </a:r>
          </a:p>
        </p:txBody>
      </p:sp>
      <p:sp>
        <p:nvSpPr>
          <p:cNvPr id="4" name="Rectangle 3">
            <a:extLst>
              <a:ext uri="{FF2B5EF4-FFF2-40B4-BE49-F238E27FC236}">
                <a16:creationId xmlns:a16="http://schemas.microsoft.com/office/drawing/2014/main" id="{9DDCC8E2-79FB-4333-A67F-51DD9C236CD0}"/>
              </a:ext>
            </a:extLst>
          </p:cNvPr>
          <p:cNvSpPr/>
          <p:nvPr/>
        </p:nvSpPr>
        <p:spPr>
          <a:xfrm>
            <a:off x="448893" y="2398834"/>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cap="small" dirty="0"/>
              <a:t>Finite State Control</a:t>
            </a:r>
          </a:p>
        </p:txBody>
      </p:sp>
      <p:graphicFrame>
        <p:nvGraphicFramePr>
          <p:cNvPr id="11" name="Table 11">
            <a:extLst>
              <a:ext uri="{FF2B5EF4-FFF2-40B4-BE49-F238E27FC236}">
                <a16:creationId xmlns:a16="http://schemas.microsoft.com/office/drawing/2014/main" id="{409CCEAA-6074-44CB-B643-9345B8052AA5}"/>
              </a:ext>
            </a:extLst>
          </p:cNvPr>
          <p:cNvGraphicFramePr>
            <a:graphicFrameLocks noGrp="1"/>
          </p:cNvGraphicFramePr>
          <p:nvPr>
            <p:extLst>
              <p:ext uri="{D42A27DB-BD31-4B8C-83A1-F6EECF244321}">
                <p14:modId xmlns:p14="http://schemas.microsoft.com/office/powerpoint/2010/main" val="2013719232"/>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cxnSp>
        <p:nvCxnSpPr>
          <p:cNvPr id="15" name="Straight Arrow Connector 14">
            <a:extLst>
              <a:ext uri="{FF2B5EF4-FFF2-40B4-BE49-F238E27FC236}">
                <a16:creationId xmlns:a16="http://schemas.microsoft.com/office/drawing/2014/main" id="{273F25CC-E0B6-4AE8-A138-D33857C80E1F}"/>
              </a:ext>
            </a:extLst>
          </p:cNvPr>
          <p:cNvCxnSpPr>
            <a:stCxn id="4" idx="2"/>
          </p:cNvCxnSpPr>
          <p:nvPr/>
        </p:nvCxnSpPr>
        <p:spPr>
          <a:xfrm>
            <a:off x="1584273" y="3572314"/>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8FC1E00-AD74-461F-96D8-471EF2E89479}"/>
              </a:ext>
            </a:extLst>
          </p:cNvPr>
          <p:cNvSpPr txBox="1"/>
          <p:nvPr/>
        </p:nvSpPr>
        <p:spPr>
          <a:xfrm>
            <a:off x="6979921" y="5715000"/>
            <a:ext cx="1893562" cy="461665"/>
          </a:xfrm>
          <a:prstGeom prst="rect">
            <a:avLst/>
          </a:prstGeom>
          <a:noFill/>
        </p:spPr>
        <p:txBody>
          <a:bodyPr wrap="square" rtlCol="0">
            <a:spAutoFit/>
          </a:bodyPr>
          <a:lstStyle/>
          <a:p>
            <a:pPr algn="r"/>
            <a:r>
              <a:rPr lang="en-US" sz="2400" b="1" dirty="0"/>
              <a:t>Infinite Tape</a:t>
            </a:r>
          </a:p>
        </p:txBody>
      </p:sp>
      <p:sp>
        <p:nvSpPr>
          <p:cNvPr id="24" name="TextBox 23">
            <a:extLst>
              <a:ext uri="{FF2B5EF4-FFF2-40B4-BE49-F238E27FC236}">
                <a16:creationId xmlns:a16="http://schemas.microsoft.com/office/drawing/2014/main" id="{4D3C46A0-40B1-44FE-842C-6C81195DFE41}"/>
              </a:ext>
            </a:extLst>
          </p:cNvPr>
          <p:cNvSpPr txBox="1"/>
          <p:nvPr/>
        </p:nvSpPr>
        <p:spPr>
          <a:xfrm>
            <a:off x="394338" y="4051290"/>
            <a:ext cx="1189927" cy="461665"/>
          </a:xfrm>
          <a:prstGeom prst="rect">
            <a:avLst/>
          </a:prstGeom>
          <a:noFill/>
        </p:spPr>
        <p:txBody>
          <a:bodyPr wrap="square" rtlCol="0">
            <a:spAutoFit/>
          </a:bodyPr>
          <a:lstStyle/>
          <a:p>
            <a:pPr algn="r"/>
            <a:r>
              <a:rPr lang="en-US" sz="2400" b="1" dirty="0"/>
              <a:t>Head</a:t>
            </a:r>
          </a:p>
        </p:txBody>
      </p:sp>
      <p:graphicFrame>
        <p:nvGraphicFramePr>
          <p:cNvPr id="25" name="Table 11">
            <a:extLst>
              <a:ext uri="{FF2B5EF4-FFF2-40B4-BE49-F238E27FC236}">
                <a16:creationId xmlns:a16="http://schemas.microsoft.com/office/drawing/2014/main" id="{A5EF1F48-85EA-4559-823F-2F926C674A1F}"/>
              </a:ext>
            </a:extLst>
          </p:cNvPr>
          <p:cNvGraphicFramePr>
            <a:graphicFrameLocks noGrp="1"/>
          </p:cNvGraphicFramePr>
          <p:nvPr>
            <p:extLst>
              <p:ext uri="{D42A27DB-BD31-4B8C-83A1-F6EECF244321}">
                <p14:modId xmlns:p14="http://schemas.microsoft.com/office/powerpoint/2010/main" val="3704494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32" name="Group 31">
            <a:extLst>
              <a:ext uri="{FF2B5EF4-FFF2-40B4-BE49-F238E27FC236}">
                <a16:creationId xmlns:a16="http://schemas.microsoft.com/office/drawing/2014/main" id="{95A15631-E9AA-48AA-9CB9-8797F941F074}"/>
              </a:ext>
            </a:extLst>
          </p:cNvPr>
          <p:cNvGrpSpPr/>
          <p:nvPr/>
        </p:nvGrpSpPr>
        <p:grpSpPr>
          <a:xfrm>
            <a:off x="448889" y="2398834"/>
            <a:ext cx="2270760" cy="2470028"/>
            <a:chOff x="1942413" y="1102286"/>
            <a:chExt cx="2270760" cy="2470028"/>
          </a:xfrm>
        </p:grpSpPr>
        <p:sp>
          <p:nvSpPr>
            <p:cNvPr id="26" name="Rectangle 25">
              <a:extLst>
                <a:ext uri="{FF2B5EF4-FFF2-40B4-BE49-F238E27FC236}">
                  <a16:creationId xmlns:a16="http://schemas.microsoft.com/office/drawing/2014/main" id="{85410727-4080-453A-B89B-5980A5DF4FA7}"/>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0</a:t>
              </a:r>
            </a:p>
          </p:txBody>
        </p:sp>
        <p:cxnSp>
          <p:nvCxnSpPr>
            <p:cNvPr id="27" name="Straight Arrow Connector 26">
              <a:extLst>
                <a:ext uri="{FF2B5EF4-FFF2-40B4-BE49-F238E27FC236}">
                  <a16:creationId xmlns:a16="http://schemas.microsoft.com/office/drawing/2014/main" id="{F244384C-F0F2-48FF-958B-AA67E436010E}"/>
                </a:ext>
              </a:extLst>
            </p:cNvPr>
            <p:cNvCxnSpPr>
              <a:stCxn id="26"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A63E2F35-76DA-494E-B391-C1B17D4C2E57}"/>
              </a:ext>
            </a:extLst>
          </p:cNvPr>
          <p:cNvSpPr txBox="1"/>
          <p:nvPr/>
        </p:nvSpPr>
        <p:spPr>
          <a:xfrm>
            <a:off x="5486400" y="918322"/>
            <a:ext cx="3093716" cy="461665"/>
          </a:xfrm>
          <a:prstGeom prst="rect">
            <a:avLst/>
          </a:prstGeom>
          <a:noFill/>
        </p:spPr>
        <p:txBody>
          <a:bodyPr wrap="square" rtlCol="0">
            <a:spAutoFit/>
          </a:bodyPr>
          <a:lstStyle/>
          <a:p>
            <a:r>
              <a:rPr lang="en-US" sz="2400" b="1" dirty="0"/>
              <a:t>Instruction:</a:t>
            </a:r>
          </a:p>
        </p:txBody>
      </p:sp>
      <p:sp>
        <p:nvSpPr>
          <p:cNvPr id="30" name="TextBox 29">
            <a:extLst>
              <a:ext uri="{FF2B5EF4-FFF2-40B4-BE49-F238E27FC236}">
                <a16:creationId xmlns:a16="http://schemas.microsoft.com/office/drawing/2014/main" id="{76CBEB31-E7D9-4F9F-B522-7D6E147A56E3}"/>
              </a:ext>
            </a:extLst>
          </p:cNvPr>
          <p:cNvSpPr txBox="1"/>
          <p:nvPr/>
        </p:nvSpPr>
        <p:spPr>
          <a:xfrm>
            <a:off x="5486400" y="1371600"/>
            <a:ext cx="3093716" cy="461665"/>
          </a:xfrm>
          <a:prstGeom prst="rect">
            <a:avLst/>
          </a:prstGeom>
          <a:noFill/>
        </p:spPr>
        <p:txBody>
          <a:bodyPr wrap="square" rtlCol="0">
            <a:spAutoFit/>
          </a:bodyPr>
          <a:lstStyle/>
          <a:p>
            <a:r>
              <a:rPr lang="en-US" sz="2400" b="1" dirty="0"/>
              <a:t>Write A, Move right</a:t>
            </a:r>
          </a:p>
        </p:txBody>
      </p:sp>
      <p:graphicFrame>
        <p:nvGraphicFramePr>
          <p:cNvPr id="31" name="Table 11">
            <a:extLst>
              <a:ext uri="{FF2B5EF4-FFF2-40B4-BE49-F238E27FC236}">
                <a16:creationId xmlns:a16="http://schemas.microsoft.com/office/drawing/2014/main" id="{10DDF259-4F50-49E0-8E61-47C5752CE187}"/>
              </a:ext>
            </a:extLst>
          </p:cNvPr>
          <p:cNvGraphicFramePr>
            <a:graphicFrameLocks noGrp="1"/>
          </p:cNvGraphicFramePr>
          <p:nvPr>
            <p:extLst>
              <p:ext uri="{D42A27DB-BD31-4B8C-83A1-F6EECF244321}">
                <p14:modId xmlns:p14="http://schemas.microsoft.com/office/powerpoint/2010/main" val="332890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sp>
        <p:nvSpPr>
          <p:cNvPr id="33" name="TextBox 32">
            <a:extLst>
              <a:ext uri="{FF2B5EF4-FFF2-40B4-BE49-F238E27FC236}">
                <a16:creationId xmlns:a16="http://schemas.microsoft.com/office/drawing/2014/main" id="{50D9C584-B8D6-439D-B669-50D44BB639DA}"/>
              </a:ext>
            </a:extLst>
          </p:cNvPr>
          <p:cNvSpPr txBox="1"/>
          <p:nvPr/>
        </p:nvSpPr>
        <p:spPr>
          <a:xfrm>
            <a:off x="5486400" y="1371600"/>
            <a:ext cx="3093716" cy="461665"/>
          </a:xfrm>
          <a:prstGeom prst="rect">
            <a:avLst/>
          </a:prstGeom>
          <a:noFill/>
        </p:spPr>
        <p:txBody>
          <a:bodyPr wrap="square" rtlCol="0">
            <a:spAutoFit/>
          </a:bodyPr>
          <a:lstStyle/>
          <a:p>
            <a:r>
              <a:rPr lang="en-US" sz="2400" b="1" dirty="0"/>
              <a:t>Read N, Move right</a:t>
            </a:r>
          </a:p>
        </p:txBody>
      </p:sp>
      <p:grpSp>
        <p:nvGrpSpPr>
          <p:cNvPr id="34" name="Group 33">
            <a:extLst>
              <a:ext uri="{FF2B5EF4-FFF2-40B4-BE49-F238E27FC236}">
                <a16:creationId xmlns:a16="http://schemas.microsoft.com/office/drawing/2014/main" id="{9F352C15-EC14-49E2-9D73-03EEA898D6E2}"/>
              </a:ext>
            </a:extLst>
          </p:cNvPr>
          <p:cNvGrpSpPr/>
          <p:nvPr/>
        </p:nvGrpSpPr>
        <p:grpSpPr>
          <a:xfrm>
            <a:off x="1089320" y="2391532"/>
            <a:ext cx="2270760" cy="2470028"/>
            <a:chOff x="1942413" y="1102286"/>
            <a:chExt cx="2270760" cy="2470028"/>
          </a:xfrm>
        </p:grpSpPr>
        <p:sp>
          <p:nvSpPr>
            <p:cNvPr id="35" name="Rectangle 34">
              <a:extLst>
                <a:ext uri="{FF2B5EF4-FFF2-40B4-BE49-F238E27FC236}">
                  <a16:creationId xmlns:a16="http://schemas.microsoft.com/office/drawing/2014/main" id="{EF8700E4-27E4-4833-B41F-F86AB497213A}"/>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1</a:t>
              </a:r>
            </a:p>
          </p:txBody>
        </p:sp>
        <p:cxnSp>
          <p:nvCxnSpPr>
            <p:cNvPr id="36" name="Straight Arrow Connector 35">
              <a:extLst>
                <a:ext uri="{FF2B5EF4-FFF2-40B4-BE49-F238E27FC236}">
                  <a16:creationId xmlns:a16="http://schemas.microsoft.com/office/drawing/2014/main" id="{C396ED95-3513-4B08-AF69-C449A21A9534}"/>
                </a:ext>
              </a:extLst>
            </p:cNvPr>
            <p:cNvCxnSpPr>
              <a:stCxn id="35"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B4835A1-2D9F-4F35-BD06-34E397D40FAF}"/>
              </a:ext>
            </a:extLst>
          </p:cNvPr>
          <p:cNvGrpSpPr/>
          <p:nvPr/>
        </p:nvGrpSpPr>
        <p:grpSpPr>
          <a:xfrm>
            <a:off x="1735287" y="2391532"/>
            <a:ext cx="2270760" cy="2470028"/>
            <a:chOff x="1942413" y="1102286"/>
            <a:chExt cx="2270760" cy="2470028"/>
          </a:xfrm>
        </p:grpSpPr>
        <p:sp>
          <p:nvSpPr>
            <p:cNvPr id="38" name="Rectangle 37">
              <a:extLst>
                <a:ext uri="{FF2B5EF4-FFF2-40B4-BE49-F238E27FC236}">
                  <a16:creationId xmlns:a16="http://schemas.microsoft.com/office/drawing/2014/main" id="{6CC586B4-C44A-45B1-AF68-B7514CDE8858}"/>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2</a:t>
              </a:r>
            </a:p>
          </p:txBody>
        </p:sp>
        <p:cxnSp>
          <p:nvCxnSpPr>
            <p:cNvPr id="39" name="Straight Arrow Connector 38">
              <a:extLst>
                <a:ext uri="{FF2B5EF4-FFF2-40B4-BE49-F238E27FC236}">
                  <a16:creationId xmlns:a16="http://schemas.microsoft.com/office/drawing/2014/main" id="{F6C107D2-D47E-48CB-AA32-A9544717F48C}"/>
                </a:ext>
              </a:extLst>
            </p:cNvPr>
            <p:cNvCxnSpPr>
              <a:stCxn id="38"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71261A0-935D-4BCB-87B8-2D42337100AD}"/>
              </a:ext>
            </a:extLst>
          </p:cNvPr>
          <p:cNvSpPr txBox="1"/>
          <p:nvPr/>
        </p:nvSpPr>
        <p:spPr>
          <a:xfrm>
            <a:off x="5486400" y="1371600"/>
            <a:ext cx="3093716" cy="461665"/>
          </a:xfrm>
          <a:prstGeom prst="rect">
            <a:avLst/>
          </a:prstGeom>
          <a:noFill/>
        </p:spPr>
        <p:txBody>
          <a:bodyPr wrap="square" rtlCol="0">
            <a:spAutoFit/>
          </a:bodyPr>
          <a:lstStyle/>
          <a:p>
            <a:r>
              <a:rPr lang="en-US" sz="2400" b="1" dirty="0"/>
              <a:t>Write N, Move left</a:t>
            </a:r>
          </a:p>
        </p:txBody>
      </p:sp>
      <p:graphicFrame>
        <p:nvGraphicFramePr>
          <p:cNvPr id="41" name="Table 11">
            <a:extLst>
              <a:ext uri="{FF2B5EF4-FFF2-40B4-BE49-F238E27FC236}">
                <a16:creationId xmlns:a16="http://schemas.microsoft.com/office/drawing/2014/main" id="{3A8CA563-A16A-4BE9-962E-B2BD76DCB745}"/>
              </a:ext>
            </a:extLst>
          </p:cNvPr>
          <p:cNvGraphicFramePr>
            <a:graphicFrameLocks noGrp="1"/>
          </p:cNvGraphicFramePr>
          <p:nvPr>
            <p:extLst>
              <p:ext uri="{D42A27DB-BD31-4B8C-83A1-F6EECF244321}">
                <p14:modId xmlns:p14="http://schemas.microsoft.com/office/powerpoint/2010/main" val="32407472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42" name="Group 41">
            <a:extLst>
              <a:ext uri="{FF2B5EF4-FFF2-40B4-BE49-F238E27FC236}">
                <a16:creationId xmlns:a16="http://schemas.microsoft.com/office/drawing/2014/main" id="{24690596-20E4-4A00-8368-FABB6A26978E}"/>
              </a:ext>
            </a:extLst>
          </p:cNvPr>
          <p:cNvGrpSpPr/>
          <p:nvPr/>
        </p:nvGrpSpPr>
        <p:grpSpPr>
          <a:xfrm>
            <a:off x="1161709" y="2403121"/>
            <a:ext cx="2270760" cy="2470028"/>
            <a:chOff x="1942413" y="1102286"/>
            <a:chExt cx="2270760" cy="2470028"/>
          </a:xfrm>
        </p:grpSpPr>
        <p:sp>
          <p:nvSpPr>
            <p:cNvPr id="43" name="Rectangle 42">
              <a:extLst>
                <a:ext uri="{FF2B5EF4-FFF2-40B4-BE49-F238E27FC236}">
                  <a16:creationId xmlns:a16="http://schemas.microsoft.com/office/drawing/2014/main" id="{D3DF8B35-3DBB-4948-A911-A8E1C82BD07B}"/>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3</a:t>
              </a:r>
            </a:p>
          </p:txBody>
        </p:sp>
        <p:cxnSp>
          <p:nvCxnSpPr>
            <p:cNvPr id="44" name="Straight Arrow Connector 43">
              <a:extLst>
                <a:ext uri="{FF2B5EF4-FFF2-40B4-BE49-F238E27FC236}">
                  <a16:creationId xmlns:a16="http://schemas.microsoft.com/office/drawing/2014/main" id="{5F62544B-B634-4CEF-84F7-A6A8EEC85B3B}"/>
                </a:ext>
              </a:extLst>
            </p:cNvPr>
            <p:cNvCxnSpPr>
              <a:stCxn id="43"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398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3.88889E-6 -1.11111E-6 L 0.06927 0.00139 " pathEditMode="relative" rAng="0" ptsTypes="AA">
                                      <p:cBhvr>
                                        <p:cTn id="51" dur="2000" fill="hold"/>
                                        <p:tgtEl>
                                          <p:spTgt spid="32"/>
                                        </p:tgtEl>
                                        <p:attrNameLst>
                                          <p:attrName>ppt_x</p:attrName>
                                          <p:attrName>ppt_y</p:attrName>
                                        </p:attrNameLst>
                                      </p:cBhvr>
                                      <p:rCtr x="3455" y="69"/>
                                    </p:animMotion>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8.33333E-7 -3.7037E-6 L 0.06927 0.00139 " pathEditMode="relative" rAng="0" ptsTypes="AA">
                                      <p:cBhvr>
                                        <p:cTn id="66" dur="2000" fill="hold"/>
                                        <p:tgtEl>
                                          <p:spTgt spid="34"/>
                                        </p:tgtEl>
                                        <p:attrNameLst>
                                          <p:attrName>ppt_x</p:attrName>
                                          <p:attrName>ppt_y</p:attrName>
                                        </p:attrNameLst>
                                      </p:cBhvr>
                                      <p:rCtr x="3455" y="69"/>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nodeType="clickEffect">
                                  <p:stCondLst>
                                    <p:cond delay="0"/>
                                  </p:stCondLst>
                                  <p:childTnLst>
                                    <p:animMotion origin="layout" path="M 1.11111E-6 -3.7037E-6 L -0.06146 0.00186 " pathEditMode="relative" rAng="0" ptsTypes="AA">
                                      <p:cBhvr>
                                        <p:cTn id="87" dur="2000" fill="hold"/>
                                        <p:tgtEl>
                                          <p:spTgt spid="37"/>
                                        </p:tgtEl>
                                        <p:attrNameLst>
                                          <p:attrName>ppt_x</p:attrName>
                                          <p:attrName>ppt_y</p:attrName>
                                        </p:attrNameLst>
                                      </p:cBhvr>
                                      <p:rCtr x="-3073" y="93"/>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7"/>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2" grpId="0"/>
      <p:bldP spid="24" grpId="0"/>
      <p:bldP spid="28" grpId="0"/>
      <p:bldP spid="30" grpId="0"/>
      <p:bldP spid="30" grpId="1"/>
      <p:bldP spid="33" grpId="0"/>
      <p:bldP spid="33" grpId="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D1FD0951-728E-433C-AD95-DE983A782F2A}"/>
              </a:ext>
            </a:extLst>
          </p:cNvPr>
          <p:cNvSpPr>
            <a:spLocks noGrp="1"/>
          </p:cNvSpPr>
          <p:nvPr>
            <p:ph sz="quarter" idx="14"/>
          </p:nvPr>
        </p:nvSpPr>
        <p:spPr/>
        <p:txBody>
          <a:bodyPr/>
          <a:lstStyle/>
          <a:p>
            <a:pPr algn="just"/>
            <a:r>
              <a:rPr lang="en-US" altLang="en-US" sz="2400" dirty="0"/>
              <a:t>The computation completes/ends when the machines reaches one of the two </a:t>
            </a:r>
            <a:r>
              <a:rPr lang="en-US" altLang="en-US" sz="2400" i="1" dirty="0"/>
              <a:t>halting</a:t>
            </a:r>
            <a:r>
              <a:rPr lang="en-US" altLang="en-US" sz="2400" dirty="0"/>
              <a:t> states – </a:t>
            </a:r>
          </a:p>
          <a:p>
            <a:pPr lvl="1"/>
            <a:r>
              <a:rPr lang="en-US" altLang="en-US" sz="2200" dirty="0"/>
              <a:t>Accept State</a:t>
            </a:r>
          </a:p>
          <a:p>
            <a:pPr lvl="1"/>
            <a:r>
              <a:rPr lang="en-US" altLang="en-US" sz="2200" dirty="0"/>
              <a:t>Reject State</a:t>
            </a:r>
          </a:p>
          <a:p>
            <a:pPr algn="just"/>
            <a:r>
              <a:rPr lang="en-US" altLang="en-US" sz="2400" dirty="0"/>
              <a:t>There is also a possibility for the machine not to complete/end the computation. </a:t>
            </a:r>
          </a:p>
          <a:p>
            <a:pPr lvl="1"/>
            <a:r>
              <a:rPr lang="en-US" altLang="en-US" sz="2200" dirty="0"/>
              <a:t>The computation can proceed indefinitely</a:t>
            </a:r>
            <a:endParaRPr lang="en-US" sz="2200" dirty="0"/>
          </a:p>
        </p:txBody>
      </p:sp>
      <p:sp>
        <p:nvSpPr>
          <p:cNvPr id="3" name="Footer Placeholder 2">
            <a:extLst>
              <a:ext uri="{FF2B5EF4-FFF2-40B4-BE49-F238E27FC236}">
                <a16:creationId xmlns:a16="http://schemas.microsoft.com/office/drawing/2014/main" id="{F25BF467-A485-4822-BFC1-87FE522FF505}"/>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B47DF0DE-D6BF-4945-9EC1-8FF1C3BDF7F9}"/>
              </a:ext>
            </a:extLst>
          </p:cNvPr>
          <p:cNvSpPr>
            <a:spLocks noGrp="1"/>
          </p:cNvSpPr>
          <p:nvPr>
            <p:ph type="body" sz="half" idx="2"/>
          </p:nvPr>
        </p:nvSpPr>
        <p:spPr/>
        <p:txBody>
          <a:bodyPr>
            <a:normAutofit fontScale="92500" lnSpcReduction="20000"/>
          </a:bodyPr>
          <a:lstStyle/>
          <a:p>
            <a:r>
              <a:rPr lang="en-US" dirty="0"/>
              <a:t>Turing Machine (TM)</a:t>
            </a:r>
          </a:p>
        </p:txBody>
      </p:sp>
      <p:sp>
        <p:nvSpPr>
          <p:cNvPr id="17" name="Title 4">
            <a:extLst>
              <a:ext uri="{FF2B5EF4-FFF2-40B4-BE49-F238E27FC236}">
                <a16:creationId xmlns:a16="http://schemas.microsoft.com/office/drawing/2014/main" id="{9CA8BDAE-11D4-4EC0-BCA5-4308F65FFF59}"/>
              </a:ext>
            </a:extLst>
          </p:cNvPr>
          <p:cNvSpPr>
            <a:spLocks noGrp="1"/>
          </p:cNvSpPr>
          <p:nvPr>
            <p:ph type="title"/>
          </p:nvPr>
        </p:nvSpPr>
        <p:spPr/>
        <p:txBody>
          <a:bodyPr/>
          <a:lstStyle/>
          <a:p>
            <a:r>
              <a:rPr lang="en-US" dirty="0"/>
              <a:t>Output convention</a:t>
            </a:r>
          </a:p>
        </p:txBody>
      </p:sp>
      <p:pic>
        <p:nvPicPr>
          <p:cNvPr id="8" name="Picture Placeholder 7" descr="A close up of a clock&#10;&#10;Description automatically generated">
            <a:extLst>
              <a:ext uri="{FF2B5EF4-FFF2-40B4-BE49-F238E27FC236}">
                <a16:creationId xmlns:a16="http://schemas.microsoft.com/office/drawing/2014/main" id="{95696926-A2A8-4E74-A2FD-AD949DE864C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256" b="8256"/>
          <a:stretch/>
        </p:blipFill>
        <p:spPr>
          <a:xfrm>
            <a:off x="19048" y="692729"/>
            <a:ext cx="9105902" cy="2017317"/>
          </a:xfrm>
          <a:noFill/>
        </p:spPr>
      </p:pic>
    </p:spTree>
    <p:extLst>
      <p:ext uri="{BB962C8B-B14F-4D97-AF65-F5344CB8AC3E}">
        <p14:creationId xmlns:p14="http://schemas.microsoft.com/office/powerpoint/2010/main" val="243317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ACFDC-6CAA-41AE-8359-51E5E0BA45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A8BC6BA-387C-46C5-ABCF-494CF6EEB08B}"/>
              </a:ext>
            </a:extLst>
          </p:cNvPr>
          <p:cNvSpPr>
            <a:spLocks noGrp="1"/>
          </p:cNvSpPr>
          <p:nvPr>
            <p:ph type="body" sz="quarter" idx="12"/>
          </p:nvPr>
        </p:nvSpPr>
        <p:spPr/>
        <p:txBody>
          <a:bodyPr/>
          <a:lstStyle/>
          <a:p>
            <a:r>
              <a:rPr lang="en-US" dirty="0"/>
              <a:t>Three Levels of Abstraction</a:t>
            </a:r>
          </a:p>
        </p:txBody>
      </p:sp>
      <p:sp>
        <p:nvSpPr>
          <p:cNvPr id="4" name="Text Placeholder 3">
            <a:extLst>
              <a:ext uri="{FF2B5EF4-FFF2-40B4-BE49-F238E27FC236}">
                <a16:creationId xmlns:a16="http://schemas.microsoft.com/office/drawing/2014/main" id="{252A627D-8EE6-43DE-8CA5-E82A0B0C12CD}"/>
              </a:ext>
            </a:extLst>
          </p:cNvPr>
          <p:cNvSpPr>
            <a:spLocks noGrp="1"/>
          </p:cNvSpPr>
          <p:nvPr>
            <p:ph type="body" sz="quarter" idx="13"/>
          </p:nvPr>
        </p:nvSpPr>
        <p:spPr/>
        <p:txBody>
          <a:bodyPr>
            <a:normAutofit/>
          </a:bodyPr>
          <a:lstStyle/>
          <a:p>
            <a:r>
              <a:rPr lang="en-US" dirty="0"/>
              <a:t>High‐Level Description: An algorithm (already covered)</a:t>
            </a:r>
          </a:p>
          <a:p>
            <a:r>
              <a:rPr lang="en-US" dirty="0"/>
              <a:t>Implementation‐Level Description:</a:t>
            </a:r>
          </a:p>
          <a:p>
            <a:pPr lvl="1"/>
            <a:r>
              <a:rPr lang="en-US" dirty="0"/>
              <a:t>Describe (in English) the instructions for a TM, example:</a:t>
            </a:r>
          </a:p>
          <a:p>
            <a:pPr lvl="2"/>
            <a:r>
              <a:rPr lang="en-US" dirty="0"/>
              <a:t>How to move the head</a:t>
            </a:r>
          </a:p>
          <a:p>
            <a:pPr lvl="2"/>
            <a:r>
              <a:rPr lang="en-US" dirty="0"/>
              <a:t>What to write on the tape</a:t>
            </a:r>
          </a:p>
          <a:p>
            <a:pPr lvl="1" algn="just"/>
            <a:r>
              <a:rPr lang="en-US" dirty="0"/>
              <a:t>A version of it is covered as pseudo code in programming language courses, assembly language in “Computer Organization &amp; Architecture”. We will briefly cover here in terms of Turing machine.</a:t>
            </a:r>
          </a:p>
          <a:p>
            <a:r>
              <a:rPr lang="en-US" dirty="0"/>
              <a:t>Low‐Level Description:</a:t>
            </a:r>
          </a:p>
          <a:p>
            <a:pPr lvl="1"/>
            <a:r>
              <a:rPr lang="en-US" dirty="0"/>
              <a:t>State diagram</a:t>
            </a:r>
          </a:p>
          <a:p>
            <a:pPr lvl="1"/>
            <a:r>
              <a:rPr lang="en-US" dirty="0"/>
              <a:t>Formal Specification</a:t>
            </a:r>
          </a:p>
          <a:p>
            <a:pPr algn="just"/>
            <a:r>
              <a:rPr lang="en-US" dirty="0"/>
              <a:t>Next, we will look into an example for Implementation level description by testing membership of a string for a given language.</a:t>
            </a:r>
          </a:p>
        </p:txBody>
      </p:sp>
    </p:spTree>
    <p:extLst>
      <p:ext uri="{BB962C8B-B14F-4D97-AF65-F5344CB8AC3E}">
        <p14:creationId xmlns:p14="http://schemas.microsoft.com/office/powerpoint/2010/main" val="237066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B3ECB-38AF-417E-ABC8-6B30A9A3D0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1D75B63-6FEC-4E06-9414-26D0B74D4091}"/>
              </a:ext>
            </a:extLst>
          </p:cNvPr>
          <p:cNvSpPr>
            <a:spLocks noGrp="1"/>
          </p:cNvSpPr>
          <p:nvPr>
            <p:ph type="body" sz="quarter" idx="12"/>
          </p:nvPr>
        </p:nvSpPr>
        <p:spPr/>
        <p:txBody>
          <a:bodyPr/>
          <a:lstStyle/>
          <a:p>
            <a:r>
              <a:rPr lang="en-US" dirty="0"/>
              <a:t>TM Design Idea, </a:t>
            </a:r>
            <a:r>
              <a:rPr lang="en-US" altLang="en-US" sz="3600" b="1" dirty="0"/>
              <a:t>B = { </a:t>
            </a:r>
            <a:r>
              <a:rPr lang="en-US" altLang="en-US" sz="3600" b="1" dirty="0" err="1"/>
              <a:t>w#w</a:t>
            </a:r>
            <a:r>
              <a:rPr lang="en-US" altLang="en-US" sz="3600" b="1" dirty="0"/>
              <a:t> | w </a:t>
            </a:r>
            <a:r>
              <a:rPr lang="en-US" altLang="en-US" sz="3600" b="1" dirty="0">
                <a:sym typeface="Symbol" panose="05050102010706020507" pitchFamily="18" charset="2"/>
              </a:rPr>
              <a:t> {0,1}* }</a:t>
            </a:r>
            <a:endParaRPr lang="en-US" dirty="0"/>
          </a:p>
        </p:txBody>
      </p:sp>
      <p:sp>
        <p:nvSpPr>
          <p:cNvPr id="4" name="Text Placeholder 3">
            <a:extLst>
              <a:ext uri="{FF2B5EF4-FFF2-40B4-BE49-F238E27FC236}">
                <a16:creationId xmlns:a16="http://schemas.microsoft.com/office/drawing/2014/main" id="{7656CF03-CF35-4A11-9680-10C94278D1AB}"/>
              </a:ext>
            </a:extLst>
          </p:cNvPr>
          <p:cNvSpPr>
            <a:spLocks noGrp="1"/>
          </p:cNvSpPr>
          <p:nvPr>
            <p:ph type="body" sz="quarter" idx="13"/>
          </p:nvPr>
        </p:nvSpPr>
        <p:spPr/>
        <p:txBody>
          <a:bodyPr>
            <a:normAutofit fontScale="92500" lnSpcReduction="20000"/>
          </a:bodyPr>
          <a:lstStyle/>
          <a:p>
            <a:r>
              <a:rPr lang="en-US" sz="2600" dirty="0"/>
              <a:t>The language here contains strings which has the following properties,</a:t>
            </a:r>
          </a:p>
          <a:p>
            <a:pPr lvl="1"/>
            <a:r>
              <a:rPr lang="en-US" b="1" i="1" dirty="0"/>
              <a:t>w</a:t>
            </a:r>
            <a:r>
              <a:rPr lang="en-US" dirty="0"/>
              <a:t> is a binary string that contains only 0’s and/or 1’s.</a:t>
            </a:r>
          </a:p>
          <a:p>
            <a:pPr lvl="1"/>
            <a:r>
              <a:rPr lang="en-US" dirty="0"/>
              <a:t>Each string has a ‘</a:t>
            </a:r>
            <a:r>
              <a:rPr lang="en-US" b="1" i="1" dirty="0"/>
              <a:t>#</a:t>
            </a:r>
            <a:r>
              <a:rPr lang="en-US" dirty="0"/>
              <a:t>’ symbol in the middle</a:t>
            </a:r>
          </a:p>
          <a:p>
            <a:pPr lvl="1"/>
            <a:r>
              <a:rPr lang="en-US" dirty="0"/>
              <a:t>Both left and right side of the ‘</a:t>
            </a:r>
            <a:r>
              <a:rPr lang="en-US" b="1" i="1" dirty="0"/>
              <a:t>#</a:t>
            </a:r>
            <a:r>
              <a:rPr lang="en-US" dirty="0"/>
              <a:t>’ contains same string.</a:t>
            </a:r>
          </a:p>
          <a:p>
            <a:pPr lvl="1"/>
            <a:r>
              <a:rPr lang="en-US" dirty="0"/>
              <a:t>Example: </a:t>
            </a:r>
            <a:r>
              <a:rPr lang="en-US" b="1" dirty="0"/>
              <a:t>101</a:t>
            </a:r>
            <a:r>
              <a:rPr lang="en-US" b="1" i="1" dirty="0"/>
              <a:t>#</a:t>
            </a:r>
            <a:r>
              <a:rPr lang="en-US" b="1" dirty="0"/>
              <a:t>101</a:t>
            </a:r>
          </a:p>
          <a:p>
            <a:r>
              <a:rPr lang="en-US" sz="2600" dirty="0"/>
              <a:t>Testing the language B in TM,</a:t>
            </a:r>
          </a:p>
          <a:p>
            <a:pPr lvl="1"/>
            <a:r>
              <a:rPr lang="en-US" dirty="0"/>
              <a:t>Put (blank ‘</a:t>
            </a:r>
            <a:r>
              <a:rPr lang="en-US" sz="2400" dirty="0">
                <a:latin typeface="Cambria Math" panose="02040503050406030204" pitchFamily="18" charset="0"/>
                <a:ea typeface="Cambria Math" panose="02040503050406030204" pitchFamily="18" charset="0"/>
              </a:rPr>
              <a:t>⌴</a:t>
            </a:r>
            <a:r>
              <a:rPr lang="en-US" dirty="0"/>
              <a:t>’) </a:t>
            </a:r>
            <a:r>
              <a:rPr lang="en-US" b="1" i="1" dirty="0"/>
              <a:t>marker</a:t>
            </a:r>
            <a:r>
              <a:rPr lang="en-US" dirty="0"/>
              <a:t> on both (left &amp; right) side of the input string</a:t>
            </a:r>
          </a:p>
          <a:p>
            <a:pPr lvl="1"/>
            <a:r>
              <a:rPr lang="en-US" b="1" i="1" dirty="0"/>
              <a:t>Scan</a:t>
            </a:r>
            <a:r>
              <a:rPr lang="en-US" dirty="0"/>
              <a:t>, </a:t>
            </a:r>
            <a:r>
              <a:rPr lang="en-US" b="1" i="1" dirty="0"/>
              <a:t>Store</a:t>
            </a:r>
            <a:r>
              <a:rPr lang="en-US" dirty="0"/>
              <a:t> and </a:t>
            </a:r>
            <a:r>
              <a:rPr lang="en-US" b="1" i="1" dirty="0"/>
              <a:t>Mark</a:t>
            </a:r>
            <a:r>
              <a:rPr lang="en-US" dirty="0"/>
              <a:t> (‘</a:t>
            </a:r>
            <a:r>
              <a:rPr lang="en-US" b="1" dirty="0"/>
              <a:t>X</a:t>
            </a:r>
            <a:r>
              <a:rPr lang="en-US" dirty="0"/>
              <a:t>’) the 1</a:t>
            </a:r>
            <a:r>
              <a:rPr lang="en-US" baseline="30000" dirty="0"/>
              <a:t>st</a:t>
            </a:r>
            <a:r>
              <a:rPr lang="en-US" dirty="0"/>
              <a:t> (0 or 1) symbol right to the </a:t>
            </a:r>
            <a:r>
              <a:rPr lang="en-US" b="1" i="1" dirty="0"/>
              <a:t>left marker</a:t>
            </a:r>
            <a:r>
              <a:rPr lang="en-US" dirty="0"/>
              <a:t> of the string.</a:t>
            </a:r>
          </a:p>
          <a:p>
            <a:pPr lvl="2"/>
            <a:r>
              <a:rPr lang="en-US" sz="2200" dirty="0"/>
              <a:t>If no (0 or 1) symbol found before ‘#’ then</a:t>
            </a:r>
          </a:p>
          <a:p>
            <a:pPr lvl="3"/>
            <a:r>
              <a:rPr lang="en-US" sz="2200" dirty="0"/>
              <a:t>If no (0 or 1) symbol found after ‘#’ and before right marker then ACCEPT, otherwise REJECT.</a:t>
            </a:r>
          </a:p>
          <a:p>
            <a:pPr lvl="1"/>
            <a:r>
              <a:rPr lang="en-US" dirty="0"/>
              <a:t>Move right to the ‘#’ symbol.</a:t>
            </a:r>
          </a:p>
          <a:p>
            <a:pPr lvl="1"/>
            <a:r>
              <a:rPr lang="en-US" b="1" i="1" dirty="0"/>
              <a:t>Scan </a:t>
            </a:r>
            <a:r>
              <a:rPr lang="en-US" dirty="0"/>
              <a:t>and </a:t>
            </a:r>
            <a:r>
              <a:rPr lang="en-US" b="1" i="1" dirty="0"/>
              <a:t>Mark</a:t>
            </a:r>
            <a:r>
              <a:rPr lang="en-US" dirty="0"/>
              <a:t> (‘</a:t>
            </a:r>
            <a:r>
              <a:rPr lang="en-US" b="1" dirty="0"/>
              <a:t>X</a:t>
            </a:r>
            <a:r>
              <a:rPr lang="en-US" dirty="0"/>
              <a:t>’) the 1</a:t>
            </a:r>
            <a:r>
              <a:rPr lang="en-US" baseline="30000" dirty="0"/>
              <a:t>st</a:t>
            </a:r>
            <a:r>
              <a:rPr lang="en-US" dirty="0"/>
              <a:t> (0 or 1) symbol right to the ‘#’ of the string only of it </a:t>
            </a:r>
            <a:r>
              <a:rPr lang="en-US" b="1" i="1" dirty="0"/>
              <a:t>matches</a:t>
            </a:r>
            <a:r>
              <a:rPr lang="en-US" dirty="0"/>
              <a:t> with stored symbol in step 2.</a:t>
            </a:r>
          </a:p>
          <a:p>
            <a:pPr lvl="1"/>
            <a:r>
              <a:rPr lang="en-US" dirty="0"/>
              <a:t>Move right to the left marker, continue from step 2.</a:t>
            </a:r>
          </a:p>
          <a:p>
            <a:pPr lvl="1"/>
            <a:endParaRPr lang="en-US" dirty="0"/>
          </a:p>
        </p:txBody>
      </p:sp>
      <p:graphicFrame>
        <p:nvGraphicFramePr>
          <p:cNvPr id="5" name="Table 5">
            <a:extLst>
              <a:ext uri="{FF2B5EF4-FFF2-40B4-BE49-F238E27FC236}">
                <a16:creationId xmlns:a16="http://schemas.microsoft.com/office/drawing/2014/main" id="{4DED0E76-BE43-4190-ADD3-BFD64891282B}"/>
              </a:ext>
            </a:extLst>
          </p:cNvPr>
          <p:cNvGraphicFramePr>
            <a:graphicFrameLocks noGrp="1"/>
          </p:cNvGraphicFramePr>
          <p:nvPr>
            <p:extLst>
              <p:ext uri="{D42A27DB-BD31-4B8C-83A1-F6EECF244321}">
                <p14:modId xmlns:p14="http://schemas.microsoft.com/office/powerpoint/2010/main" val="1612666579"/>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6" name="Table 5">
            <a:extLst>
              <a:ext uri="{FF2B5EF4-FFF2-40B4-BE49-F238E27FC236}">
                <a16:creationId xmlns:a16="http://schemas.microsoft.com/office/drawing/2014/main" id="{0C9720B9-0908-4DE3-AF95-D85F4A894450}"/>
              </a:ext>
            </a:extLst>
          </p:cNvPr>
          <p:cNvGraphicFramePr>
            <a:graphicFrameLocks noGrp="1"/>
          </p:cNvGraphicFramePr>
          <p:nvPr>
            <p:extLst>
              <p:ext uri="{D42A27DB-BD31-4B8C-83A1-F6EECF244321}">
                <p14:modId xmlns:p14="http://schemas.microsoft.com/office/powerpoint/2010/main" val="330176353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7" name="Table 6">
            <a:extLst>
              <a:ext uri="{FF2B5EF4-FFF2-40B4-BE49-F238E27FC236}">
                <a16:creationId xmlns:a16="http://schemas.microsoft.com/office/drawing/2014/main" id="{F84FBC3D-DAA1-44F7-8884-0D7CCC567D9A}"/>
              </a:ext>
            </a:extLst>
          </p:cNvPr>
          <p:cNvGraphicFramePr>
            <a:graphicFrameLocks noGrp="1"/>
          </p:cNvGraphicFramePr>
          <p:nvPr>
            <p:extLst>
              <p:ext uri="{D42A27DB-BD31-4B8C-83A1-F6EECF244321}">
                <p14:modId xmlns:p14="http://schemas.microsoft.com/office/powerpoint/2010/main" val="2757561598"/>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8" name="Table 7">
            <a:extLst>
              <a:ext uri="{FF2B5EF4-FFF2-40B4-BE49-F238E27FC236}">
                <a16:creationId xmlns:a16="http://schemas.microsoft.com/office/drawing/2014/main" id="{BCC01546-6FE9-422E-9955-08B04D7F75ED}"/>
              </a:ext>
            </a:extLst>
          </p:cNvPr>
          <p:cNvGraphicFramePr>
            <a:graphicFrameLocks noGrp="1"/>
          </p:cNvGraphicFramePr>
          <p:nvPr>
            <p:extLst>
              <p:ext uri="{D42A27DB-BD31-4B8C-83A1-F6EECF244321}">
                <p14:modId xmlns:p14="http://schemas.microsoft.com/office/powerpoint/2010/main" val="3774685143"/>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9" name="Table 8">
            <a:extLst>
              <a:ext uri="{FF2B5EF4-FFF2-40B4-BE49-F238E27FC236}">
                <a16:creationId xmlns:a16="http://schemas.microsoft.com/office/drawing/2014/main" id="{07717A6A-EDEA-4D3B-8E16-1B06D3080053}"/>
              </a:ext>
            </a:extLst>
          </p:cNvPr>
          <p:cNvGraphicFramePr>
            <a:graphicFrameLocks noGrp="1"/>
          </p:cNvGraphicFramePr>
          <p:nvPr>
            <p:extLst>
              <p:ext uri="{D42A27DB-BD31-4B8C-83A1-F6EECF244321}">
                <p14:modId xmlns:p14="http://schemas.microsoft.com/office/powerpoint/2010/main" val="327587152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0" name="Table 9">
            <a:extLst>
              <a:ext uri="{FF2B5EF4-FFF2-40B4-BE49-F238E27FC236}">
                <a16:creationId xmlns:a16="http://schemas.microsoft.com/office/drawing/2014/main" id="{6464DCB4-B70B-43D3-84CA-6D91F59853F0}"/>
              </a:ext>
            </a:extLst>
          </p:cNvPr>
          <p:cNvGraphicFramePr>
            <a:graphicFrameLocks noGrp="1"/>
          </p:cNvGraphicFramePr>
          <p:nvPr>
            <p:extLst>
              <p:ext uri="{D42A27DB-BD31-4B8C-83A1-F6EECF244321}">
                <p14:modId xmlns:p14="http://schemas.microsoft.com/office/powerpoint/2010/main" val="2543741700"/>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1" name="Table 10">
            <a:extLst>
              <a:ext uri="{FF2B5EF4-FFF2-40B4-BE49-F238E27FC236}">
                <a16:creationId xmlns:a16="http://schemas.microsoft.com/office/drawing/2014/main" id="{803DB6FD-6CFC-41A3-8D2A-F3C7F801130B}"/>
              </a:ext>
            </a:extLst>
          </p:cNvPr>
          <p:cNvGraphicFramePr>
            <a:graphicFrameLocks noGrp="1"/>
          </p:cNvGraphicFramePr>
          <p:nvPr>
            <p:extLst>
              <p:ext uri="{D42A27DB-BD31-4B8C-83A1-F6EECF244321}">
                <p14:modId xmlns:p14="http://schemas.microsoft.com/office/powerpoint/2010/main" val="53467233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2" name="Table 11">
            <a:extLst>
              <a:ext uri="{FF2B5EF4-FFF2-40B4-BE49-F238E27FC236}">
                <a16:creationId xmlns:a16="http://schemas.microsoft.com/office/drawing/2014/main" id="{2AA9B113-4B7E-4BFE-8879-E965ED15E538}"/>
              </a:ext>
            </a:extLst>
          </p:cNvPr>
          <p:cNvGraphicFramePr>
            <a:graphicFrameLocks noGrp="1"/>
          </p:cNvGraphicFramePr>
          <p:nvPr>
            <p:extLst>
              <p:ext uri="{D42A27DB-BD31-4B8C-83A1-F6EECF244321}">
                <p14:modId xmlns:p14="http://schemas.microsoft.com/office/powerpoint/2010/main" val="2156844484"/>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spTree>
    <p:extLst>
      <p:ext uri="{BB962C8B-B14F-4D97-AF65-F5344CB8AC3E}">
        <p14:creationId xmlns:p14="http://schemas.microsoft.com/office/powerpoint/2010/main" val="207500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a:xfrm>
            <a:off x="2" y="815664"/>
            <a:ext cx="9136063" cy="5621654"/>
          </a:xfrm>
        </p:spPr>
        <p:txBody>
          <a:bodyPr>
            <a:noAutofit/>
          </a:bodyPr>
          <a:lstStyle/>
          <a:p>
            <a:pPr marL="0" indent="0">
              <a:buNone/>
            </a:pPr>
            <a:r>
              <a:rPr lang="en-US" sz="1800" b="1" u="sng" dirty="0"/>
              <a:t>Putting marker on both end of input</a:t>
            </a:r>
          </a:p>
          <a:p>
            <a:r>
              <a:rPr lang="en-US" sz="1800" dirty="0"/>
              <a:t>Input example: </a:t>
            </a:r>
            <a:r>
              <a:rPr lang="en-US" sz="1800" b="1" dirty="0"/>
              <a:t>011#011</a:t>
            </a:r>
          </a:p>
          <a:p>
            <a:r>
              <a:rPr lang="en-US" sz="1800" dirty="0"/>
              <a:t>Implementation level description: </a:t>
            </a:r>
            <a:r>
              <a:rPr lang="en-US" sz="1800" b="1" dirty="0"/>
              <a:t>Common steps</a:t>
            </a:r>
          </a:p>
          <a:p>
            <a:pPr>
              <a:lnSpc>
                <a:spcPct val="120000"/>
              </a:lnSpc>
            </a:pPr>
            <a:r>
              <a:rPr lang="en-US" sz="1800" dirty="0">
                <a:latin typeface="Cambria Math" panose="02040503050406030204" pitchFamily="18" charset="0"/>
                <a:ea typeface="Cambria Math" panose="02040503050406030204" pitchFamily="18" charset="0"/>
              </a:rPr>
              <a:t>Shift the input one space right, </a:t>
            </a:r>
            <a:r>
              <a:rPr lang="en-US" sz="1800" dirty="0"/>
              <a:t>Put </a:t>
            </a:r>
            <a:r>
              <a:rPr lang="en-US" sz="1800" dirty="0">
                <a:latin typeface="Cambria Math" panose="02040503050406030204" pitchFamily="18" charset="0"/>
                <a:ea typeface="Cambria Math" panose="02040503050406030204" pitchFamily="18" charset="0"/>
              </a:rPr>
              <a:t>⌴ at both left and right side of input in following steps</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(store)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 WRITE ⌴,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current alphabet, WRITE stored alphabet, store current alphabet,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Continue step 2 until it WRITE ⌴, then MOVE to the ⌴ on the left, MOVE right to the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a:t>
            </a: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pPr lvl="2"/>
            <a:endParaRPr lang="en-US" sz="1000" dirty="0">
              <a:latin typeface="Cambria Math" panose="02040503050406030204" pitchFamily="18" charset="0"/>
              <a:ea typeface="Cambria Math" panose="02040503050406030204" pitchFamily="18" charset="0"/>
            </a:endParaRPr>
          </a:p>
          <a:p>
            <a:pPr marL="60722" indent="0">
              <a:buNone/>
            </a:pPr>
            <a:endParaRPr lang="en-US" sz="1000" dirty="0">
              <a:latin typeface="Cambria Math" panose="02040503050406030204" pitchFamily="18" charset="0"/>
              <a:ea typeface="Cambria Math" panose="02040503050406030204" pitchFamily="18" charset="0"/>
            </a:endParaRPr>
          </a:p>
          <a:p>
            <a:pPr marL="0" indent="-1786">
              <a:buNone/>
            </a:pPr>
            <a:endParaRPr lang="en-US" sz="1000" dirty="0">
              <a:solidFill>
                <a:srgbClr val="FF0000"/>
              </a:solidFill>
              <a:latin typeface="Cambria Math" panose="02040503050406030204" pitchFamily="18" charset="0"/>
              <a:ea typeface="Cambria Math" panose="02040503050406030204" pitchFamily="18" charset="0"/>
            </a:endParaRPr>
          </a:p>
          <a:p>
            <a:pPr marL="0" indent="-1786">
              <a:buNone/>
            </a:pPr>
            <a:r>
              <a:rPr lang="en-US" sz="2000" dirty="0">
                <a:solidFill>
                  <a:srgbClr val="FF0000"/>
                </a:solidFill>
                <a:latin typeface="Cambria Math" panose="02040503050406030204" pitchFamily="18" charset="0"/>
                <a:ea typeface="Cambria Math" panose="02040503050406030204" pitchFamily="18" charset="0"/>
              </a:rPr>
              <a:t>We will always consider that the given input already has a blank symbol ⌴ at both left and right of input. So, </a:t>
            </a:r>
            <a:r>
              <a:rPr lang="en-US" sz="2000" dirty="0">
                <a:solidFill>
                  <a:srgbClr val="FF0000"/>
                </a:solidFill>
              </a:rPr>
              <a:t>we will ignore these steps for our computation.</a:t>
            </a:r>
          </a:p>
        </p:txBody>
      </p:sp>
      <p:grpSp>
        <p:nvGrpSpPr>
          <p:cNvPr id="5" name="Group 4">
            <a:extLst>
              <a:ext uri="{FF2B5EF4-FFF2-40B4-BE49-F238E27FC236}">
                <a16:creationId xmlns:a16="http://schemas.microsoft.com/office/drawing/2014/main" id="{A368914E-8755-4778-BDA1-B40783A63196}"/>
              </a:ext>
            </a:extLst>
          </p:cNvPr>
          <p:cNvGrpSpPr/>
          <p:nvPr/>
        </p:nvGrpSpPr>
        <p:grpSpPr>
          <a:xfrm>
            <a:off x="578894" y="3611880"/>
            <a:ext cx="3276600" cy="1463040"/>
            <a:chOff x="1295400" y="1310640"/>
            <a:chExt cx="3276600" cy="1463040"/>
          </a:xfrm>
        </p:grpSpPr>
        <p:sp>
          <p:nvSpPr>
            <p:cNvPr id="6" name="Rectangle 5">
              <a:extLst>
                <a:ext uri="{FF2B5EF4-FFF2-40B4-BE49-F238E27FC236}">
                  <a16:creationId xmlns:a16="http://schemas.microsoft.com/office/drawing/2014/main" id="{F0670E2A-14EE-4584-A92B-4D6A0C7D4458}"/>
                </a:ext>
              </a:extLst>
            </p:cNvPr>
            <p:cNvSpPr/>
            <p:nvPr/>
          </p:nvSpPr>
          <p:spPr>
            <a:xfrm>
              <a:off x="1295400" y="131064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7" name="Straight Arrow Connector 6">
              <a:extLst>
                <a:ext uri="{FF2B5EF4-FFF2-40B4-BE49-F238E27FC236}">
                  <a16:creationId xmlns:a16="http://schemas.microsoft.com/office/drawing/2014/main" id="{8F1B07F3-480A-4FEA-ABD3-FCD15E5D12A9}"/>
                </a:ext>
              </a:extLst>
            </p:cNvPr>
            <p:cNvCxnSpPr>
              <a:stCxn id="6" idx="2"/>
            </p:cNvCxnSpPr>
            <p:nvPr/>
          </p:nvCxnSpPr>
          <p:spPr>
            <a:xfrm>
              <a:off x="2933700" y="211836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8" name="Table 8">
            <a:extLst>
              <a:ext uri="{FF2B5EF4-FFF2-40B4-BE49-F238E27FC236}">
                <a16:creationId xmlns:a16="http://schemas.microsoft.com/office/drawing/2014/main" id="{FD40C1E0-23B2-450D-BA99-EB39D9891E15}"/>
              </a:ext>
            </a:extLst>
          </p:cNvPr>
          <p:cNvGraphicFramePr>
            <a:graphicFrameLocks noGrp="1"/>
          </p:cNvGraphicFramePr>
          <p:nvPr>
            <p:extLst>
              <p:ext uri="{D42A27DB-BD31-4B8C-83A1-F6EECF244321}">
                <p14:modId xmlns:p14="http://schemas.microsoft.com/office/powerpoint/2010/main" val="2278675502"/>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9" name="Table 8">
            <a:extLst>
              <a:ext uri="{FF2B5EF4-FFF2-40B4-BE49-F238E27FC236}">
                <a16:creationId xmlns:a16="http://schemas.microsoft.com/office/drawing/2014/main" id="{5A54875C-21D4-4E32-9CA3-343D2496333F}"/>
              </a:ext>
            </a:extLst>
          </p:cNvPr>
          <p:cNvGraphicFramePr>
            <a:graphicFrameLocks noGrp="1"/>
          </p:cNvGraphicFramePr>
          <p:nvPr>
            <p:extLst>
              <p:ext uri="{D42A27DB-BD31-4B8C-83A1-F6EECF244321}">
                <p14:modId xmlns:p14="http://schemas.microsoft.com/office/powerpoint/2010/main" val="2526003133"/>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0" name="Group 9">
            <a:extLst>
              <a:ext uri="{FF2B5EF4-FFF2-40B4-BE49-F238E27FC236}">
                <a16:creationId xmlns:a16="http://schemas.microsoft.com/office/drawing/2014/main" id="{62AF97C8-D18F-43CF-90B7-AE0D18884E23}"/>
              </a:ext>
            </a:extLst>
          </p:cNvPr>
          <p:cNvGrpSpPr/>
          <p:nvPr/>
        </p:nvGrpSpPr>
        <p:grpSpPr>
          <a:xfrm>
            <a:off x="1020854" y="3611880"/>
            <a:ext cx="3276600" cy="1463040"/>
            <a:chOff x="1752600" y="1325880"/>
            <a:chExt cx="3276600" cy="1463040"/>
          </a:xfrm>
        </p:grpSpPr>
        <p:sp>
          <p:nvSpPr>
            <p:cNvPr id="11" name="Rectangle 10">
              <a:extLst>
                <a:ext uri="{FF2B5EF4-FFF2-40B4-BE49-F238E27FC236}">
                  <a16:creationId xmlns:a16="http://schemas.microsoft.com/office/drawing/2014/main" id="{0C5DD1A7-FB73-480E-9EC2-7398F902E3B0}"/>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2" name="Straight Arrow Connector 11">
              <a:extLst>
                <a:ext uri="{FF2B5EF4-FFF2-40B4-BE49-F238E27FC236}">
                  <a16:creationId xmlns:a16="http://schemas.microsoft.com/office/drawing/2014/main" id="{0B58E303-BB25-4D96-9481-A0AC8E3C8720}"/>
                </a:ext>
              </a:extLst>
            </p:cNvPr>
            <p:cNvCxnSpPr>
              <a:stCxn id="1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3" name="Table 8">
            <a:extLst>
              <a:ext uri="{FF2B5EF4-FFF2-40B4-BE49-F238E27FC236}">
                <a16:creationId xmlns:a16="http://schemas.microsoft.com/office/drawing/2014/main" id="{C29D4AE6-8499-4350-9635-DD664E482C38}"/>
              </a:ext>
            </a:extLst>
          </p:cNvPr>
          <p:cNvGraphicFramePr>
            <a:graphicFrameLocks noGrp="1"/>
          </p:cNvGraphicFramePr>
          <p:nvPr>
            <p:extLst>
              <p:ext uri="{D42A27DB-BD31-4B8C-83A1-F6EECF244321}">
                <p14:modId xmlns:p14="http://schemas.microsoft.com/office/powerpoint/2010/main" val="566337593"/>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058BF369-54AD-4876-91DA-B56B820607FF}"/>
              </a:ext>
            </a:extLst>
          </p:cNvPr>
          <p:cNvGrpSpPr/>
          <p:nvPr/>
        </p:nvGrpSpPr>
        <p:grpSpPr>
          <a:xfrm>
            <a:off x="1475612" y="3611880"/>
            <a:ext cx="3276600" cy="1463040"/>
            <a:chOff x="1752600" y="1325880"/>
            <a:chExt cx="3276600" cy="1463040"/>
          </a:xfrm>
        </p:grpSpPr>
        <p:sp>
          <p:nvSpPr>
            <p:cNvPr id="15" name="Rectangle 14">
              <a:extLst>
                <a:ext uri="{FF2B5EF4-FFF2-40B4-BE49-F238E27FC236}">
                  <a16:creationId xmlns:a16="http://schemas.microsoft.com/office/drawing/2014/main" id="{A3CE5BDF-BBF3-437C-9139-48E39E32CD6B}"/>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6" name="Straight Arrow Connector 15">
              <a:extLst>
                <a:ext uri="{FF2B5EF4-FFF2-40B4-BE49-F238E27FC236}">
                  <a16:creationId xmlns:a16="http://schemas.microsoft.com/office/drawing/2014/main" id="{3ECFEB6A-0A24-4516-B3E4-393D604B8BB7}"/>
                </a:ext>
              </a:extLst>
            </p:cNvPr>
            <p:cNvCxnSpPr>
              <a:stCxn id="1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7" name="Table 8">
            <a:extLst>
              <a:ext uri="{FF2B5EF4-FFF2-40B4-BE49-F238E27FC236}">
                <a16:creationId xmlns:a16="http://schemas.microsoft.com/office/drawing/2014/main" id="{53F17EC0-C15B-4EE0-BCAF-B587E5787DF5}"/>
              </a:ext>
            </a:extLst>
          </p:cNvPr>
          <p:cNvGraphicFramePr>
            <a:graphicFrameLocks noGrp="1"/>
          </p:cNvGraphicFramePr>
          <p:nvPr>
            <p:extLst>
              <p:ext uri="{D42A27DB-BD31-4B8C-83A1-F6EECF244321}">
                <p14:modId xmlns:p14="http://schemas.microsoft.com/office/powerpoint/2010/main" val="218723889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8" name="Group 17">
            <a:extLst>
              <a:ext uri="{FF2B5EF4-FFF2-40B4-BE49-F238E27FC236}">
                <a16:creationId xmlns:a16="http://schemas.microsoft.com/office/drawing/2014/main" id="{273E5197-6EA1-46F0-A5B8-66CF2AB995EB}"/>
              </a:ext>
            </a:extLst>
          </p:cNvPr>
          <p:cNvGrpSpPr/>
          <p:nvPr/>
        </p:nvGrpSpPr>
        <p:grpSpPr>
          <a:xfrm>
            <a:off x="1948052" y="3611880"/>
            <a:ext cx="3276600" cy="1463040"/>
            <a:chOff x="1752600" y="1325880"/>
            <a:chExt cx="3276600" cy="1463040"/>
          </a:xfrm>
        </p:grpSpPr>
        <p:sp>
          <p:nvSpPr>
            <p:cNvPr id="19" name="Rectangle 18">
              <a:extLst>
                <a:ext uri="{FF2B5EF4-FFF2-40B4-BE49-F238E27FC236}">
                  <a16:creationId xmlns:a16="http://schemas.microsoft.com/office/drawing/2014/main" id="{81F36825-C737-401A-A046-1D57B8E43A29}"/>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0" name="Straight Arrow Connector 19">
              <a:extLst>
                <a:ext uri="{FF2B5EF4-FFF2-40B4-BE49-F238E27FC236}">
                  <a16:creationId xmlns:a16="http://schemas.microsoft.com/office/drawing/2014/main" id="{09C45346-E85D-48D9-978C-E8EA30DE814A}"/>
                </a:ext>
              </a:extLst>
            </p:cNvPr>
            <p:cNvCxnSpPr>
              <a:stCxn id="19"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E5A4C3EB-7589-4EBC-BBE8-0CEACBC17936}"/>
              </a:ext>
            </a:extLst>
          </p:cNvPr>
          <p:cNvGraphicFramePr>
            <a:graphicFrameLocks noGrp="1"/>
          </p:cNvGraphicFramePr>
          <p:nvPr>
            <p:extLst>
              <p:ext uri="{D42A27DB-BD31-4B8C-83A1-F6EECF244321}">
                <p14:modId xmlns:p14="http://schemas.microsoft.com/office/powerpoint/2010/main" val="74350363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551BF315-297D-49D4-8236-DE00104BBE42}"/>
              </a:ext>
            </a:extLst>
          </p:cNvPr>
          <p:cNvGrpSpPr/>
          <p:nvPr/>
        </p:nvGrpSpPr>
        <p:grpSpPr>
          <a:xfrm>
            <a:off x="2435732" y="3611880"/>
            <a:ext cx="3276600" cy="1463040"/>
            <a:chOff x="1752600" y="1325880"/>
            <a:chExt cx="3276600" cy="1463040"/>
          </a:xfrm>
        </p:grpSpPr>
        <p:sp>
          <p:nvSpPr>
            <p:cNvPr id="23" name="Rectangle 22">
              <a:extLst>
                <a:ext uri="{FF2B5EF4-FFF2-40B4-BE49-F238E27FC236}">
                  <a16:creationId xmlns:a16="http://schemas.microsoft.com/office/drawing/2014/main" id="{817FBE93-D847-4F67-B820-9A1D55F53C95}"/>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4" name="Straight Arrow Connector 23">
              <a:extLst>
                <a:ext uri="{FF2B5EF4-FFF2-40B4-BE49-F238E27FC236}">
                  <a16:creationId xmlns:a16="http://schemas.microsoft.com/office/drawing/2014/main" id="{856394DF-660D-46E9-BB98-11B8520376A0}"/>
                </a:ext>
              </a:extLst>
            </p:cNvPr>
            <p:cNvCxnSpPr>
              <a:stCxn id="23"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5" name="Table 8">
            <a:extLst>
              <a:ext uri="{FF2B5EF4-FFF2-40B4-BE49-F238E27FC236}">
                <a16:creationId xmlns:a16="http://schemas.microsoft.com/office/drawing/2014/main" id="{3F697DD3-F9FA-4AB6-9FE4-6176D6313A22}"/>
              </a:ext>
            </a:extLst>
          </p:cNvPr>
          <p:cNvGraphicFramePr>
            <a:graphicFrameLocks noGrp="1"/>
          </p:cNvGraphicFramePr>
          <p:nvPr>
            <p:extLst>
              <p:ext uri="{D42A27DB-BD31-4B8C-83A1-F6EECF244321}">
                <p14:modId xmlns:p14="http://schemas.microsoft.com/office/powerpoint/2010/main" val="270006632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6" name="Group 25">
            <a:extLst>
              <a:ext uri="{FF2B5EF4-FFF2-40B4-BE49-F238E27FC236}">
                <a16:creationId xmlns:a16="http://schemas.microsoft.com/office/drawing/2014/main" id="{A8425CC7-5102-4A9F-89AD-86E92F96932E}"/>
              </a:ext>
            </a:extLst>
          </p:cNvPr>
          <p:cNvGrpSpPr/>
          <p:nvPr/>
        </p:nvGrpSpPr>
        <p:grpSpPr>
          <a:xfrm>
            <a:off x="2908172" y="3611880"/>
            <a:ext cx="3276600" cy="1463040"/>
            <a:chOff x="1752600" y="1325880"/>
            <a:chExt cx="3276600" cy="1463040"/>
          </a:xfrm>
        </p:grpSpPr>
        <p:sp>
          <p:nvSpPr>
            <p:cNvPr id="27" name="Rectangle 26">
              <a:extLst>
                <a:ext uri="{FF2B5EF4-FFF2-40B4-BE49-F238E27FC236}">
                  <a16:creationId xmlns:a16="http://schemas.microsoft.com/office/drawing/2014/main" id="{1615AF9F-2B0D-40B8-9F5B-C4B3BAC7BDFF}"/>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8" name="Straight Arrow Connector 27">
              <a:extLst>
                <a:ext uri="{FF2B5EF4-FFF2-40B4-BE49-F238E27FC236}">
                  <a16:creationId xmlns:a16="http://schemas.microsoft.com/office/drawing/2014/main" id="{7C73A4FB-DAED-4C81-A7D8-5AB479BC71D9}"/>
                </a:ext>
              </a:extLst>
            </p:cNvPr>
            <p:cNvCxnSpPr>
              <a:stCxn id="27"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CE463BA3-D9AE-48B6-ADDB-E39A8B91BF87}"/>
              </a:ext>
            </a:extLst>
          </p:cNvPr>
          <p:cNvGraphicFramePr>
            <a:graphicFrameLocks noGrp="1"/>
          </p:cNvGraphicFramePr>
          <p:nvPr>
            <p:extLst>
              <p:ext uri="{D42A27DB-BD31-4B8C-83A1-F6EECF244321}">
                <p14:modId xmlns:p14="http://schemas.microsoft.com/office/powerpoint/2010/main" val="898826953"/>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078883CB-709D-4D2D-8512-BF717F5F9640}"/>
              </a:ext>
            </a:extLst>
          </p:cNvPr>
          <p:cNvGrpSpPr/>
          <p:nvPr/>
        </p:nvGrpSpPr>
        <p:grpSpPr>
          <a:xfrm>
            <a:off x="3395852" y="3611880"/>
            <a:ext cx="3276600" cy="1463040"/>
            <a:chOff x="1752600" y="1325880"/>
            <a:chExt cx="3276600" cy="1463040"/>
          </a:xfrm>
        </p:grpSpPr>
        <p:sp>
          <p:nvSpPr>
            <p:cNvPr id="31" name="Rectangle 30">
              <a:extLst>
                <a:ext uri="{FF2B5EF4-FFF2-40B4-BE49-F238E27FC236}">
                  <a16:creationId xmlns:a16="http://schemas.microsoft.com/office/drawing/2014/main" id="{4393070F-09E1-47E8-8A2C-E7BFF842DC62}"/>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2" name="Straight Arrow Connector 31">
              <a:extLst>
                <a:ext uri="{FF2B5EF4-FFF2-40B4-BE49-F238E27FC236}">
                  <a16:creationId xmlns:a16="http://schemas.microsoft.com/office/drawing/2014/main" id="{4406DCD1-A91B-4589-9D45-0112D8A4333F}"/>
                </a:ext>
              </a:extLst>
            </p:cNvPr>
            <p:cNvCxnSpPr>
              <a:stCxn id="3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3" name="Table 8">
            <a:extLst>
              <a:ext uri="{FF2B5EF4-FFF2-40B4-BE49-F238E27FC236}">
                <a16:creationId xmlns:a16="http://schemas.microsoft.com/office/drawing/2014/main" id="{CFB7AE63-1B89-4156-BC4F-4154C57DF59E}"/>
              </a:ext>
            </a:extLst>
          </p:cNvPr>
          <p:cNvGraphicFramePr>
            <a:graphicFrameLocks noGrp="1"/>
          </p:cNvGraphicFramePr>
          <p:nvPr>
            <p:extLst>
              <p:ext uri="{D42A27DB-BD31-4B8C-83A1-F6EECF244321}">
                <p14:modId xmlns:p14="http://schemas.microsoft.com/office/powerpoint/2010/main" val="276478742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4" name="Group 33">
            <a:extLst>
              <a:ext uri="{FF2B5EF4-FFF2-40B4-BE49-F238E27FC236}">
                <a16:creationId xmlns:a16="http://schemas.microsoft.com/office/drawing/2014/main" id="{18C96A48-28E1-45CB-8296-636148224940}"/>
              </a:ext>
            </a:extLst>
          </p:cNvPr>
          <p:cNvGrpSpPr/>
          <p:nvPr/>
        </p:nvGrpSpPr>
        <p:grpSpPr>
          <a:xfrm>
            <a:off x="3868292" y="3611880"/>
            <a:ext cx="3276600" cy="1463040"/>
            <a:chOff x="1752600" y="1325880"/>
            <a:chExt cx="3276600" cy="1463040"/>
          </a:xfrm>
        </p:grpSpPr>
        <p:sp>
          <p:nvSpPr>
            <p:cNvPr id="35" name="Rectangle 34">
              <a:extLst>
                <a:ext uri="{FF2B5EF4-FFF2-40B4-BE49-F238E27FC236}">
                  <a16:creationId xmlns:a16="http://schemas.microsoft.com/office/drawing/2014/main" id="{60089A17-A820-4348-95AA-FE7868804CC4}"/>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6" name="Straight Arrow Connector 35">
              <a:extLst>
                <a:ext uri="{FF2B5EF4-FFF2-40B4-BE49-F238E27FC236}">
                  <a16:creationId xmlns:a16="http://schemas.microsoft.com/office/drawing/2014/main" id="{711A6FD2-010D-4A7B-AF1B-48A7C685FFAF}"/>
                </a:ext>
              </a:extLst>
            </p:cNvPr>
            <p:cNvCxnSpPr>
              <a:stCxn id="3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405993-1039-43B0-AFCD-8F70AA322441}"/>
              </a:ext>
            </a:extLst>
          </p:cNvPr>
          <p:cNvGraphicFramePr>
            <a:graphicFrameLocks noGrp="1"/>
          </p:cNvGraphicFramePr>
          <p:nvPr>
            <p:extLst>
              <p:ext uri="{D42A27DB-BD31-4B8C-83A1-F6EECF244321}">
                <p14:modId xmlns:p14="http://schemas.microsoft.com/office/powerpoint/2010/main" val="813357375"/>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38" name="Table 8">
            <a:extLst>
              <a:ext uri="{FF2B5EF4-FFF2-40B4-BE49-F238E27FC236}">
                <a16:creationId xmlns:a16="http://schemas.microsoft.com/office/drawing/2014/main" id="{6DE24E61-765C-4DD9-A9CF-089C0A13203C}"/>
              </a:ext>
            </a:extLst>
          </p:cNvPr>
          <p:cNvGraphicFramePr>
            <a:graphicFrameLocks noGrp="1"/>
          </p:cNvGraphicFramePr>
          <p:nvPr>
            <p:extLst>
              <p:ext uri="{D42A27DB-BD31-4B8C-83A1-F6EECF244321}">
                <p14:modId xmlns:p14="http://schemas.microsoft.com/office/powerpoint/2010/main" val="211584413"/>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9" name="Group 38">
            <a:extLst>
              <a:ext uri="{FF2B5EF4-FFF2-40B4-BE49-F238E27FC236}">
                <a16:creationId xmlns:a16="http://schemas.microsoft.com/office/drawing/2014/main" id="{2DD40E5C-72D3-4CDD-80B2-3B6238577638}"/>
              </a:ext>
            </a:extLst>
          </p:cNvPr>
          <p:cNvGrpSpPr/>
          <p:nvPr/>
        </p:nvGrpSpPr>
        <p:grpSpPr>
          <a:xfrm>
            <a:off x="3853051" y="3611880"/>
            <a:ext cx="4219576" cy="1463040"/>
            <a:chOff x="1752599" y="1325880"/>
            <a:chExt cx="3289935" cy="1463040"/>
          </a:xfrm>
        </p:grpSpPr>
        <p:sp>
          <p:nvSpPr>
            <p:cNvPr id="40" name="Rectangle 39">
              <a:extLst>
                <a:ext uri="{FF2B5EF4-FFF2-40B4-BE49-F238E27FC236}">
                  <a16:creationId xmlns:a16="http://schemas.microsoft.com/office/drawing/2014/main" id="{0470A0DF-2F76-4793-A76C-B09C325DA41D}"/>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left to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41" name="Straight Arrow Connector 40">
              <a:extLst>
                <a:ext uri="{FF2B5EF4-FFF2-40B4-BE49-F238E27FC236}">
                  <a16:creationId xmlns:a16="http://schemas.microsoft.com/office/drawing/2014/main" id="{E19A0B24-14BF-46FB-8109-EAE2EF704FC2}"/>
                </a:ext>
              </a:extLst>
            </p:cNvPr>
            <p:cNvCxnSpPr>
              <a:cxnSpLocks/>
              <a:stCxn id="40"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9F78B478-9296-4436-994A-EDC915612444}"/>
              </a:ext>
            </a:extLst>
          </p:cNvPr>
          <p:cNvGrpSpPr/>
          <p:nvPr/>
        </p:nvGrpSpPr>
        <p:grpSpPr>
          <a:xfrm>
            <a:off x="128776" y="3589020"/>
            <a:ext cx="4219576" cy="1463040"/>
            <a:chOff x="1752599" y="1325880"/>
            <a:chExt cx="3289935" cy="1463040"/>
          </a:xfrm>
        </p:grpSpPr>
        <p:sp>
          <p:nvSpPr>
            <p:cNvPr id="43" name="Rectangle 42">
              <a:extLst>
                <a:ext uri="{FF2B5EF4-FFF2-40B4-BE49-F238E27FC236}">
                  <a16:creationId xmlns:a16="http://schemas.microsoft.com/office/drawing/2014/main" id="{15ECAA86-F64C-4C77-B2F3-30634C03CFD6}"/>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 to </a:t>
              </a:r>
              <a:r>
                <a:rPr lang="en-US" sz="1800" dirty="0">
                  <a:solidFill>
                    <a:schemeClr val="tx1"/>
                  </a:solidFill>
                  <a:latin typeface="Cambria Math" panose="02040503050406030204" pitchFamily="18" charset="0"/>
                  <a:ea typeface="Cambria Math" panose="02040503050406030204" pitchFamily="18" charset="0"/>
                </a:rPr>
                <a:t>1</a:t>
              </a:r>
              <a:r>
                <a:rPr lang="en-US" sz="1800" baseline="30000" dirty="0">
                  <a:solidFill>
                    <a:schemeClr val="tx1"/>
                  </a:solidFill>
                  <a:latin typeface="Cambria Math" panose="02040503050406030204" pitchFamily="18" charset="0"/>
                  <a:ea typeface="Cambria Math" panose="02040503050406030204" pitchFamily="18" charset="0"/>
                </a:rPr>
                <a:t>st</a:t>
              </a:r>
              <a:r>
                <a:rPr lang="en-US" sz="1800" dirty="0">
                  <a:solidFill>
                    <a:schemeClr val="tx1"/>
                  </a:solidFill>
                  <a:latin typeface="Cambria Math" panose="02040503050406030204" pitchFamily="18" charset="0"/>
                  <a:ea typeface="Cambria Math" panose="02040503050406030204" pitchFamily="18" charset="0"/>
                </a:rPr>
                <a:t> alphabet</a:t>
              </a:r>
              <a:endParaRPr lang="en-US" dirty="0"/>
            </a:p>
          </p:txBody>
        </p:sp>
        <p:cxnSp>
          <p:nvCxnSpPr>
            <p:cNvPr id="44" name="Straight Arrow Connector 43">
              <a:extLst>
                <a:ext uri="{FF2B5EF4-FFF2-40B4-BE49-F238E27FC236}">
                  <a16:creationId xmlns:a16="http://schemas.microsoft.com/office/drawing/2014/main" id="{DBF8CB2C-49FF-4B1C-9951-B75B93701E3D}"/>
                </a:ext>
              </a:extLst>
            </p:cNvPr>
            <p:cNvCxnSpPr>
              <a:cxnSpLocks/>
              <a:stCxn id="43"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1E5EA1AC-9C4D-49DF-8E8C-C3C8824BC863}"/>
              </a:ext>
            </a:extLst>
          </p:cNvPr>
          <p:cNvGraphicFramePr>
            <a:graphicFrameLocks noGrp="1"/>
          </p:cNvGraphicFramePr>
          <p:nvPr>
            <p:extLst>
              <p:ext uri="{D42A27DB-BD31-4B8C-83A1-F6EECF244321}">
                <p14:modId xmlns:p14="http://schemas.microsoft.com/office/powerpoint/2010/main" val="356248214"/>
              </p:ext>
            </p:extLst>
          </p:nvPr>
        </p:nvGraphicFramePr>
        <p:xfrm>
          <a:off x="1918939" y="509016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1FE1BC67-E533-401B-B85A-6C02FA741758}"/>
              </a:ext>
            </a:extLst>
          </p:cNvPr>
          <p:cNvGrpSpPr/>
          <p:nvPr/>
        </p:nvGrpSpPr>
        <p:grpSpPr>
          <a:xfrm>
            <a:off x="112090" y="3575648"/>
            <a:ext cx="4219576" cy="1463040"/>
            <a:chOff x="1812011" y="227965"/>
            <a:chExt cx="3289935" cy="1463040"/>
          </a:xfrm>
        </p:grpSpPr>
        <p:sp>
          <p:nvSpPr>
            <p:cNvPr id="47" name="Rectangle 46">
              <a:extLst>
                <a:ext uri="{FF2B5EF4-FFF2-40B4-BE49-F238E27FC236}">
                  <a16:creationId xmlns:a16="http://schemas.microsoft.com/office/drawing/2014/main" id="{DF8014C4-11CB-4482-8C97-25EBA4B8FCBB}"/>
                </a:ext>
              </a:extLst>
            </p:cNvPr>
            <p:cNvSpPr/>
            <p:nvPr/>
          </p:nvSpPr>
          <p:spPr>
            <a:xfrm>
              <a:off x="1812011" y="227965"/>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EAF6222-04A9-467B-97AC-249117514803}"/>
                </a:ext>
              </a:extLst>
            </p:cNvPr>
            <p:cNvCxnSpPr>
              <a:cxnSpLocks/>
              <a:stCxn id="47" idx="2"/>
            </p:cNvCxnSpPr>
            <p:nvPr/>
          </p:nvCxnSpPr>
          <p:spPr>
            <a:xfrm>
              <a:off x="3456979" y="1035685"/>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0" name="Text Placeholder 3">
            <a:extLst>
              <a:ext uri="{FF2B5EF4-FFF2-40B4-BE49-F238E27FC236}">
                <a16:creationId xmlns:a16="http://schemas.microsoft.com/office/drawing/2014/main" id="{16725D91-5BE8-4B86-B032-449BD2339639}"/>
              </a:ext>
            </a:extLst>
          </p:cNvPr>
          <p:cNvSpPr txBox="1">
            <a:spLocks/>
          </p:cNvSpPr>
          <p:nvPr/>
        </p:nvSpPr>
        <p:spPr>
          <a:xfrm>
            <a:off x="3458023" y="834353"/>
            <a:ext cx="5678042" cy="723577"/>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sz="2000" dirty="0">
                <a:solidFill>
                  <a:srgbClr val="002060"/>
                </a:solidFill>
              </a:rPr>
              <a:t>The input always ends with a blank symbol </a:t>
            </a:r>
            <a:r>
              <a:rPr lang="en-US" sz="2000" dirty="0">
                <a:solidFill>
                  <a:srgbClr val="002060"/>
                </a:solidFill>
                <a:latin typeface="Cambria Math" panose="02040503050406030204" pitchFamily="18" charset="0"/>
                <a:ea typeface="Cambria Math" panose="02040503050406030204" pitchFamily="18" charset="0"/>
              </a:rPr>
              <a:t>⌴</a:t>
            </a:r>
            <a:endParaRPr lang="en-US" sz="2000" dirty="0">
              <a:solidFill>
                <a:srgbClr val="002060"/>
              </a:solidFill>
            </a:endParaRPr>
          </a:p>
          <a:p>
            <a:pPr>
              <a:lnSpc>
                <a:spcPct val="80000"/>
              </a:lnSpc>
            </a:pPr>
            <a:r>
              <a:rPr lang="en-US" sz="2000" dirty="0">
                <a:solidFill>
                  <a:srgbClr val="002060"/>
                </a:solidFill>
              </a:rPr>
              <a:t>The head initially points at the first input alphabet</a:t>
            </a:r>
          </a:p>
          <a:p>
            <a:pPr marL="0" indent="0">
              <a:lnSpc>
                <a:spcPct val="80000"/>
              </a:lnSpc>
              <a:buFont typeface="Wingdings" pitchFamily="2" charset="2"/>
              <a:buNone/>
            </a:pPr>
            <a:endParaRPr lang="en-US" sz="1800" dirty="0"/>
          </a:p>
        </p:txBody>
      </p:sp>
    </p:spTree>
    <p:extLst>
      <p:ext uri="{BB962C8B-B14F-4D97-AF65-F5344CB8AC3E}">
        <p14:creationId xmlns:p14="http://schemas.microsoft.com/office/powerpoint/2010/main" val="42462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4.72222E-6 -3.33333E-6 L 0.05382 -0.00254 " pathEditMode="relative" rAng="0" ptsTypes="AA">
                                      <p:cBhvr>
                                        <p:cTn id="54" dur="2000" fill="hold"/>
                                        <p:tgtEl>
                                          <p:spTgt spid="5"/>
                                        </p:tgtEl>
                                        <p:attrNameLst>
                                          <p:attrName>ppt_x</p:attrName>
                                          <p:attrName>ppt_y</p:attrName>
                                        </p:attrNameLst>
                                      </p:cBhvr>
                                      <p:rCtr x="2691"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38889E-6 -3.33333E-6 L 0.05382 -0.00254 " pathEditMode="relative" rAng="0" ptsTypes="AA">
                                      <p:cBhvr>
                                        <p:cTn id="74" dur="2000" fill="hold"/>
                                        <p:tgtEl>
                                          <p:spTgt spid="10"/>
                                        </p:tgtEl>
                                        <p:attrNameLst>
                                          <p:attrName>ppt_x</p:attrName>
                                          <p:attrName>ppt_y</p:attrName>
                                        </p:attrNameLst>
                                      </p:cBhvr>
                                      <p:rCtr x="2691" y="-139"/>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5E-6 -3.33333E-6 L 0.05382 -0.00254 " pathEditMode="relative" rAng="0" ptsTypes="AA">
                                      <p:cBhvr>
                                        <p:cTn id="94" dur="2000" fill="hold"/>
                                        <p:tgtEl>
                                          <p:spTgt spid="14"/>
                                        </p:tgtEl>
                                        <p:attrNameLst>
                                          <p:attrName>ppt_x</p:attrName>
                                          <p:attrName>ppt_y</p:attrName>
                                        </p:attrNameLst>
                                      </p:cBhvr>
                                      <p:rCtr x="2691" y="-139"/>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2.5E-6 -3.33333E-6 L 0.05382 -0.00254 " pathEditMode="relative" rAng="0" ptsTypes="AA">
                                      <p:cBhvr>
                                        <p:cTn id="110" dur="2000" fill="hold"/>
                                        <p:tgtEl>
                                          <p:spTgt spid="18"/>
                                        </p:tgtEl>
                                        <p:attrNameLst>
                                          <p:attrName>ppt_x</p:attrName>
                                          <p:attrName>ppt_y</p:attrName>
                                        </p:attrNameLst>
                                      </p:cBhvr>
                                      <p:rCtr x="2691" y="-13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2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nodeType="clickEffect">
                                  <p:stCondLst>
                                    <p:cond delay="0"/>
                                  </p:stCondLst>
                                  <p:childTnLst>
                                    <p:animMotion origin="layout" path="M 3.88889E-6 -3.33333E-6 L 0.05382 -0.00254 " pathEditMode="relative" rAng="0" ptsTypes="AA">
                                      <p:cBhvr>
                                        <p:cTn id="126" dur="2000" fill="hold"/>
                                        <p:tgtEl>
                                          <p:spTgt spid="22"/>
                                        </p:tgtEl>
                                        <p:attrNameLst>
                                          <p:attrName>ppt_x</p:attrName>
                                          <p:attrName>ppt_y</p:attrName>
                                        </p:attrNameLst>
                                      </p:cBhvr>
                                      <p:rCtr x="2691" y="-139"/>
                                    </p:animMotion>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2.22222E-6 -3.33333E-6 L 0.05382 -0.00254 " pathEditMode="relative" rAng="0" ptsTypes="AA">
                                      <p:cBhvr>
                                        <p:cTn id="142" dur="2000" fill="hold"/>
                                        <p:tgtEl>
                                          <p:spTgt spid="26"/>
                                        </p:tgtEl>
                                        <p:attrNameLst>
                                          <p:attrName>ppt_x</p:attrName>
                                          <p:attrName>ppt_y</p:attrName>
                                        </p:attrNameLst>
                                      </p:cBhvr>
                                      <p:rCtr x="2691" y="-139"/>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nodeType="clickEffect">
                                  <p:stCondLst>
                                    <p:cond delay="0"/>
                                  </p:stCondLst>
                                  <p:childTnLst>
                                    <p:animMotion origin="layout" path="M -8.33333E-7 -3.33333E-6 L 0.05382 -0.00254 " pathEditMode="relative" rAng="0" ptsTypes="AA">
                                      <p:cBhvr>
                                        <p:cTn id="158" dur="2000" fill="hold"/>
                                        <p:tgtEl>
                                          <p:spTgt spid="30"/>
                                        </p:tgtEl>
                                        <p:attrNameLst>
                                          <p:attrName>ppt_x</p:attrName>
                                          <p:attrName>ppt_y</p:attrName>
                                        </p:attrNameLst>
                                      </p:cBhvr>
                                      <p:rCtr x="2691" y="-139"/>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3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7"/>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63" presetClass="path" presetSubtype="0" accel="50000" decel="50000" fill="hold" nodeType="clickEffect">
                                  <p:stCondLst>
                                    <p:cond delay="0"/>
                                  </p:stCondLst>
                                  <p:childTnLst>
                                    <p:animMotion origin="layout" path="M 3.05556E-6 -3.33333E-6 L 0.05382 -0.00254 " pathEditMode="relative" rAng="0" ptsTypes="AA">
                                      <p:cBhvr>
                                        <p:cTn id="174" dur="2000" fill="hold"/>
                                        <p:tgtEl>
                                          <p:spTgt spid="34"/>
                                        </p:tgtEl>
                                        <p:attrNameLst>
                                          <p:attrName>ppt_x</p:attrName>
                                          <p:attrName>ppt_y</p:attrName>
                                        </p:attrNameLst>
                                      </p:cBhvr>
                                      <p:rCtr x="2691" y="-139"/>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4"/>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5" presetClass="path" presetSubtype="0" accel="50000" decel="50000" fill="hold" nodeType="clickEffect">
                                  <p:stCondLst>
                                    <p:cond delay="0"/>
                                  </p:stCondLst>
                                  <p:childTnLst>
                                    <p:animMotion origin="layout" path="M -3.33333E-6 -0.00463 L -0.40868 0.00533 " pathEditMode="relative" rAng="0" ptsTypes="AA">
                                      <p:cBhvr>
                                        <p:cTn id="190" dur="2000" fill="hold"/>
                                        <p:tgtEl>
                                          <p:spTgt spid="39"/>
                                        </p:tgtEl>
                                        <p:attrNameLst>
                                          <p:attrName>ppt_x</p:attrName>
                                          <p:attrName>ppt_y</p:attrName>
                                        </p:attrNameLst>
                                      </p:cBhvr>
                                      <p:rCtr x="-20434" y="486"/>
                                    </p:animMotion>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39"/>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45"/>
                                        </p:tgtEl>
                                        <p:attrNameLst>
                                          <p:attrName>style.visibility</p:attrName>
                                        </p:attrNameLst>
                                      </p:cBhvr>
                                      <p:to>
                                        <p:strVal val="visible"/>
                                      </p:to>
                                    </p:set>
                                  </p:childTnLst>
                                </p:cTn>
                              </p:par>
                              <p:par>
                                <p:cTn id="199" presetID="1" presetClass="exit" presetSubtype="0" fill="hold" nodeType="withEffect">
                                  <p:stCondLst>
                                    <p:cond delay="0"/>
                                  </p:stCondLst>
                                  <p:childTnLst>
                                    <p:set>
                                      <p:cBhvr>
                                        <p:cTn id="200" dur="1" fill="hold">
                                          <p:stCondLst>
                                            <p:cond delay="0"/>
                                          </p:stCondLst>
                                        </p:cTn>
                                        <p:tgtEl>
                                          <p:spTgt spid="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63" presetClass="path" presetSubtype="0" accel="50000" decel="50000" fill="hold" nodeType="clickEffect">
                                  <p:stCondLst>
                                    <p:cond delay="0"/>
                                  </p:stCondLst>
                                  <p:childTnLst>
                                    <p:animMotion origin="layout" path="M -1.66667E-6 0.00232 L 0.05677 -0.0044 " pathEditMode="relative" rAng="0" ptsTypes="AA">
                                      <p:cBhvr>
                                        <p:cTn id="204" dur="2000" fill="hold"/>
                                        <p:tgtEl>
                                          <p:spTgt spid="42"/>
                                        </p:tgtEl>
                                        <p:attrNameLst>
                                          <p:attrName>ppt_x</p:attrName>
                                          <p:attrName>ppt_y</p:attrName>
                                        </p:attrNameLst>
                                      </p:cBhvr>
                                      <p:rCtr x="2830" y="-347"/>
                                    </p:animMotion>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
                                            <p:txEl>
                                              <p:pRg st="17" end="17"/>
                                            </p:txEl>
                                          </p:spTgt>
                                        </p:tgtEl>
                                        <p:attrNameLst>
                                          <p:attrName>style.visibility</p:attrName>
                                        </p:attrNameLst>
                                      </p:cBhvr>
                                      <p:to>
                                        <p:strVal val="visible"/>
                                      </p:to>
                                    </p:set>
                                    <p:animEffect transition="in" filter="wipe(left)">
                                      <p:cBhvr>
                                        <p:cTn id="20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p:txBody>
          <a:bodyPr>
            <a:normAutofit/>
          </a:bodyPr>
          <a:lstStyle/>
          <a:p>
            <a:r>
              <a:rPr lang="en-US" sz="2000" dirty="0"/>
              <a:t>Example: </a:t>
            </a:r>
            <a:r>
              <a:rPr lang="en-US" sz="2000" b="1" dirty="0"/>
              <a:t>011#011</a:t>
            </a:r>
          </a:p>
          <a:p>
            <a:r>
              <a:rPr lang="en-US" sz="2000" dirty="0"/>
              <a:t>Computing steps</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alphabet, WRITE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(find #) MOVE right until READ #, If ⌴ found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stored alphabet, WRITE X, MOVE left to ⌴, else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current alphabet, if alphabet is not #, then continue step 2</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alphabet  is #,  (skip X) MOVE right while READ X, </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then ACCEPT otherwise REJECT</a:t>
            </a:r>
          </a:p>
        </p:txBody>
      </p:sp>
      <p:sp>
        <p:nvSpPr>
          <p:cNvPr id="49" name="Text Placeholder 3">
            <a:extLst>
              <a:ext uri="{FF2B5EF4-FFF2-40B4-BE49-F238E27FC236}">
                <a16:creationId xmlns:a16="http://schemas.microsoft.com/office/drawing/2014/main" id="{5E17E670-4D34-4000-85D4-13E0FD01BEAF}"/>
              </a:ext>
            </a:extLst>
          </p:cNvPr>
          <p:cNvSpPr txBox="1">
            <a:spLocks/>
          </p:cNvSpPr>
          <p:nvPr/>
        </p:nvSpPr>
        <p:spPr>
          <a:xfrm>
            <a:off x="2758440" y="846143"/>
            <a:ext cx="6385560" cy="723577"/>
          </a:xfrm>
          <a:prstGeom prst="rect">
            <a:avLst/>
          </a:prstGeom>
        </p:spPr>
        <p:txBody>
          <a:bodyPr vert="horz" lIns="91440" tIns="45720" rIns="91440" bIns="45720" rtlCol="0">
            <a:normAutofit fontScale="77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sz="2600" dirty="0">
                <a:solidFill>
                  <a:srgbClr val="002060"/>
                </a:solidFill>
              </a:rPr>
              <a:t>The input always starts and ends with a blank symbol </a:t>
            </a:r>
            <a:r>
              <a:rPr lang="en-US" sz="2600" dirty="0">
                <a:solidFill>
                  <a:srgbClr val="002060"/>
                </a:solidFill>
                <a:latin typeface="Cambria Math" panose="02040503050406030204" pitchFamily="18" charset="0"/>
                <a:ea typeface="Cambria Math" panose="02040503050406030204" pitchFamily="18" charset="0"/>
              </a:rPr>
              <a:t>⌴</a:t>
            </a:r>
            <a:endParaRPr lang="en-US" sz="2600" dirty="0">
              <a:solidFill>
                <a:srgbClr val="002060"/>
              </a:solidFill>
            </a:endParaRPr>
          </a:p>
          <a:p>
            <a:r>
              <a:rPr lang="en-US" sz="2600" dirty="0">
                <a:solidFill>
                  <a:srgbClr val="002060"/>
                </a:solidFill>
              </a:rPr>
              <a:t>The head initially points at the first input alphabet</a:t>
            </a:r>
          </a:p>
          <a:p>
            <a:pPr marL="0" indent="0">
              <a:buFont typeface="Wingdings" pitchFamily="2" charset="2"/>
              <a:buNone/>
            </a:pPr>
            <a:endParaRPr lang="en-US" dirty="0"/>
          </a:p>
        </p:txBody>
      </p:sp>
      <p:grpSp>
        <p:nvGrpSpPr>
          <p:cNvPr id="50" name="Group 49">
            <a:extLst>
              <a:ext uri="{FF2B5EF4-FFF2-40B4-BE49-F238E27FC236}">
                <a16:creationId xmlns:a16="http://schemas.microsoft.com/office/drawing/2014/main" id="{AB7C9D34-06B4-4EF6-ABFA-B6B9D6B6F900}"/>
              </a:ext>
            </a:extLst>
          </p:cNvPr>
          <p:cNvGrpSpPr/>
          <p:nvPr/>
        </p:nvGrpSpPr>
        <p:grpSpPr>
          <a:xfrm>
            <a:off x="1359176" y="4332531"/>
            <a:ext cx="2445853" cy="1463040"/>
            <a:chOff x="1884558" y="1310640"/>
            <a:chExt cx="1906993" cy="1463040"/>
          </a:xfrm>
        </p:grpSpPr>
        <p:sp>
          <p:nvSpPr>
            <p:cNvPr id="51" name="Rectangle 50">
              <a:extLst>
                <a:ext uri="{FF2B5EF4-FFF2-40B4-BE49-F238E27FC236}">
                  <a16:creationId xmlns:a16="http://schemas.microsoft.com/office/drawing/2014/main" id="{21D0A753-00B9-4461-8FA8-DEE32274186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0052778-D6EA-4E42-B822-E1BEB165483F}"/>
                </a:ext>
              </a:extLst>
            </p:cNvPr>
            <p:cNvCxnSpPr>
              <a:cxnSpLocks/>
              <a:stCxn id="51"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3" name="Table 8">
            <a:extLst>
              <a:ext uri="{FF2B5EF4-FFF2-40B4-BE49-F238E27FC236}">
                <a16:creationId xmlns:a16="http://schemas.microsoft.com/office/drawing/2014/main" id="{9CC1999D-138D-4B5B-8D1B-DCABEC8F43EA}"/>
              </a:ext>
            </a:extLst>
          </p:cNvPr>
          <p:cNvGraphicFramePr>
            <a:graphicFrameLocks noGrp="1"/>
          </p:cNvGraphicFramePr>
          <p:nvPr>
            <p:extLst>
              <p:ext uri="{D42A27DB-BD31-4B8C-83A1-F6EECF244321}">
                <p14:modId xmlns:p14="http://schemas.microsoft.com/office/powerpoint/2010/main" val="2057050765"/>
              </p:ext>
            </p:extLst>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4" name="Group 53">
            <a:extLst>
              <a:ext uri="{FF2B5EF4-FFF2-40B4-BE49-F238E27FC236}">
                <a16:creationId xmlns:a16="http://schemas.microsoft.com/office/drawing/2014/main" id="{C64B92FE-C09D-4ADB-BA72-62A9332C0266}"/>
              </a:ext>
            </a:extLst>
          </p:cNvPr>
          <p:cNvGrpSpPr/>
          <p:nvPr/>
        </p:nvGrpSpPr>
        <p:grpSpPr>
          <a:xfrm>
            <a:off x="1359176" y="4332531"/>
            <a:ext cx="2445853" cy="1463040"/>
            <a:chOff x="1884558" y="1310640"/>
            <a:chExt cx="1906993" cy="1463040"/>
          </a:xfrm>
        </p:grpSpPr>
        <p:sp>
          <p:nvSpPr>
            <p:cNvPr id="55" name="Rectangle 54">
              <a:extLst>
                <a:ext uri="{FF2B5EF4-FFF2-40B4-BE49-F238E27FC236}">
                  <a16:creationId xmlns:a16="http://schemas.microsoft.com/office/drawing/2014/main" id="{4FB03DF7-7083-4FBF-8523-D6DAD51D16F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b="1" dirty="0"/>
                <a:t>0</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MOVE right until READ </a:t>
              </a:r>
              <a:r>
                <a:rPr lang="en-US" b="1" dirty="0"/>
                <a:t>#</a:t>
              </a:r>
            </a:p>
          </p:txBody>
        </p:sp>
        <p:cxnSp>
          <p:nvCxnSpPr>
            <p:cNvPr id="56" name="Straight Arrow Connector 55">
              <a:extLst>
                <a:ext uri="{FF2B5EF4-FFF2-40B4-BE49-F238E27FC236}">
                  <a16:creationId xmlns:a16="http://schemas.microsoft.com/office/drawing/2014/main" id="{8DAE358F-E656-4390-AF26-2D3EDABA9FCF}"/>
                </a:ext>
              </a:extLst>
            </p:cNvPr>
            <p:cNvCxnSpPr>
              <a:cxnSpLocks/>
              <a:stCxn id="5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7" name="Table 8">
            <a:extLst>
              <a:ext uri="{FF2B5EF4-FFF2-40B4-BE49-F238E27FC236}">
                <a16:creationId xmlns:a16="http://schemas.microsoft.com/office/drawing/2014/main" id="{57598B3B-1DC9-4AE2-897A-4CA1E9ACAA15}"/>
              </a:ext>
            </a:extLst>
          </p:cNvPr>
          <p:cNvGraphicFramePr>
            <a:graphicFrameLocks noGrp="1"/>
          </p:cNvGraphicFramePr>
          <p:nvPr>
            <p:extLst>
              <p:ext uri="{D42A27DB-BD31-4B8C-83A1-F6EECF244321}">
                <p14:modId xmlns:p14="http://schemas.microsoft.com/office/powerpoint/2010/main" val="2175599945"/>
              </p:ext>
            </p:extLst>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9B3AB0B7-7AA5-47B5-B62A-5EC920CD1457}"/>
              </a:ext>
            </a:extLst>
          </p:cNvPr>
          <p:cNvGrpSpPr/>
          <p:nvPr/>
        </p:nvGrpSpPr>
        <p:grpSpPr>
          <a:xfrm>
            <a:off x="2859108" y="4328515"/>
            <a:ext cx="2445853" cy="1463040"/>
            <a:chOff x="1884558" y="1310640"/>
            <a:chExt cx="1906993" cy="1463040"/>
          </a:xfrm>
        </p:grpSpPr>
        <p:sp>
          <p:nvSpPr>
            <p:cNvPr id="15" name="Rectangle 14">
              <a:extLst>
                <a:ext uri="{FF2B5EF4-FFF2-40B4-BE49-F238E27FC236}">
                  <a16:creationId xmlns:a16="http://schemas.microsoft.com/office/drawing/2014/main" id="{DEC2D436-D464-47E7-93D0-8A7D12E38E7F}"/>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16" name="Straight Arrow Connector 15">
              <a:extLst>
                <a:ext uri="{FF2B5EF4-FFF2-40B4-BE49-F238E27FC236}">
                  <a16:creationId xmlns:a16="http://schemas.microsoft.com/office/drawing/2014/main" id="{56E7FD05-B0D1-423F-A82A-76DAC991413B}"/>
                </a:ext>
              </a:extLst>
            </p:cNvPr>
            <p:cNvCxnSpPr>
              <a:cxnSpLocks/>
              <a:stCxn id="1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3DD6CD8C-C26F-44FA-B580-4F4D90A12B18}"/>
              </a:ext>
            </a:extLst>
          </p:cNvPr>
          <p:cNvGrpSpPr/>
          <p:nvPr/>
        </p:nvGrpSpPr>
        <p:grpSpPr>
          <a:xfrm>
            <a:off x="3357089" y="4328515"/>
            <a:ext cx="2445853" cy="1463040"/>
            <a:chOff x="1884558" y="1310640"/>
            <a:chExt cx="1906993" cy="1463040"/>
          </a:xfrm>
        </p:grpSpPr>
        <p:sp>
          <p:nvSpPr>
            <p:cNvPr id="19" name="Rectangle 18">
              <a:extLst>
                <a:ext uri="{FF2B5EF4-FFF2-40B4-BE49-F238E27FC236}">
                  <a16:creationId xmlns:a16="http://schemas.microsoft.com/office/drawing/2014/main" id="{D69C41A9-2D60-47BE-B085-BC8FDA65FFA7}"/>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sz="1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(match)</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MOVE left to </a:t>
              </a:r>
              <a:r>
                <a:rPr lang="en-US" sz="1800" dirty="0">
                  <a:latin typeface="Cambria Math" panose="02040503050406030204" pitchFamily="18" charset="0"/>
                  <a:ea typeface="Cambria Math" panose="02040503050406030204" pitchFamily="18" charset="0"/>
                </a:rPr>
                <a:t>⌴</a:t>
              </a:r>
              <a:endParaRPr lang="en-US" b="1" dirty="0"/>
            </a:p>
          </p:txBody>
        </p:sp>
        <p:cxnSp>
          <p:nvCxnSpPr>
            <p:cNvPr id="20" name="Straight Arrow Connector 19">
              <a:extLst>
                <a:ext uri="{FF2B5EF4-FFF2-40B4-BE49-F238E27FC236}">
                  <a16:creationId xmlns:a16="http://schemas.microsoft.com/office/drawing/2014/main" id="{09F5442B-853F-4AAC-B7DB-26C6B4E54E1B}"/>
                </a:ext>
              </a:extLst>
            </p:cNvPr>
            <p:cNvCxnSpPr>
              <a:cxnSpLocks/>
              <a:stCxn id="19"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7D3400A0-EED0-4ABC-B3CD-07370282C030}"/>
              </a:ext>
            </a:extLst>
          </p:cNvPr>
          <p:cNvGraphicFramePr>
            <a:graphicFrameLocks noGrp="1"/>
          </p:cNvGraphicFramePr>
          <p:nvPr>
            <p:extLst>
              <p:ext uri="{D42A27DB-BD31-4B8C-83A1-F6EECF244321}">
                <p14:modId xmlns:p14="http://schemas.microsoft.com/office/powerpoint/2010/main" val="3830478157"/>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CD4F39F4-2E61-45E4-8FE5-2B4A54C6A603}"/>
              </a:ext>
            </a:extLst>
          </p:cNvPr>
          <p:cNvGrpSpPr/>
          <p:nvPr/>
        </p:nvGrpSpPr>
        <p:grpSpPr>
          <a:xfrm>
            <a:off x="1083121" y="4328515"/>
            <a:ext cx="2445853" cy="1463040"/>
            <a:chOff x="111581" y="1310640"/>
            <a:chExt cx="1906993" cy="1463040"/>
          </a:xfrm>
        </p:grpSpPr>
        <p:sp>
          <p:nvSpPr>
            <p:cNvPr id="23" name="Rectangle 22">
              <a:extLst>
                <a:ext uri="{FF2B5EF4-FFF2-40B4-BE49-F238E27FC236}">
                  <a16:creationId xmlns:a16="http://schemas.microsoft.com/office/drawing/2014/main" id="{2F86A861-D2F0-42F8-AF12-573DF31EEDE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24" name="Straight Arrow Connector 23">
              <a:extLst>
                <a:ext uri="{FF2B5EF4-FFF2-40B4-BE49-F238E27FC236}">
                  <a16:creationId xmlns:a16="http://schemas.microsoft.com/office/drawing/2014/main" id="{7BD407B3-54B6-4460-8F22-D49918F8C50C}"/>
                </a:ext>
              </a:extLst>
            </p:cNvPr>
            <p:cNvCxnSpPr>
              <a:cxnSpLocks/>
              <a:stCxn id="2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C3C81B09-C2CC-45FB-92FC-84F4D219C6A8}"/>
              </a:ext>
            </a:extLst>
          </p:cNvPr>
          <p:cNvGrpSpPr/>
          <p:nvPr/>
        </p:nvGrpSpPr>
        <p:grpSpPr>
          <a:xfrm>
            <a:off x="1867127" y="4328515"/>
            <a:ext cx="2445853" cy="1463040"/>
            <a:chOff x="111581" y="1310640"/>
            <a:chExt cx="1906993" cy="1463040"/>
          </a:xfrm>
        </p:grpSpPr>
        <p:sp>
          <p:nvSpPr>
            <p:cNvPr id="27" name="Rectangle 26">
              <a:extLst>
                <a:ext uri="{FF2B5EF4-FFF2-40B4-BE49-F238E27FC236}">
                  <a16:creationId xmlns:a16="http://schemas.microsoft.com/office/drawing/2014/main" id="{E2D1C4C4-6B5B-4C9C-809F-A7498778A46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1 (store),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800" b="1" dirty="0">
                  <a:solidFill>
                    <a:schemeClr val="tx1"/>
                  </a:solidFill>
                  <a:cs typeface="Times New Roman" panose="02020603050405020304" pitchFamily="18" charset="0"/>
                  <a:sym typeface="Symbol" panose="05050102010706020507" pitchFamily="18" charset="2"/>
                </a:rPr>
              </a:br>
              <a:r>
                <a:rPr lang="en-US" sz="1800" dirty="0">
                  <a:solidFill>
                    <a:schemeClr val="tx1"/>
                  </a:solidFill>
                  <a:cs typeface="Times New Roman" panose="02020603050405020304" pitchFamily="18" charset="0"/>
                  <a:sym typeface="Symbol" panose="05050102010706020507" pitchFamily="18" charset="2"/>
                </a:rPr>
                <a:t>MOVE right to #</a:t>
              </a:r>
              <a:r>
                <a:rPr lang="en-US" dirty="0"/>
                <a:t> </a:t>
              </a:r>
              <a:endParaRPr lang="en-US" b="1" dirty="0"/>
            </a:p>
          </p:txBody>
        </p:sp>
        <p:cxnSp>
          <p:nvCxnSpPr>
            <p:cNvPr id="28" name="Straight Arrow Connector 27">
              <a:extLst>
                <a:ext uri="{FF2B5EF4-FFF2-40B4-BE49-F238E27FC236}">
                  <a16:creationId xmlns:a16="http://schemas.microsoft.com/office/drawing/2014/main" id="{E322A31F-3EE3-4C28-8C17-280D5AC88D27}"/>
                </a:ext>
              </a:extLst>
            </p:cNvPr>
            <p:cNvCxnSpPr>
              <a:cxnSpLocks/>
              <a:stCxn id="2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2DABB4E1-45CF-4138-80D9-7FBAC478EBD0}"/>
              </a:ext>
            </a:extLst>
          </p:cNvPr>
          <p:cNvGraphicFramePr>
            <a:graphicFrameLocks noGrp="1"/>
          </p:cNvGraphicFramePr>
          <p:nvPr>
            <p:extLst>
              <p:ext uri="{D42A27DB-BD31-4B8C-83A1-F6EECF244321}">
                <p14:modId xmlns:p14="http://schemas.microsoft.com/office/powerpoint/2010/main" val="1409493397"/>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C62F4360-223D-409E-9EAF-D16FD4474B18}"/>
              </a:ext>
            </a:extLst>
          </p:cNvPr>
          <p:cNvGrpSpPr/>
          <p:nvPr/>
        </p:nvGrpSpPr>
        <p:grpSpPr>
          <a:xfrm>
            <a:off x="2793558" y="4328515"/>
            <a:ext cx="2445853" cy="1463040"/>
            <a:chOff x="111581" y="1310640"/>
            <a:chExt cx="1906993" cy="1463040"/>
          </a:xfrm>
        </p:grpSpPr>
        <p:sp>
          <p:nvSpPr>
            <p:cNvPr id="31" name="Rectangle 30">
              <a:extLst>
                <a:ext uri="{FF2B5EF4-FFF2-40B4-BE49-F238E27FC236}">
                  <a16:creationId xmlns:a16="http://schemas.microsoft.com/office/drawing/2014/main" id="{E41C517F-CB56-4BAD-A24C-4FD3ABC851B1}"/>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a:t>
              </a:r>
              <a:endParaRPr lang="en-US" b="1" dirty="0"/>
            </a:p>
          </p:txBody>
        </p:sp>
        <p:cxnSp>
          <p:nvCxnSpPr>
            <p:cNvPr id="32" name="Straight Arrow Connector 31">
              <a:extLst>
                <a:ext uri="{FF2B5EF4-FFF2-40B4-BE49-F238E27FC236}">
                  <a16:creationId xmlns:a16="http://schemas.microsoft.com/office/drawing/2014/main" id="{3ABCC655-3F5B-485E-945B-907751E10866}"/>
                </a:ext>
              </a:extLst>
            </p:cNvPr>
            <p:cNvCxnSpPr>
              <a:cxnSpLocks/>
              <a:stCxn id="3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0EF3F97B-5ADD-4B18-8640-8C082ADF2357}"/>
              </a:ext>
            </a:extLst>
          </p:cNvPr>
          <p:cNvGrpSpPr/>
          <p:nvPr/>
        </p:nvGrpSpPr>
        <p:grpSpPr>
          <a:xfrm>
            <a:off x="3706652" y="4328515"/>
            <a:ext cx="2445853" cy="1463040"/>
            <a:chOff x="111581" y="1310640"/>
            <a:chExt cx="1906993" cy="1463040"/>
          </a:xfrm>
        </p:grpSpPr>
        <p:sp>
          <p:nvSpPr>
            <p:cNvPr id="35" name="Rectangle 34">
              <a:extLst>
                <a:ext uri="{FF2B5EF4-FFF2-40B4-BE49-F238E27FC236}">
                  <a16:creationId xmlns:a16="http://schemas.microsoft.com/office/drawing/2014/main" id="{7F6F6909-3804-481F-BA0C-AE8B737D0582}"/>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 (match),WRITE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b="1" dirty="0"/>
            </a:p>
          </p:txBody>
        </p:sp>
        <p:cxnSp>
          <p:nvCxnSpPr>
            <p:cNvPr id="36" name="Straight Arrow Connector 35">
              <a:extLst>
                <a:ext uri="{FF2B5EF4-FFF2-40B4-BE49-F238E27FC236}">
                  <a16:creationId xmlns:a16="http://schemas.microsoft.com/office/drawing/2014/main" id="{341A7A21-DDCD-4F39-91E8-867B39571CCC}"/>
                </a:ext>
              </a:extLst>
            </p:cNvPr>
            <p:cNvCxnSpPr>
              <a:cxnSpLocks/>
              <a:stCxn id="3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94A32C-F03E-49AC-9B36-7E27BF6C8A44}"/>
              </a:ext>
            </a:extLst>
          </p:cNvPr>
          <p:cNvGraphicFramePr>
            <a:graphicFrameLocks noGrp="1"/>
          </p:cNvGraphicFramePr>
          <p:nvPr>
            <p:extLst>
              <p:ext uri="{D42A27DB-BD31-4B8C-83A1-F6EECF244321}">
                <p14:modId xmlns:p14="http://schemas.microsoft.com/office/powerpoint/2010/main" val="148865982"/>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8" name="Group 37">
            <a:extLst>
              <a:ext uri="{FF2B5EF4-FFF2-40B4-BE49-F238E27FC236}">
                <a16:creationId xmlns:a16="http://schemas.microsoft.com/office/drawing/2014/main" id="{76BA63B4-8618-477D-960E-500B8FED3355}"/>
              </a:ext>
            </a:extLst>
          </p:cNvPr>
          <p:cNvGrpSpPr/>
          <p:nvPr/>
        </p:nvGrpSpPr>
        <p:grpSpPr>
          <a:xfrm>
            <a:off x="1017571" y="4324967"/>
            <a:ext cx="2445853" cy="1463040"/>
            <a:chOff x="111581" y="2008487"/>
            <a:chExt cx="1906993" cy="1463040"/>
          </a:xfrm>
        </p:grpSpPr>
        <p:sp>
          <p:nvSpPr>
            <p:cNvPr id="39" name="Rectangle 38">
              <a:extLst>
                <a:ext uri="{FF2B5EF4-FFF2-40B4-BE49-F238E27FC236}">
                  <a16:creationId xmlns:a16="http://schemas.microsoft.com/office/drawing/2014/main" id="{71C30CDD-3034-46B9-B775-2F6C4968E49C}"/>
                </a:ext>
              </a:extLst>
            </p:cNvPr>
            <p:cNvSpPr/>
            <p:nvPr/>
          </p:nvSpPr>
          <p:spPr>
            <a:xfrm>
              <a:off x="111581" y="2008487"/>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MOVE right while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1600" b="1" dirty="0"/>
            </a:p>
          </p:txBody>
        </p:sp>
        <p:cxnSp>
          <p:nvCxnSpPr>
            <p:cNvPr id="40" name="Straight Arrow Connector 39">
              <a:extLst>
                <a:ext uri="{FF2B5EF4-FFF2-40B4-BE49-F238E27FC236}">
                  <a16:creationId xmlns:a16="http://schemas.microsoft.com/office/drawing/2014/main" id="{548A06A8-47E2-4B72-BB02-48E45A21608E}"/>
                </a:ext>
              </a:extLst>
            </p:cNvPr>
            <p:cNvCxnSpPr>
              <a:cxnSpLocks/>
              <a:stCxn id="39" idx="2"/>
            </p:cNvCxnSpPr>
            <p:nvPr/>
          </p:nvCxnSpPr>
          <p:spPr>
            <a:xfrm>
              <a:off x="1065078" y="2816207"/>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055866F-C21B-4A2F-AB96-22DF41D89671}"/>
              </a:ext>
            </a:extLst>
          </p:cNvPr>
          <p:cNvGrpSpPr/>
          <p:nvPr/>
        </p:nvGrpSpPr>
        <p:grpSpPr>
          <a:xfrm>
            <a:off x="2335052" y="4328515"/>
            <a:ext cx="2445853" cy="1463040"/>
            <a:chOff x="111581" y="1310640"/>
            <a:chExt cx="1906993" cy="1463040"/>
          </a:xfrm>
        </p:grpSpPr>
        <p:sp>
          <p:nvSpPr>
            <p:cNvPr id="43" name="Rectangle 42">
              <a:extLst>
                <a:ext uri="{FF2B5EF4-FFF2-40B4-BE49-F238E27FC236}">
                  <a16:creationId xmlns:a16="http://schemas.microsoft.com/office/drawing/2014/main" id="{659A6465-9D3B-47F5-A8CC-B1217BBE6C5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1(store),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dirty="0">
                  <a:solidFill>
                    <a:schemeClr val="tx1"/>
                  </a:solidFill>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Until #</a:t>
              </a:r>
              <a:endParaRPr lang="en-US" sz="1600" dirty="0"/>
            </a:p>
          </p:txBody>
        </p:sp>
        <p:cxnSp>
          <p:nvCxnSpPr>
            <p:cNvPr id="44" name="Straight Arrow Connector 43">
              <a:extLst>
                <a:ext uri="{FF2B5EF4-FFF2-40B4-BE49-F238E27FC236}">
                  <a16:creationId xmlns:a16="http://schemas.microsoft.com/office/drawing/2014/main" id="{15CB8E4C-576B-4E49-BA6F-AE95A993CE15}"/>
                </a:ext>
              </a:extLst>
            </p:cNvPr>
            <p:cNvCxnSpPr>
              <a:cxnSpLocks/>
              <a:stCxn id="4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C386318E-AA04-44D6-85FB-269F073D2090}"/>
              </a:ext>
            </a:extLst>
          </p:cNvPr>
          <p:cNvGraphicFramePr>
            <a:graphicFrameLocks noGrp="1"/>
          </p:cNvGraphicFramePr>
          <p:nvPr>
            <p:extLst>
              <p:ext uri="{D42A27DB-BD31-4B8C-83A1-F6EECF244321}">
                <p14:modId xmlns:p14="http://schemas.microsoft.com/office/powerpoint/2010/main" val="1017544068"/>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69EF4B48-AD76-4AAF-BDFC-25DC2E4FE59A}"/>
              </a:ext>
            </a:extLst>
          </p:cNvPr>
          <p:cNvGrpSpPr/>
          <p:nvPr/>
        </p:nvGrpSpPr>
        <p:grpSpPr>
          <a:xfrm>
            <a:off x="2899386" y="4328515"/>
            <a:ext cx="2445853" cy="1463040"/>
            <a:chOff x="111581" y="1310640"/>
            <a:chExt cx="1906993" cy="1463040"/>
          </a:xfrm>
        </p:grpSpPr>
        <p:sp>
          <p:nvSpPr>
            <p:cNvPr id="47" name="Rectangle 46">
              <a:extLst>
                <a:ext uri="{FF2B5EF4-FFF2-40B4-BE49-F238E27FC236}">
                  <a16:creationId xmlns:a16="http://schemas.microsoft.com/office/drawing/2014/main" id="{6DB02FB3-E74A-4426-8803-19475030281D}"/>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48" name="Straight Arrow Connector 47">
              <a:extLst>
                <a:ext uri="{FF2B5EF4-FFF2-40B4-BE49-F238E27FC236}">
                  <a16:creationId xmlns:a16="http://schemas.microsoft.com/office/drawing/2014/main" id="{D3161100-7F20-4C00-8D12-9321402EB0BD}"/>
                </a:ext>
              </a:extLst>
            </p:cNvPr>
            <p:cNvCxnSpPr>
              <a:cxnSpLocks/>
              <a:stCxn id="4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8" name="Table 8">
            <a:extLst>
              <a:ext uri="{FF2B5EF4-FFF2-40B4-BE49-F238E27FC236}">
                <a16:creationId xmlns:a16="http://schemas.microsoft.com/office/drawing/2014/main" id="{FCD6B076-8C3D-49B3-BB51-E789F95D7899}"/>
              </a:ext>
            </a:extLst>
          </p:cNvPr>
          <p:cNvGraphicFramePr>
            <a:graphicFrameLocks noGrp="1"/>
          </p:cNvGraphicFramePr>
          <p:nvPr>
            <p:extLst>
              <p:ext uri="{D42A27DB-BD31-4B8C-83A1-F6EECF244321}">
                <p14:modId xmlns:p14="http://schemas.microsoft.com/office/powerpoint/2010/main" val="2229704149"/>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9" name="Group 58">
            <a:extLst>
              <a:ext uri="{FF2B5EF4-FFF2-40B4-BE49-F238E27FC236}">
                <a16:creationId xmlns:a16="http://schemas.microsoft.com/office/drawing/2014/main" id="{C8495A0A-5378-434E-A8E4-43D674518C8E}"/>
              </a:ext>
            </a:extLst>
          </p:cNvPr>
          <p:cNvGrpSpPr/>
          <p:nvPr/>
        </p:nvGrpSpPr>
        <p:grpSpPr>
          <a:xfrm>
            <a:off x="4267476" y="4328515"/>
            <a:ext cx="2445853" cy="1463040"/>
            <a:chOff x="111581" y="1310640"/>
            <a:chExt cx="1906993" cy="1463040"/>
          </a:xfrm>
        </p:grpSpPr>
        <p:sp>
          <p:nvSpPr>
            <p:cNvPr id="60" name="Rectangle 59">
              <a:extLst>
                <a:ext uri="{FF2B5EF4-FFF2-40B4-BE49-F238E27FC236}">
                  <a16:creationId xmlns:a16="http://schemas.microsoft.com/office/drawing/2014/main" id="{93376979-7C24-47C2-BD45-EDE370380898}"/>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1(match),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dirty="0"/>
            </a:p>
          </p:txBody>
        </p:sp>
        <p:cxnSp>
          <p:nvCxnSpPr>
            <p:cNvPr id="61" name="Straight Arrow Connector 60">
              <a:extLst>
                <a:ext uri="{FF2B5EF4-FFF2-40B4-BE49-F238E27FC236}">
                  <a16:creationId xmlns:a16="http://schemas.microsoft.com/office/drawing/2014/main" id="{DB2F75EF-5946-4FCB-959D-9AB551421F90}"/>
                </a:ext>
              </a:extLst>
            </p:cNvPr>
            <p:cNvCxnSpPr>
              <a:cxnSpLocks/>
              <a:stCxn id="60"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62" name="Table 8">
            <a:extLst>
              <a:ext uri="{FF2B5EF4-FFF2-40B4-BE49-F238E27FC236}">
                <a16:creationId xmlns:a16="http://schemas.microsoft.com/office/drawing/2014/main" id="{88C04E8E-1BAE-4CAC-8952-EE4739448F4E}"/>
              </a:ext>
            </a:extLst>
          </p:cNvPr>
          <p:cNvGraphicFramePr>
            <a:graphicFrameLocks noGrp="1"/>
          </p:cNvGraphicFramePr>
          <p:nvPr>
            <p:extLst>
              <p:ext uri="{D42A27DB-BD31-4B8C-83A1-F6EECF244321}">
                <p14:modId xmlns:p14="http://schemas.microsoft.com/office/powerpoint/2010/main" val="3803080955"/>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66" name="Table 8">
            <a:extLst>
              <a:ext uri="{FF2B5EF4-FFF2-40B4-BE49-F238E27FC236}">
                <a16:creationId xmlns:a16="http://schemas.microsoft.com/office/drawing/2014/main" id="{69ED0BA6-7AC8-4043-9AAD-DB854DDCB9B8}"/>
              </a:ext>
            </a:extLst>
          </p:cNvPr>
          <p:cNvGraphicFramePr>
            <a:graphicFrameLocks noGrp="1"/>
          </p:cNvGraphicFramePr>
          <p:nvPr>
            <p:extLst>
              <p:ext uri="{D42A27DB-BD31-4B8C-83A1-F6EECF244321}">
                <p14:modId xmlns:p14="http://schemas.microsoft.com/office/powerpoint/2010/main" val="2729277941"/>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67" name="Group 66">
            <a:extLst>
              <a:ext uri="{FF2B5EF4-FFF2-40B4-BE49-F238E27FC236}">
                <a16:creationId xmlns:a16="http://schemas.microsoft.com/office/drawing/2014/main" id="{30798F50-8E5C-47F8-9DBD-27A152F932FE}"/>
              </a:ext>
            </a:extLst>
          </p:cNvPr>
          <p:cNvGrpSpPr/>
          <p:nvPr/>
        </p:nvGrpSpPr>
        <p:grpSpPr>
          <a:xfrm>
            <a:off x="926712" y="4320499"/>
            <a:ext cx="2445853" cy="1463040"/>
            <a:chOff x="111581" y="1310640"/>
            <a:chExt cx="1906993" cy="1463040"/>
          </a:xfrm>
        </p:grpSpPr>
        <p:sp>
          <p:nvSpPr>
            <p:cNvPr id="68" name="Rectangle 67">
              <a:extLst>
                <a:ext uri="{FF2B5EF4-FFF2-40B4-BE49-F238E27FC236}">
                  <a16:creationId xmlns:a16="http://schemas.microsoft.com/office/drawing/2014/main" id="{EAAA39B2-9984-4446-BA51-63826C9B092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69" name="Straight Arrow Connector 68">
              <a:extLst>
                <a:ext uri="{FF2B5EF4-FFF2-40B4-BE49-F238E27FC236}">
                  <a16:creationId xmlns:a16="http://schemas.microsoft.com/office/drawing/2014/main" id="{2E6FD534-C787-48EB-BFB0-A3CC73107762}"/>
                </a:ext>
              </a:extLst>
            </p:cNvPr>
            <p:cNvCxnSpPr>
              <a:cxnSpLocks/>
              <a:stCxn id="6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896B0BF5-5E14-487A-8E78-1E76D102EECA}"/>
              </a:ext>
            </a:extLst>
          </p:cNvPr>
          <p:cNvGrpSpPr/>
          <p:nvPr/>
        </p:nvGrpSpPr>
        <p:grpSpPr>
          <a:xfrm>
            <a:off x="2815670" y="4332531"/>
            <a:ext cx="2445853" cy="1463040"/>
            <a:chOff x="111581" y="1310640"/>
            <a:chExt cx="1906993" cy="1463040"/>
          </a:xfrm>
        </p:grpSpPr>
        <p:sp>
          <p:nvSpPr>
            <p:cNvPr id="71" name="Rectangle 70">
              <a:extLst>
                <a:ext uri="{FF2B5EF4-FFF2-40B4-BE49-F238E27FC236}">
                  <a16:creationId xmlns:a16="http://schemas.microsoft.com/office/drawing/2014/main" id="{1B814AAB-A554-4D3E-86B3-01F7DE6751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 </a:t>
              </a:r>
              <a:br>
                <a:rPr lang="en-US" dirty="0">
                  <a:solidFill>
                    <a:schemeClr val="tx1"/>
                  </a:solidFill>
                  <a:cs typeface="Times New Roman" panose="02020603050405020304" pitchFamily="18" charset="0"/>
                  <a:sym typeface="Symbol" panose="05050102010706020507" pitchFamily="18" charset="2"/>
                </a:rPr>
              </a:br>
              <a:r>
                <a:rPr lang="en-US"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72" name="Straight Arrow Connector 71">
              <a:extLst>
                <a:ext uri="{FF2B5EF4-FFF2-40B4-BE49-F238E27FC236}">
                  <a16:creationId xmlns:a16="http://schemas.microsoft.com/office/drawing/2014/main" id="{F80D9FED-56BE-4340-89A5-0681AAC8C3D0}"/>
                </a:ext>
              </a:extLst>
            </p:cNvPr>
            <p:cNvCxnSpPr>
              <a:cxnSpLocks/>
              <a:stCxn id="7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26391836-1951-43D8-A42A-A8F1A02D6B25}"/>
              </a:ext>
            </a:extLst>
          </p:cNvPr>
          <p:cNvGrpSpPr/>
          <p:nvPr/>
        </p:nvGrpSpPr>
        <p:grpSpPr>
          <a:xfrm>
            <a:off x="4720105" y="4332531"/>
            <a:ext cx="2445853" cy="1463040"/>
            <a:chOff x="111581" y="1310640"/>
            <a:chExt cx="1906993" cy="1463040"/>
          </a:xfrm>
        </p:grpSpPr>
        <p:sp>
          <p:nvSpPr>
            <p:cNvPr id="75" name="Rectangle 74">
              <a:extLst>
                <a:ext uri="{FF2B5EF4-FFF2-40B4-BE49-F238E27FC236}">
                  <a16:creationId xmlns:a16="http://schemas.microsoft.com/office/drawing/2014/main" id="{34CBF423-CD16-4C38-BD1E-DFA3DD2265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76" name="Straight Arrow Connector 75">
              <a:extLst>
                <a:ext uri="{FF2B5EF4-FFF2-40B4-BE49-F238E27FC236}">
                  <a16:creationId xmlns:a16="http://schemas.microsoft.com/office/drawing/2014/main" id="{0A3896CD-0EFF-47D8-BC2D-C516D9F98C2A}"/>
                </a:ext>
              </a:extLst>
            </p:cNvPr>
            <p:cNvCxnSpPr>
              <a:cxnSpLocks/>
              <a:stCxn id="7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DBC524F-820E-46C4-ABA1-5A063662159B}"/>
              </a:ext>
            </a:extLst>
          </p:cNvPr>
          <p:cNvGrpSpPr/>
          <p:nvPr/>
        </p:nvGrpSpPr>
        <p:grpSpPr>
          <a:xfrm>
            <a:off x="4720105" y="4332531"/>
            <a:ext cx="2445853" cy="1463040"/>
            <a:chOff x="111581" y="1310640"/>
            <a:chExt cx="1906993" cy="1463040"/>
          </a:xfrm>
        </p:grpSpPr>
        <p:sp>
          <p:nvSpPr>
            <p:cNvPr id="78" name="Rectangle 77">
              <a:extLst>
                <a:ext uri="{FF2B5EF4-FFF2-40B4-BE49-F238E27FC236}">
                  <a16:creationId xmlns:a16="http://schemas.microsoft.com/office/drawing/2014/main" id="{5CCF0C64-495C-41EC-864D-757B54CB53C4}"/>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cs typeface="Times New Roman" panose="02020603050405020304" pitchFamily="18" charset="0"/>
                  <a:sym typeface="Symbol" panose="05050102010706020507" pitchFamily="18" charset="2"/>
                </a:rPr>
                <a:t>ACCEPTED</a:t>
              </a:r>
              <a:endParaRPr lang="en-US" sz="2800" b="1" dirty="0"/>
            </a:p>
          </p:txBody>
        </p:sp>
        <p:cxnSp>
          <p:nvCxnSpPr>
            <p:cNvPr id="79" name="Straight Arrow Connector 78">
              <a:extLst>
                <a:ext uri="{FF2B5EF4-FFF2-40B4-BE49-F238E27FC236}">
                  <a16:creationId xmlns:a16="http://schemas.microsoft.com/office/drawing/2014/main" id="{BBB80C2C-1535-4A4B-B2D7-00C90FA40CC8}"/>
                </a:ext>
              </a:extLst>
            </p:cNvPr>
            <p:cNvCxnSpPr>
              <a:cxnSpLocks/>
              <a:stCxn id="7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7443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5608 4.07407E-6 " pathEditMode="relative" rAng="0" ptsTypes="AA">
                                      <p:cBhvr>
                                        <p:cTn id="50" dur="2000" fill="hold"/>
                                        <p:tgtEl>
                                          <p:spTgt spid="54"/>
                                        </p:tgtEl>
                                        <p:attrNameLst>
                                          <p:attrName>ppt_x</p:attrName>
                                          <p:attrName>ppt_y</p:attrName>
                                        </p:attrNameLst>
                                      </p:cBhvr>
                                      <p:rCtr x="7795"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4.16667E-6 -1.48148E-6 L 0.05452 -0.00162 " pathEditMode="relative" rAng="0" ptsTypes="AA">
                                      <p:cBhvr>
                                        <p:cTn id="64" dur="2000" fill="hold"/>
                                        <p:tgtEl>
                                          <p:spTgt spid="14"/>
                                        </p:tgtEl>
                                        <p:attrNameLst>
                                          <p:attrName>ppt_x</p:attrName>
                                          <p:attrName>ppt_y</p:attrName>
                                        </p:attrNameLst>
                                      </p:cBhvr>
                                      <p:rCtr x="2726" y="-9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1.94444E-6 -1.48148E-6 L -0.25 -1.48148E-6 " pathEditMode="relative" rAng="0" ptsTypes="AA">
                                      <p:cBhvr>
                                        <p:cTn id="84" dur="2000" fill="hold"/>
                                        <p:tgtEl>
                                          <p:spTgt spid="18"/>
                                        </p:tgtEl>
                                        <p:attrNameLst>
                                          <p:attrName>ppt_x</p:attrName>
                                          <p:attrName>ppt_y</p:attrName>
                                        </p:attrNameLst>
                                      </p:cBhvr>
                                      <p:rCtr x="-12500"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3.33333E-6 -1.48148E-6 L 0.08698 -1.48148E-6 " pathEditMode="relative" rAng="0" ptsTypes="AA">
                                      <p:cBhvr>
                                        <p:cTn id="98" dur="2000" fill="hold"/>
                                        <p:tgtEl>
                                          <p:spTgt spid="22"/>
                                        </p:tgtEl>
                                        <p:attrNameLst>
                                          <p:attrName>ppt_x</p:attrName>
                                          <p:attrName>ppt_y</p:attrName>
                                        </p:attrNameLst>
                                      </p:cBhvr>
                                      <p:rCtr x="434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77778E-6 -1.48148E-6 L 0.10121 0.00023 " pathEditMode="relative" rAng="0" ptsTypes="AA">
                                      <p:cBhvr>
                                        <p:cTn id="118" dur="2000" fill="hold"/>
                                        <p:tgtEl>
                                          <p:spTgt spid="26"/>
                                        </p:tgtEl>
                                        <p:attrNameLst>
                                          <p:attrName>ppt_x</p:attrName>
                                          <p:attrName>ppt_y</p:attrName>
                                        </p:attrNameLst>
                                      </p:cBhvr>
                                      <p:rCtr x="5052"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nodeType="clickEffect">
                                  <p:stCondLst>
                                    <p:cond delay="0"/>
                                  </p:stCondLst>
                                  <p:childTnLst>
                                    <p:animMotion origin="layout" path="M 3.88889E-6 -1.48148E-6 L 0.10121 0.00023 " pathEditMode="relative" rAng="0" ptsTypes="AA">
                                      <p:cBhvr>
                                        <p:cTn id="128" dur="2000" fill="hold"/>
                                        <p:tgtEl>
                                          <p:spTgt spid="30"/>
                                        </p:tgtEl>
                                        <p:attrNameLst>
                                          <p:attrName>ppt_x</p:attrName>
                                          <p:attrName>ppt_y</p:attrName>
                                        </p:attrNameLst>
                                      </p:cBhvr>
                                      <p:rCtr x="5052" y="0"/>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5" presetClass="path" presetSubtype="0" accel="50000" decel="50000" fill="hold" nodeType="clickEffect">
                                  <p:stCondLst>
                                    <p:cond delay="0"/>
                                  </p:stCondLst>
                                  <p:childTnLst>
                                    <p:animMotion origin="layout" path="M -2.5E-6 0.00185 L -0.3 -0.00324 " pathEditMode="relative" rAng="0" ptsTypes="AA">
                                      <p:cBhvr>
                                        <p:cTn id="144" dur="2000" fill="hold"/>
                                        <p:tgtEl>
                                          <p:spTgt spid="34"/>
                                        </p:tgtEl>
                                        <p:attrNameLst>
                                          <p:attrName>ppt_x</p:attrName>
                                          <p:attrName>ppt_y</p:attrName>
                                        </p:attrNameLst>
                                      </p:cBhvr>
                                      <p:rCtr x="-15000" y="-255"/>
                                    </p:animMotion>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4.72222E-6 1.48148E-6 L 0.15 1.48148E-6 " pathEditMode="relative" rAng="0" ptsTypes="AA">
                                      <p:cBhvr>
                                        <p:cTn id="154" dur="2000" fill="hold"/>
                                        <p:tgtEl>
                                          <p:spTgt spid="38"/>
                                        </p:tgtEl>
                                        <p:attrNameLst>
                                          <p:attrName>ppt_x</p:attrName>
                                          <p:attrName>ppt_y</p:attrName>
                                        </p:attrNameLst>
                                      </p:cBhvr>
                                      <p:rCtr x="7500" y="0"/>
                                    </p:animMotion>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63" presetClass="path" presetSubtype="0" accel="50000" decel="50000" fill="hold" nodeType="clickEffect">
                                  <p:stCondLst>
                                    <p:cond delay="0"/>
                                  </p:stCondLst>
                                  <p:childTnLst>
                                    <p:animMotion origin="layout" path="M -2.5E-6 -1.48148E-6 L 0.06042 -0.00162 " pathEditMode="relative" rAng="0" ptsTypes="AA">
                                      <p:cBhvr>
                                        <p:cTn id="170" dur="2000" fill="hold"/>
                                        <p:tgtEl>
                                          <p:spTgt spid="42"/>
                                        </p:tgtEl>
                                        <p:attrNameLst>
                                          <p:attrName>ppt_x</p:attrName>
                                          <p:attrName>ppt_y</p:attrName>
                                        </p:attrNameLst>
                                      </p:cBhvr>
                                      <p:rCtr x="3021" y="-93"/>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par>
                                <p:cTn id="175" presetID="1" presetClass="exit" presetSubtype="0" fill="hold"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par>
                                <p:cTn id="181" presetID="1" presetClass="exit" presetSubtype="0" fill="hold" nodeType="withEffect">
                                  <p:stCondLst>
                                    <p:cond delay="0"/>
                                  </p:stCondLst>
                                  <p:childTnLst>
                                    <p:set>
                                      <p:cBhvr>
                                        <p:cTn id="182" dur="1" fill="hold">
                                          <p:stCondLst>
                                            <p:cond delay="0"/>
                                          </p:stCondLst>
                                        </p:cTn>
                                        <p:tgtEl>
                                          <p:spTgt spid="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63" presetClass="path" presetSubtype="0" accel="50000" decel="50000" fill="hold" nodeType="clickEffect">
                                  <p:stCondLst>
                                    <p:cond delay="0"/>
                                  </p:stCondLst>
                                  <p:childTnLst>
                                    <p:animMotion origin="layout" path="M -4.44444E-6 -1.48148E-6 L 0.15018 0.00023 " pathEditMode="relative" rAng="0" ptsTypes="AA">
                                      <p:cBhvr>
                                        <p:cTn id="186" dur="2000" fill="hold"/>
                                        <p:tgtEl>
                                          <p:spTgt spid="46"/>
                                        </p:tgtEl>
                                        <p:attrNameLst>
                                          <p:attrName>ppt_x</p:attrName>
                                          <p:attrName>ppt_y</p:attrName>
                                        </p:attrNameLst>
                                      </p:cBhvr>
                                      <p:rCtr x="7500" y="0"/>
                                    </p:animMotion>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2"/>
                                        </p:tgtEl>
                                        <p:attrNameLst>
                                          <p:attrName>style.visibility</p:attrName>
                                        </p:attrNameLst>
                                      </p:cBhvr>
                                      <p:to>
                                        <p:strVal val="visible"/>
                                      </p:to>
                                    </p:set>
                                  </p:childTnLst>
                                </p:cTn>
                              </p:par>
                              <p:par>
                                <p:cTn id="197" presetID="1" presetClass="exit" presetSubtype="0" fill="hold" nodeType="withEffect">
                                  <p:stCondLst>
                                    <p:cond delay="0"/>
                                  </p:stCondLst>
                                  <p:childTnLst>
                                    <p:set>
                                      <p:cBhvr>
                                        <p:cTn id="198" dur="1" fill="hold">
                                          <p:stCondLst>
                                            <p:cond delay="0"/>
                                          </p:stCondLst>
                                        </p:cTn>
                                        <p:tgtEl>
                                          <p:spTgt spid="5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5" presetClass="path" presetSubtype="0" accel="50000" decel="50000" fill="hold" nodeType="clickEffect">
                                  <p:stCondLst>
                                    <p:cond delay="0"/>
                                  </p:stCondLst>
                                  <p:childTnLst>
                                    <p:animMotion origin="layout" path="M 2.77778E-6 -1.48148E-6 L -0.36528 -1.48148E-6 " pathEditMode="relative" rAng="0" ptsTypes="AA">
                                      <p:cBhvr>
                                        <p:cTn id="202" dur="2000" fill="hold"/>
                                        <p:tgtEl>
                                          <p:spTgt spid="59"/>
                                        </p:tgtEl>
                                        <p:attrNameLst>
                                          <p:attrName>ppt_x</p:attrName>
                                          <p:attrName>ppt_y</p:attrName>
                                        </p:attrNameLst>
                                      </p:cBhvr>
                                      <p:rCtr x="-18264" y="0"/>
                                    </p:animMotion>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67"/>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5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66"/>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6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63" presetClass="path" presetSubtype="0" accel="50000" decel="50000" fill="hold" nodeType="clickEffect">
                                  <p:stCondLst>
                                    <p:cond delay="0"/>
                                  </p:stCondLst>
                                  <p:childTnLst>
                                    <p:animMotion origin="layout" path="M 5.55556E-7 -4.07407E-6 L 0.20573 -4.07407E-6 " pathEditMode="relative" rAng="0" ptsTypes="AA">
                                      <p:cBhvr>
                                        <p:cTn id="218" dur="2000" fill="hold"/>
                                        <p:tgtEl>
                                          <p:spTgt spid="67"/>
                                        </p:tgtEl>
                                        <p:attrNameLst>
                                          <p:attrName>ppt_x</p:attrName>
                                          <p:attrName>ppt_y</p:attrName>
                                        </p:attrNameLst>
                                      </p:cBhvr>
                                      <p:rCtr x="10278" y="0"/>
                                    </p:animMotion>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6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63" presetClass="path" presetSubtype="0" accel="50000" decel="50000" fill="hold" nodeType="clickEffect">
                                  <p:stCondLst>
                                    <p:cond delay="0"/>
                                  </p:stCondLst>
                                  <p:childTnLst>
                                    <p:animMotion origin="layout" path="M 3.33333E-6 4.07407E-6 L 0.20573 4.07407E-6 " pathEditMode="relative" rAng="0" ptsTypes="AA">
                                      <p:cBhvr>
                                        <p:cTn id="232" dur="2000" fill="hold"/>
                                        <p:tgtEl>
                                          <p:spTgt spid="70"/>
                                        </p:tgtEl>
                                        <p:attrNameLst>
                                          <p:attrName>ppt_x</p:attrName>
                                          <p:attrName>ppt_y</p:attrName>
                                        </p:attrNameLst>
                                      </p:cBhvr>
                                      <p:rCtr x="10278" y="0"/>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4"/>
                                        </p:tgtEl>
                                        <p:attrNameLst>
                                          <p:attrName>style.visibility</p:attrName>
                                        </p:attrNameLst>
                                      </p:cBhvr>
                                      <p:to>
                                        <p:strVal val="visible"/>
                                      </p:to>
                                    </p:set>
                                  </p:childTnLst>
                                </p:cTn>
                              </p:par>
                              <p:par>
                                <p:cTn id="241" presetID="1" presetClass="exit" presetSubtype="0" fill="hold" nodeType="withEffect">
                                  <p:stCondLst>
                                    <p:cond delay="0"/>
                                  </p:stCondLst>
                                  <p:childTnLst>
                                    <p:set>
                                      <p:cBhvr>
                                        <p:cTn id="242" dur="1" fill="hold">
                                          <p:stCondLst>
                                            <p:cond delay="0"/>
                                          </p:stCondLst>
                                        </p:cTn>
                                        <p:tgtEl>
                                          <p:spTgt spid="7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77"/>
                                        </p:tgtEl>
                                        <p:attrNameLst>
                                          <p:attrName>style.visibility</p:attrName>
                                        </p:attrNameLst>
                                      </p:cBhvr>
                                      <p:to>
                                        <p:strVal val="visible"/>
                                      </p:to>
                                    </p:set>
                                  </p:childTnLst>
                                </p:cTn>
                              </p:par>
                              <p:par>
                                <p:cTn id="247" presetID="1" presetClass="exit" presetSubtype="0" fill="hold" nodeType="withEffect">
                                  <p:stCondLst>
                                    <p:cond delay="0"/>
                                  </p:stCondLst>
                                  <p:childTnLst>
                                    <p:set>
                                      <p:cBhvr>
                                        <p:cTn id="24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hlinkClick r:id="rId2" action="ppaction://hlinkfile"/>
              </a:rPr>
              <a:t>Sipser-Introduction to the Theory of Computation 3E, Computability</a:t>
            </a:r>
            <a:r>
              <a:rPr lang="en-US" dirty="0"/>
              <a:t>.</a:t>
            </a:r>
          </a:p>
          <a:p>
            <a:r>
              <a:rPr lang="en-US" dirty="0">
                <a:hlinkClick r:id="rId3" action="ppaction://hlinkfile"/>
              </a:rPr>
              <a:t>Lewis, Papadimitriou-Elements of Theory of Computation, 2ed, Turing Machine</a:t>
            </a:r>
            <a:r>
              <a:rPr lang="en-US" dirty="0"/>
              <a:t>.</a:t>
            </a:r>
          </a:p>
          <a:p>
            <a:r>
              <a:rPr lang="en-US" dirty="0">
                <a:hlinkClick r:id="rId4" action="ppaction://hlinkfile"/>
              </a:rPr>
              <a:t>Hopcroft, Motwani, Ullman-Introduction to Automata Theory, Languages, and Computations, 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Computability &amp; Turing Machine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fontScale="92500" lnSpcReduction="10000"/>
          </a:bodyPr>
          <a:lstStyle/>
          <a:p>
            <a:r>
              <a:rPr lang="en-US" dirty="0">
                <a:solidFill>
                  <a:schemeClr val="tx1">
                    <a:lumMod val="95000"/>
                    <a:lumOff val="5000"/>
                  </a:schemeClr>
                </a:solidFill>
              </a:rPr>
              <a:t>Following FA, PDA, Regular &amp; Context-free language towards Computability &amp; Turing Machine (TM).</a:t>
            </a:r>
          </a:p>
          <a:p>
            <a:r>
              <a:rPr lang="en-US" dirty="0">
                <a:solidFill>
                  <a:schemeClr val="tx1">
                    <a:lumMod val="95000"/>
                    <a:lumOff val="5000"/>
                  </a:schemeClr>
                </a:solidFill>
              </a:rPr>
              <a:t>Computability Theory, History.</a:t>
            </a:r>
          </a:p>
          <a:p>
            <a:r>
              <a:rPr lang="en-US" dirty="0">
                <a:solidFill>
                  <a:schemeClr val="tx1">
                    <a:lumMod val="95000"/>
                    <a:lumOff val="5000"/>
                  </a:schemeClr>
                </a:solidFill>
              </a:rPr>
              <a:t>Turing Machine</a:t>
            </a:r>
          </a:p>
          <a:p>
            <a:pPr lvl="1"/>
            <a:r>
              <a:rPr lang="en-US" dirty="0">
                <a:solidFill>
                  <a:schemeClr val="tx1">
                    <a:lumMod val="95000"/>
                    <a:lumOff val="5000"/>
                  </a:schemeClr>
                </a:solidFill>
              </a:rPr>
              <a:t>Informal Description</a:t>
            </a:r>
          </a:p>
          <a:p>
            <a:pPr lvl="1"/>
            <a:r>
              <a:rPr lang="en-US" dirty="0">
                <a:solidFill>
                  <a:schemeClr val="tx1">
                    <a:lumMod val="95000"/>
                    <a:lumOff val="5000"/>
                  </a:schemeClr>
                </a:solidFill>
              </a:rPr>
              <a:t>Input/output convention</a:t>
            </a:r>
          </a:p>
          <a:p>
            <a:pPr lvl="1"/>
            <a:r>
              <a:rPr lang="en-US" dirty="0">
                <a:solidFill>
                  <a:schemeClr val="tx1">
                    <a:lumMod val="95000"/>
                    <a:lumOff val="5000"/>
                  </a:schemeClr>
                </a:solidFill>
              </a:rPr>
              <a:t>Abstraction</a:t>
            </a:r>
          </a:p>
          <a:p>
            <a:pPr lvl="1"/>
            <a:r>
              <a:rPr lang="en-US" dirty="0">
                <a:solidFill>
                  <a:schemeClr val="tx1">
                    <a:lumMod val="95000"/>
                    <a:lumOff val="5000"/>
                  </a:schemeClr>
                </a:solidFill>
              </a:rPr>
              <a:t>Implementation level description</a:t>
            </a:r>
          </a:p>
          <a:p>
            <a:pPr lvl="1"/>
            <a:r>
              <a:rPr lang="en-US" dirty="0">
                <a:solidFill>
                  <a:schemeClr val="tx1">
                    <a:lumMod val="95000"/>
                    <a:lumOff val="5000"/>
                  </a:schemeClr>
                </a:solidFill>
              </a:rPr>
              <a:t>Low level description</a:t>
            </a:r>
          </a:p>
          <a:p>
            <a:pPr lvl="2"/>
            <a:r>
              <a:rPr lang="en-US" dirty="0">
                <a:solidFill>
                  <a:schemeClr val="tx1">
                    <a:lumMod val="95000"/>
                    <a:lumOff val="5000"/>
                  </a:schemeClr>
                </a:solidFill>
              </a:rPr>
              <a:t>Formal Definition</a:t>
            </a:r>
          </a:p>
          <a:p>
            <a:pPr lvl="2"/>
            <a:r>
              <a:rPr lang="en-US" dirty="0">
                <a:solidFill>
                  <a:schemeClr val="tx1">
                    <a:lumMod val="95000"/>
                    <a:lumOff val="5000"/>
                  </a:schemeClr>
                </a:solidFill>
              </a:rPr>
              <a:t>State Diagram</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Difference among FA, PDA, and TM</a:t>
            </a:r>
          </a:p>
          <a:p>
            <a:pPr>
              <a:lnSpc>
                <a:spcPct val="80000"/>
              </a:lnSpc>
              <a:defRPr/>
            </a:pPr>
            <a:r>
              <a:rPr lang="en-US" dirty="0"/>
              <a:t>Understand Computability Theory through Turing Machine model.</a:t>
            </a:r>
          </a:p>
          <a:p>
            <a:pPr>
              <a:lnSpc>
                <a:spcPct val="80000"/>
              </a:lnSpc>
              <a:defRPr/>
            </a:pPr>
            <a:r>
              <a:rPr lang="en-US" dirty="0"/>
              <a:t>Description of Turing Machine</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why we need TM through understanding the difference among FA, PDA, Regular &amp; Context-free languages with Computability and Turing machine.</a:t>
            </a:r>
          </a:p>
          <a:p>
            <a:pPr algn="just">
              <a:lnSpc>
                <a:spcPct val="80000"/>
              </a:lnSpc>
              <a:defRPr/>
            </a:pPr>
            <a:r>
              <a:rPr lang="en-US" dirty="0"/>
              <a:t>Basic concept of Computability Theory and its history.</a:t>
            </a:r>
          </a:p>
          <a:p>
            <a:pPr algn="just">
              <a:lnSpc>
                <a:spcPct val="80000"/>
              </a:lnSpc>
              <a:defRPr/>
            </a:pPr>
            <a:r>
              <a:rPr lang="en-US" dirty="0"/>
              <a:t>Description of Turing Machine – </a:t>
            </a:r>
          </a:p>
          <a:p>
            <a:pPr lvl="1" algn="just">
              <a:lnSpc>
                <a:spcPct val="80000"/>
              </a:lnSpc>
              <a:defRPr/>
            </a:pPr>
            <a:r>
              <a:rPr lang="en-US" dirty="0"/>
              <a:t>Informal</a:t>
            </a:r>
          </a:p>
          <a:p>
            <a:pPr lvl="1" algn="just">
              <a:lnSpc>
                <a:spcPct val="80000"/>
              </a:lnSpc>
              <a:defRPr/>
            </a:pPr>
            <a:r>
              <a:rPr lang="en-US" dirty="0"/>
              <a:t>Implementation level</a:t>
            </a:r>
          </a:p>
          <a:p>
            <a:pPr lvl="1" algn="just">
              <a:lnSpc>
                <a:spcPct val="80000"/>
              </a:lnSpc>
              <a:defRPr/>
            </a:pPr>
            <a:r>
              <a:rPr lang="en-US" dirty="0"/>
              <a:t>Low level</a:t>
            </a:r>
          </a:p>
          <a:p>
            <a:pPr lvl="2" algn="just">
              <a:lnSpc>
                <a:spcPct val="80000"/>
              </a:lnSpc>
              <a:defRPr/>
            </a:pPr>
            <a:r>
              <a:rPr lang="en-US" dirty="0"/>
              <a:t>Formal</a:t>
            </a:r>
          </a:p>
          <a:p>
            <a:pPr lvl="2" algn="just">
              <a:lnSpc>
                <a:spcPct val="80000"/>
              </a:lnSpc>
              <a:defRPr/>
            </a:pPr>
            <a:r>
              <a:rPr lang="en-US" dirty="0"/>
              <a:t>State Diagram</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We have Learned so far…</a:t>
            </a:r>
          </a:p>
        </p:txBody>
      </p:sp>
      <p:sp>
        <p:nvSpPr>
          <p:cNvPr id="7" name="TextBox 6">
            <a:extLst>
              <a:ext uri="{FF2B5EF4-FFF2-40B4-BE49-F238E27FC236}">
                <a16:creationId xmlns:a16="http://schemas.microsoft.com/office/drawing/2014/main" id="{7DFB25AB-D65B-49FC-97BC-A3F1F3FB2FFF}"/>
              </a:ext>
            </a:extLst>
          </p:cNvPr>
          <p:cNvSpPr txBox="1"/>
          <p:nvPr/>
        </p:nvSpPr>
        <p:spPr>
          <a:xfrm>
            <a:off x="4861560" y="1235743"/>
            <a:ext cx="4282440" cy="5262979"/>
          </a:xfrm>
          <a:prstGeom prst="rect">
            <a:avLst/>
          </a:prstGeom>
          <a:noFill/>
        </p:spPr>
        <p:txBody>
          <a:bodyPr wrap="square" rtlCol="0">
            <a:spAutoFit/>
          </a:bodyPr>
          <a:lstStyle/>
          <a:p>
            <a:r>
              <a:rPr lang="en-US" altLang="en-US" sz="2400" b="1" dirty="0"/>
              <a:t>Push Down Automaton (PDA) Computational Model with additional stack memory can be used to compute these languages.</a:t>
            </a:r>
          </a:p>
          <a:p>
            <a:endParaRPr lang="en-US" altLang="en-US" sz="2400" b="1" dirty="0"/>
          </a:p>
          <a:p>
            <a:r>
              <a:rPr lang="en-US" altLang="en-US" sz="2400" b="1" dirty="0"/>
              <a:t>Regular language is member of CFL.</a:t>
            </a:r>
          </a:p>
          <a:p>
            <a:endParaRPr lang="en-US" altLang="en-US" sz="2400" b="1" dirty="0"/>
          </a:p>
          <a:p>
            <a:r>
              <a:rPr lang="en-US" altLang="en-US" sz="2400" b="1" dirty="0"/>
              <a:t>Can be generated by CFG.</a:t>
            </a:r>
          </a:p>
          <a:p>
            <a:endParaRPr lang="en-US" altLang="en-US" sz="2400" b="1" dirty="0"/>
          </a:p>
          <a:p>
            <a:r>
              <a:rPr lang="en-US" altLang="en-US" sz="2400" b="1" dirty="0"/>
              <a:t>Can be recognized by PDA.</a:t>
            </a:r>
          </a:p>
          <a:p>
            <a:endParaRPr lang="en-US" altLang="en-US" sz="2400" b="1" dirty="0"/>
          </a:p>
          <a:p>
            <a:r>
              <a:rPr lang="en-US" altLang="en-US" sz="2400" b="1" dirty="0"/>
              <a:t>CFG can be decided by PDA.</a:t>
            </a:r>
          </a:p>
        </p:txBody>
      </p:sp>
      <p:sp>
        <p:nvSpPr>
          <p:cNvPr id="4" name="Oval 3">
            <a:extLst>
              <a:ext uri="{FF2B5EF4-FFF2-40B4-BE49-F238E27FC236}">
                <a16:creationId xmlns:a16="http://schemas.microsoft.com/office/drawing/2014/main" id="{3A011186-5B59-454C-B074-2C5F4957698F}"/>
              </a:ext>
            </a:extLst>
          </p:cNvPr>
          <p:cNvSpPr/>
          <p:nvPr/>
        </p:nvSpPr>
        <p:spPr>
          <a:xfrm>
            <a:off x="304800" y="960119"/>
            <a:ext cx="4114800" cy="41148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sp>
        <p:nvSpPr>
          <p:cNvPr id="8" name="Oval 7">
            <a:extLst>
              <a:ext uri="{FF2B5EF4-FFF2-40B4-BE49-F238E27FC236}">
                <a16:creationId xmlns:a16="http://schemas.microsoft.com/office/drawing/2014/main" id="{5FEE63EC-39B4-4020-914C-44873E160576}"/>
              </a:ext>
            </a:extLst>
          </p:cNvPr>
          <p:cNvSpPr/>
          <p:nvPr/>
        </p:nvSpPr>
        <p:spPr>
          <a:xfrm>
            <a:off x="990599" y="1235743"/>
            <a:ext cx="2727961" cy="192024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9" name="TextBox 8">
            <a:extLst>
              <a:ext uri="{FF2B5EF4-FFF2-40B4-BE49-F238E27FC236}">
                <a16:creationId xmlns:a16="http://schemas.microsoft.com/office/drawing/2014/main" id="{44895DA2-FB88-48A6-AB17-2551258F0A0C}"/>
              </a:ext>
            </a:extLst>
          </p:cNvPr>
          <p:cNvSpPr txBox="1"/>
          <p:nvPr/>
        </p:nvSpPr>
        <p:spPr>
          <a:xfrm>
            <a:off x="5306290" y="1235743"/>
            <a:ext cx="3837710" cy="5262979"/>
          </a:xfrm>
          <a:prstGeom prst="rect">
            <a:avLst/>
          </a:prstGeom>
          <a:noFill/>
        </p:spPr>
        <p:txBody>
          <a:bodyPr wrap="square" rtlCol="0">
            <a:spAutoFit/>
          </a:bodyPr>
          <a:lstStyle/>
          <a:p>
            <a:r>
              <a:rPr lang="en-US" altLang="en-US" sz="2400" b="1" dirty="0"/>
              <a:t>Finite Automaton (FA) Computational Model with limited memory can be used to compute these languages.</a:t>
            </a:r>
          </a:p>
          <a:p>
            <a:endParaRPr lang="en-US" altLang="en-US" sz="2400" b="1" dirty="0"/>
          </a:p>
          <a:p>
            <a:r>
              <a:rPr lang="en-US" altLang="en-US" sz="2400" b="1" dirty="0"/>
              <a:t>Can be decided by a DFA.</a:t>
            </a:r>
          </a:p>
          <a:p>
            <a:endParaRPr lang="en-US" altLang="en-US" sz="2400" b="1" dirty="0"/>
          </a:p>
          <a:p>
            <a:r>
              <a:rPr lang="en-US" altLang="en-US" sz="2400" b="1" dirty="0"/>
              <a:t>Can be decided by an NFA.</a:t>
            </a:r>
          </a:p>
          <a:p>
            <a:endParaRPr lang="en-US" altLang="en-US" sz="2400" b="1" dirty="0"/>
          </a:p>
          <a:p>
            <a:r>
              <a:rPr lang="en-US" altLang="en-US" sz="2400" b="1" dirty="0"/>
              <a:t>Can be expressed by a regular expression.</a:t>
            </a:r>
          </a:p>
          <a:p>
            <a:endParaRPr lang="en-US" altLang="en-US" sz="2400" b="1" dirty="0"/>
          </a:p>
          <a:p>
            <a:r>
              <a:rPr lang="en-US" altLang="en-US" sz="2400" b="1" dirty="0"/>
              <a:t>Regular language is closed under regular operations.</a:t>
            </a:r>
          </a:p>
        </p:txBody>
      </p:sp>
      <p:sp>
        <p:nvSpPr>
          <p:cNvPr id="5" name="TextBox 4">
            <a:extLst>
              <a:ext uri="{FF2B5EF4-FFF2-40B4-BE49-F238E27FC236}">
                <a16:creationId xmlns:a16="http://schemas.microsoft.com/office/drawing/2014/main" id="{BCE4BE7B-FCA7-4E51-87E3-CB8039CBFD22}"/>
              </a:ext>
            </a:extLst>
          </p:cNvPr>
          <p:cNvSpPr txBox="1"/>
          <p:nvPr/>
        </p:nvSpPr>
        <p:spPr>
          <a:xfrm>
            <a:off x="19587" y="5163912"/>
            <a:ext cx="4841973" cy="923330"/>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Finite automata is used in text processing, pattern matching, parity checking, compilers, and hardware design, etc.</a:t>
            </a:r>
          </a:p>
        </p:txBody>
      </p:sp>
      <p:sp>
        <p:nvSpPr>
          <p:cNvPr id="10" name="TextBox 9">
            <a:extLst>
              <a:ext uri="{FF2B5EF4-FFF2-40B4-BE49-F238E27FC236}">
                <a16:creationId xmlns:a16="http://schemas.microsoft.com/office/drawing/2014/main" id="{84B82720-426C-4558-9452-A9CDD702D385}"/>
              </a:ext>
            </a:extLst>
          </p:cNvPr>
          <p:cNvSpPr txBox="1"/>
          <p:nvPr/>
        </p:nvSpPr>
        <p:spPr>
          <a:xfrm>
            <a:off x="0" y="5163912"/>
            <a:ext cx="4841973" cy="1200329"/>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Pushdown automata is used in programming languages, AI tools, Natural Language processing, parsing (math expressions), etc.</a:t>
            </a:r>
          </a:p>
        </p:txBody>
      </p:sp>
    </p:spTree>
    <p:extLst>
      <p:ext uri="{BB962C8B-B14F-4D97-AF65-F5344CB8AC3E}">
        <p14:creationId xmlns:p14="http://schemas.microsoft.com/office/powerpoint/2010/main" val="215910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heel(8)">
                                      <p:cBhvr>
                                        <p:cTn id="41" dur="500"/>
                                        <p:tgtEl>
                                          <p:spTgt spid="4"/>
                                        </p:tgtEl>
                                      </p:cBhvr>
                                    </p:animEffect>
                                  </p:childTnLst>
                                </p:cTn>
                              </p:par>
                              <p:par>
                                <p:cTn id="42" presetID="3" presetClass="emph" presetSubtype="1" grpId="1" nodeType="withEffect">
                                  <p:stCondLst>
                                    <p:cond delay="0"/>
                                  </p:stCondLst>
                                  <p:childTnLst>
                                    <p:set>
                                      <p:cBhvr override="childStyle">
                                        <p:cTn id="43" dur="indefinite"/>
                                        <p:tgtEl>
                                          <p:spTgt spid="8"/>
                                        </p:tgtEl>
                                        <p:attrNameLst>
                                          <p:attrName>style.color</p:attrName>
                                        </p:attrNameLst>
                                      </p:cBhvr>
                                      <p:to>
                                        <p:clrVal>
                                          <a:srgbClr val="D8D8D8"/>
                                        </p:clrVal>
                                      </p:to>
                                    </p:set>
                                  </p:childTnLst>
                                </p:cTn>
                              </p:par>
                              <p:par>
                                <p:cTn id="44" presetID="1" presetClass="exit"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wipe(left)">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left)">
                                      <p:cBhvr>
                                        <p:cTn id="70" dur="500"/>
                                        <p:tgtEl>
                                          <p:spTgt spid="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500"/>
                                        <p:tgtEl>
                                          <p:spTgt spid="7">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xEl>
                                              <p:pRg st="8" end="8"/>
                                            </p:txEl>
                                          </p:spTgt>
                                        </p:tgtEl>
                                        <p:attrNameLst>
                                          <p:attrName>style.visibility</p:attrName>
                                        </p:attrNameLst>
                                      </p:cBhvr>
                                      <p:to>
                                        <p:strVal val="visible"/>
                                      </p:to>
                                    </p:set>
                                    <p:animEffect transition="in" filter="wipe(left)">
                                      <p:cBhvr>
                                        <p:cTn id="80" dur="500"/>
                                        <p:tgtEl>
                                          <p:spTgt spid="7">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build="allAtOnce"/>
      <p:bldP spid="5" grpId="0"/>
      <p:bldP spid="5"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Next: We will Learn</a:t>
            </a:r>
          </a:p>
        </p:txBody>
      </p:sp>
      <p:grpSp>
        <p:nvGrpSpPr>
          <p:cNvPr id="6" name="Group 5">
            <a:extLst>
              <a:ext uri="{FF2B5EF4-FFF2-40B4-BE49-F238E27FC236}">
                <a16:creationId xmlns:a16="http://schemas.microsoft.com/office/drawing/2014/main" id="{F5339F66-386F-4E72-AE3B-58445D6DBD54}"/>
              </a:ext>
            </a:extLst>
          </p:cNvPr>
          <p:cNvGrpSpPr/>
          <p:nvPr/>
        </p:nvGrpSpPr>
        <p:grpSpPr>
          <a:xfrm>
            <a:off x="301752" y="960120"/>
            <a:ext cx="4114800" cy="4114800"/>
            <a:chOff x="152400" y="960120"/>
            <a:chExt cx="4572000" cy="4572000"/>
          </a:xfrm>
        </p:grpSpPr>
        <p:sp>
          <p:nvSpPr>
            <p:cNvPr id="5" name="Oval 4">
              <a:extLst>
                <a:ext uri="{FF2B5EF4-FFF2-40B4-BE49-F238E27FC236}">
                  <a16:creationId xmlns:a16="http://schemas.microsoft.com/office/drawing/2014/main" id="{2B262B66-7298-46A1-B6E1-324DEE63601D}"/>
                </a:ext>
              </a:extLst>
            </p:cNvPr>
            <p:cNvSpPr/>
            <p:nvPr/>
          </p:nvSpPr>
          <p:spPr>
            <a:xfrm>
              <a:off x="914400" y="1254760"/>
              <a:ext cx="3027680" cy="21336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4" name="Oval 3">
              <a:extLst>
                <a:ext uri="{FF2B5EF4-FFF2-40B4-BE49-F238E27FC236}">
                  <a16:creationId xmlns:a16="http://schemas.microsoft.com/office/drawing/2014/main" id="{3A011186-5B59-454C-B074-2C5F4957698F}"/>
                </a:ext>
              </a:extLst>
            </p:cNvPr>
            <p:cNvSpPr/>
            <p:nvPr/>
          </p:nvSpPr>
          <p:spPr>
            <a:xfrm>
              <a:off x="152400" y="960120"/>
              <a:ext cx="4572000" cy="45720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grpSp>
      <p:sp>
        <p:nvSpPr>
          <p:cNvPr id="8" name="Oval 7">
            <a:extLst>
              <a:ext uri="{FF2B5EF4-FFF2-40B4-BE49-F238E27FC236}">
                <a16:creationId xmlns:a16="http://schemas.microsoft.com/office/drawing/2014/main" id="{1DBE9456-4395-4B5A-8A1E-466A3559D73C}"/>
              </a:ext>
            </a:extLst>
          </p:cNvPr>
          <p:cNvSpPr/>
          <p:nvPr/>
        </p:nvSpPr>
        <p:spPr>
          <a:xfrm>
            <a:off x="411480" y="912289"/>
            <a:ext cx="3870960" cy="4315031"/>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4000" b="1" cap="small" dirty="0"/>
              <a:t>Computable</a:t>
            </a:r>
          </a:p>
        </p:txBody>
      </p:sp>
      <p:sp>
        <p:nvSpPr>
          <p:cNvPr id="9" name="Text Placeholder 3">
            <a:extLst>
              <a:ext uri="{FF2B5EF4-FFF2-40B4-BE49-F238E27FC236}">
                <a16:creationId xmlns:a16="http://schemas.microsoft.com/office/drawing/2014/main" id="{FC93D975-B8AE-4B30-BCC8-091953170336}"/>
              </a:ext>
            </a:extLst>
          </p:cNvPr>
          <p:cNvSpPr txBox="1">
            <a:spLocks/>
          </p:cNvSpPr>
          <p:nvPr/>
        </p:nvSpPr>
        <p:spPr>
          <a:xfrm>
            <a:off x="4221480" y="846142"/>
            <a:ext cx="4914585"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200" b="1" dirty="0"/>
              <a:t>Can be decided by a Turing Machine (TM).</a:t>
            </a:r>
          </a:p>
          <a:p>
            <a:pPr algn="just"/>
            <a:r>
              <a:rPr lang="en-US" altLang="en-US" sz="2200" b="1" dirty="0"/>
              <a:t>A model of computation that is – </a:t>
            </a:r>
          </a:p>
          <a:p>
            <a:pPr lvl="1" algn="just"/>
            <a:r>
              <a:rPr lang="en-US" altLang="en-US" b="1" i="1" dirty="0"/>
              <a:t>General purpose</a:t>
            </a:r>
            <a:r>
              <a:rPr lang="en-US" altLang="en-US" b="1" dirty="0"/>
              <a:t>: Captures all algorithms that can be implemented in any programming language.</a:t>
            </a:r>
          </a:p>
          <a:p>
            <a:pPr lvl="1" algn="just"/>
            <a:r>
              <a:rPr lang="en-US" altLang="en-US" b="1" i="1" dirty="0"/>
              <a:t>Mathematically simple</a:t>
            </a:r>
            <a:r>
              <a:rPr lang="en-US" altLang="en-US" b="1" dirty="0"/>
              <a:t>: We can hope to prove that things are not computable in this model.</a:t>
            </a:r>
          </a:p>
          <a:p>
            <a:r>
              <a:rPr lang="en-US" altLang="en-US" sz="2200" b="1" dirty="0"/>
              <a:t>Turing Machine is deterministic</a:t>
            </a:r>
          </a:p>
          <a:p>
            <a:pPr lvl="1"/>
            <a:r>
              <a:rPr lang="en-US" altLang="en-US" sz="1900" b="1" dirty="0"/>
              <a:t>Must reach Accept/Reject state</a:t>
            </a:r>
          </a:p>
          <a:p>
            <a:pPr lvl="1"/>
            <a:r>
              <a:rPr lang="en-US" altLang="en-US" sz="1900" b="1" dirty="0"/>
              <a:t>Halts once it reaches Accept/Reject state</a:t>
            </a:r>
          </a:p>
          <a:p>
            <a:pPr lvl="1"/>
            <a:r>
              <a:rPr lang="en-US" altLang="en-US" sz="1900" b="1" dirty="0"/>
              <a:t>Might loop forever</a:t>
            </a:r>
          </a:p>
          <a:p>
            <a:endParaRPr lang="en-US" altLang="en-US" sz="2400" b="1" dirty="0"/>
          </a:p>
          <a:p>
            <a:endParaRPr lang="en-US" dirty="0"/>
          </a:p>
        </p:txBody>
      </p:sp>
    </p:spTree>
    <p:extLst>
      <p:ext uri="{BB962C8B-B14F-4D97-AF65-F5344CB8AC3E}">
        <p14:creationId xmlns:p14="http://schemas.microsoft.com/office/powerpoint/2010/main" val="21295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6"/>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3.88889E-6 3.7037E-6 L -0.00174 -0.12894 " pathEditMode="relative" rAng="0" ptsTypes="AA">
                                      <p:cBhvr>
                                        <p:cTn id="9" dur="1000" fill="hold"/>
                                        <p:tgtEl>
                                          <p:spTgt spid="6"/>
                                        </p:tgtEl>
                                        <p:attrNameLst>
                                          <p:attrName>ppt_x</p:attrName>
                                          <p:attrName>ppt_y</p:attrName>
                                        </p:attrNameLst>
                                      </p:cBhvr>
                                      <p:rCtr x="-87" y="-6458"/>
                                    </p:animMotion>
                                  </p:childTnLst>
                                </p:cTn>
                              </p:par>
                            </p:childTnLst>
                          </p:cTn>
                        </p:par>
                        <p:par>
                          <p:cTn id="10" fill="hold">
                            <p:stCondLst>
                              <p:cond delay="2000"/>
                            </p:stCondLst>
                            <p:childTnLst>
                              <p:par>
                                <p:cTn id="11" presetID="21"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8)">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ECF9ED-239E-4E28-B75D-55A1A60DEB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782D091-D274-41C6-8BCD-93B8CD437DC6}"/>
              </a:ext>
            </a:extLst>
          </p:cNvPr>
          <p:cNvSpPr>
            <a:spLocks noGrp="1"/>
          </p:cNvSpPr>
          <p:nvPr>
            <p:ph type="body" sz="quarter" idx="12"/>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2E451381-9852-4980-BE54-C77DC31D3B74}"/>
              </a:ext>
            </a:extLst>
          </p:cNvPr>
          <p:cNvSpPr>
            <a:spLocks noGrp="1"/>
          </p:cNvSpPr>
          <p:nvPr>
            <p:ph type="body" sz="quarter" idx="13"/>
          </p:nvPr>
        </p:nvSpPr>
        <p:spPr/>
        <p:txBody>
          <a:bodyPr/>
          <a:lstStyle/>
          <a:p>
            <a:pPr algn="just"/>
            <a:r>
              <a:rPr lang="en-US" b="0" i="0" dirty="0">
                <a:solidFill>
                  <a:srgbClr val="1A1A1A"/>
                </a:solidFill>
                <a:effectLst/>
              </a:rPr>
              <a:t>A mathematical problem is </a:t>
            </a:r>
            <a:r>
              <a:rPr lang="en-US" b="1" i="1" dirty="0">
                <a:solidFill>
                  <a:srgbClr val="1A1A1A"/>
                </a:solidFill>
                <a:effectLst/>
              </a:rPr>
              <a:t>computable</a:t>
            </a:r>
            <a:r>
              <a:rPr lang="en-US" b="0" i="0" dirty="0">
                <a:solidFill>
                  <a:srgbClr val="1A1A1A"/>
                </a:solidFill>
                <a:effectLst/>
              </a:rPr>
              <a:t> if it can be solved in principle by a computing device. </a:t>
            </a:r>
          </a:p>
          <a:p>
            <a:pPr algn="just"/>
            <a:r>
              <a:rPr lang="en-US" b="0" i="0" dirty="0">
                <a:solidFill>
                  <a:srgbClr val="1A1A1A"/>
                </a:solidFill>
                <a:effectLst/>
              </a:rPr>
              <a:t>In the 1930’s</a:t>
            </a:r>
            <a:r>
              <a:rPr lang="en-US" dirty="0">
                <a:solidFill>
                  <a:srgbClr val="1A1A1A"/>
                </a:solidFill>
              </a:rPr>
              <a:t>, well before there were computers,  Gödel, Turing, and Church showed that not all mathematical problems </a:t>
            </a:r>
            <a:r>
              <a:rPr lang="en-US" b="0" i="0" dirty="0">
                <a:solidFill>
                  <a:srgbClr val="1A1A1A"/>
                </a:solidFill>
                <a:effectLst/>
              </a:rPr>
              <a:t>are computable in a computing device.</a:t>
            </a:r>
          </a:p>
          <a:p>
            <a:pPr algn="just"/>
            <a:r>
              <a:rPr lang="en-US" b="0" i="0" dirty="0">
                <a:solidFill>
                  <a:srgbClr val="1A1A1A"/>
                </a:solidFill>
                <a:effectLst/>
              </a:rPr>
              <a:t>There is an extensive study and classification of </a:t>
            </a:r>
          </a:p>
          <a:p>
            <a:pPr lvl="1" algn="just"/>
            <a:r>
              <a:rPr lang="en-US" sz="2200" dirty="0">
                <a:solidFill>
                  <a:srgbClr val="1A1A1A"/>
                </a:solidFill>
              </a:rPr>
              <a:t>W</a:t>
            </a:r>
            <a:r>
              <a:rPr lang="en-US" sz="2200" b="0" i="0" dirty="0">
                <a:solidFill>
                  <a:srgbClr val="1A1A1A"/>
                </a:solidFill>
                <a:effectLst/>
              </a:rPr>
              <a:t>hich mathematical problems are </a:t>
            </a:r>
            <a:r>
              <a:rPr lang="en-US" sz="2200" b="1" i="1" dirty="0">
                <a:solidFill>
                  <a:srgbClr val="1A1A1A"/>
                </a:solidFill>
                <a:effectLst/>
              </a:rPr>
              <a:t>computable</a:t>
            </a:r>
            <a:r>
              <a:rPr lang="en-US" sz="2200" b="0" i="0" dirty="0">
                <a:solidFill>
                  <a:srgbClr val="1A1A1A"/>
                </a:solidFill>
                <a:effectLst/>
              </a:rPr>
              <a:t>, and which are not. </a:t>
            </a:r>
          </a:p>
          <a:p>
            <a:pPr lvl="1" algn="just"/>
            <a:r>
              <a:rPr lang="en-US" sz="2200" b="0" i="0" dirty="0">
                <a:solidFill>
                  <a:srgbClr val="1A1A1A"/>
                </a:solidFill>
                <a:effectLst/>
              </a:rPr>
              <a:t>Computable problems into computational </a:t>
            </a:r>
            <a:r>
              <a:rPr lang="en-US" sz="2200" b="1" i="1" dirty="0">
                <a:solidFill>
                  <a:srgbClr val="1A1A1A"/>
                </a:solidFill>
                <a:effectLst/>
              </a:rPr>
              <a:t>complexity</a:t>
            </a:r>
            <a:r>
              <a:rPr lang="en-US" sz="2200" b="0" i="0" dirty="0">
                <a:solidFill>
                  <a:srgbClr val="1A1A1A"/>
                </a:solidFill>
                <a:effectLst/>
              </a:rPr>
              <a:t> classes according to how much computation is needed to answer that instance, as a function of the size of the problem instance.</a:t>
            </a:r>
          </a:p>
          <a:p>
            <a:pPr algn="just"/>
            <a:r>
              <a:rPr lang="en-US" b="0" i="0" dirty="0">
                <a:solidFill>
                  <a:srgbClr val="1A1A1A"/>
                </a:solidFill>
                <a:effectLst/>
              </a:rPr>
              <a:t>Some common synonyms for “computable” are “solvable”, “decidable”, and “recursive”.</a:t>
            </a:r>
            <a:endParaRPr lang="en-US" dirty="0"/>
          </a:p>
        </p:txBody>
      </p:sp>
    </p:spTree>
    <p:extLst>
      <p:ext uri="{BB962C8B-B14F-4D97-AF65-F5344CB8AC3E}">
        <p14:creationId xmlns:p14="http://schemas.microsoft.com/office/powerpoint/2010/main" val="289214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C845CD-9A4F-40D4-85E6-A745FCA771A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FC4EAE1-C070-4227-A7BB-83127CD26A12}"/>
              </a:ext>
            </a:extLst>
          </p:cNvPr>
          <p:cNvSpPr>
            <a:spLocks noGrp="1"/>
          </p:cNvSpPr>
          <p:nvPr>
            <p:ph type="body" sz="quarter" idx="12"/>
          </p:nvPr>
        </p:nvSpPr>
        <p:spPr/>
        <p:txBody>
          <a:bodyPr/>
          <a:lstStyle/>
          <a:p>
            <a:r>
              <a:rPr lang="en-US" dirty="0"/>
              <a:t>Computability History</a:t>
            </a:r>
          </a:p>
        </p:txBody>
      </p:sp>
      <p:sp>
        <p:nvSpPr>
          <p:cNvPr id="4" name="Text Placeholder 3">
            <a:extLst>
              <a:ext uri="{FF2B5EF4-FFF2-40B4-BE49-F238E27FC236}">
                <a16:creationId xmlns:a16="http://schemas.microsoft.com/office/drawing/2014/main" id="{61E39F3F-A6E2-4A80-A46A-1AC67C8D5141}"/>
              </a:ext>
            </a:extLst>
          </p:cNvPr>
          <p:cNvSpPr>
            <a:spLocks noGrp="1"/>
          </p:cNvSpPr>
          <p:nvPr>
            <p:ph type="body" sz="quarter" idx="13"/>
          </p:nvPr>
        </p:nvSpPr>
        <p:spPr/>
        <p:txBody>
          <a:bodyPr>
            <a:normAutofit fontScale="92500"/>
          </a:bodyPr>
          <a:lstStyle/>
          <a:p>
            <a:pPr algn="just"/>
            <a:r>
              <a:rPr lang="en-US" dirty="0"/>
              <a:t>David Hilbert’s Tenth Problem in 1900 states that a given Diophantine equation (polynomial equation with integral coefficients) is </a:t>
            </a:r>
            <a:r>
              <a:rPr lang="en-US" b="1" dirty="0"/>
              <a:t>solvable</a:t>
            </a:r>
            <a:r>
              <a:rPr lang="en-US" dirty="0"/>
              <a:t> in rational integers using a finite number of operations.</a:t>
            </a:r>
          </a:p>
          <a:p>
            <a:pPr algn="just"/>
            <a:r>
              <a:rPr lang="en-US" dirty="0"/>
              <a:t>Hilbert came up with the term “</a:t>
            </a:r>
            <a:r>
              <a:rPr lang="en-US" dirty="0" err="1"/>
              <a:t>entscheidungsproblem</a:t>
            </a:r>
            <a:r>
              <a:rPr lang="en-US" dirty="0"/>
              <a:t>” (decision problems) which is the pre-version to the NP-problem that we currently know as SAT (satisfiability problem) in computing science, in 1928.</a:t>
            </a:r>
          </a:p>
          <a:p>
            <a:pPr algn="just"/>
            <a:r>
              <a:rPr lang="en-US" dirty="0"/>
              <a:t>In 1930s, various mathematicians – Alonzo Church, Kurt Gödel, Stephen Kleene, Markov, Emil Post, and Alan Turing, independently defined what it means to be </a:t>
            </a:r>
            <a:r>
              <a:rPr lang="en-US" b="1" dirty="0"/>
              <a:t>computable</a:t>
            </a:r>
            <a:r>
              <a:rPr lang="en-US" dirty="0"/>
              <a:t>. </a:t>
            </a:r>
          </a:p>
          <a:p>
            <a:pPr algn="just"/>
            <a:r>
              <a:rPr lang="en-US" dirty="0"/>
              <a:t>They defined Lambda calculus, Recursive functions, Formal systems, Markov algorithms, Post (abstract) machine, and Turing (abstract) machine models, which are equivalent to each other.</a:t>
            </a:r>
          </a:p>
          <a:p>
            <a:pPr algn="just"/>
            <a:r>
              <a:rPr lang="en-US" dirty="0"/>
              <a:t>In 1930 &amp; 1931, Mr. Gödel gave his Completeness and Incompleteness theorem. A few years later, Church and Turing independently proved that the </a:t>
            </a:r>
            <a:r>
              <a:rPr lang="en-US" dirty="0" err="1"/>
              <a:t>entscheidungsproblem</a:t>
            </a:r>
            <a:r>
              <a:rPr lang="en-US" dirty="0"/>
              <a:t> is </a:t>
            </a:r>
            <a:r>
              <a:rPr lang="en-US" b="1" dirty="0"/>
              <a:t>unsolvable</a:t>
            </a:r>
            <a:r>
              <a:rPr lang="en-US" dirty="0"/>
              <a:t>.</a:t>
            </a:r>
          </a:p>
          <a:p>
            <a:pPr algn="just"/>
            <a:endParaRPr lang="en-US" dirty="0"/>
          </a:p>
        </p:txBody>
      </p:sp>
    </p:spTree>
    <p:extLst>
      <p:ext uri="{BB962C8B-B14F-4D97-AF65-F5344CB8AC3E}">
        <p14:creationId xmlns:p14="http://schemas.microsoft.com/office/powerpoint/2010/main" val="387936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A8D0-95F7-4DA8-9FCB-A6DDDD9F4E70}"/>
              </a:ext>
            </a:extLst>
          </p:cNvPr>
          <p:cNvSpPr>
            <a:spLocks noGrp="1"/>
          </p:cNvSpPr>
          <p:nvPr>
            <p:ph type="title"/>
          </p:nvPr>
        </p:nvSpPr>
        <p:spPr/>
        <p:txBody>
          <a:bodyPr/>
          <a:lstStyle/>
          <a:p>
            <a:r>
              <a:rPr lang="en-US" dirty="0"/>
              <a:t>Turing Machines</a:t>
            </a:r>
          </a:p>
        </p:txBody>
      </p:sp>
      <p:sp>
        <p:nvSpPr>
          <p:cNvPr id="2" name="Content Placeholder 1">
            <a:extLst>
              <a:ext uri="{FF2B5EF4-FFF2-40B4-BE49-F238E27FC236}">
                <a16:creationId xmlns:a16="http://schemas.microsoft.com/office/drawing/2014/main" id="{69CDD2B2-7E5D-465D-8910-82A60149AF41}"/>
              </a:ext>
            </a:extLst>
          </p:cNvPr>
          <p:cNvSpPr>
            <a:spLocks noGrp="1"/>
          </p:cNvSpPr>
          <p:nvPr>
            <p:ph idx="1"/>
          </p:nvPr>
        </p:nvSpPr>
        <p:spPr/>
        <p:txBody>
          <a:bodyPr>
            <a:normAutofit fontScale="77500" lnSpcReduction="20000"/>
          </a:bodyPr>
          <a:lstStyle/>
          <a:p>
            <a:pPr algn="just" eaLnBrk="1" hangingPunct="1">
              <a:lnSpc>
                <a:spcPct val="120000"/>
              </a:lnSpc>
            </a:pPr>
            <a:r>
              <a:rPr lang="en-US" altLang="en-US" sz="2400" dirty="0"/>
              <a:t>In 1936, Turing introduced his abstract model for computation in his article “</a:t>
            </a:r>
            <a:r>
              <a:rPr lang="en-US" altLang="en-US" sz="2400" i="1" dirty="0"/>
              <a:t>On Computable Numbers, with an application to the </a:t>
            </a:r>
            <a:r>
              <a:rPr lang="en-US" altLang="en-US" sz="2400" i="1" dirty="0" err="1"/>
              <a:t>Entscheidungsproblem</a:t>
            </a:r>
            <a:r>
              <a:rPr lang="en-US" altLang="en-US" sz="2400" dirty="0"/>
              <a:t>”.</a:t>
            </a:r>
          </a:p>
          <a:p>
            <a:pPr algn="just">
              <a:lnSpc>
                <a:spcPct val="120000"/>
              </a:lnSpc>
            </a:pPr>
            <a:r>
              <a:rPr lang="en-US" dirty="0"/>
              <a:t>Turing machine model was used to prove the unsolvable assuming that the intuitive notion of "effectively calculable“ (computability) is captured by the functions computable by a Turing machine.</a:t>
            </a:r>
          </a:p>
          <a:p>
            <a:pPr lvl="1" algn="just">
              <a:lnSpc>
                <a:spcPct val="120000"/>
              </a:lnSpc>
            </a:pPr>
            <a:r>
              <a:rPr lang="en-US" sz="2200" dirty="0"/>
              <a:t>Equivalently, Church also proved the same assumption by those expressible in the lambda calculus. </a:t>
            </a:r>
          </a:p>
          <a:p>
            <a:pPr lvl="1" algn="just">
              <a:lnSpc>
                <a:spcPct val="120000"/>
              </a:lnSpc>
            </a:pPr>
            <a:r>
              <a:rPr lang="en-US" sz="2200" dirty="0"/>
              <a:t>This assumption is now known as the </a:t>
            </a:r>
            <a:br>
              <a:rPr lang="en-US" sz="2200" dirty="0"/>
            </a:br>
            <a:r>
              <a:rPr lang="en-US" sz="2200" dirty="0"/>
              <a:t>Church–Turing thesis.</a:t>
            </a:r>
          </a:p>
          <a:p>
            <a:pPr algn="just">
              <a:lnSpc>
                <a:spcPct val="120000"/>
              </a:lnSpc>
            </a:pPr>
            <a:r>
              <a:rPr lang="en-US" dirty="0"/>
              <a:t>TM is similar to a finite automaton but with an unlimited and unrestricted memory, a Turing machine is a much more accurate model of a general purpose computer. A Turing machine model can model everything that a real computer can do.</a:t>
            </a:r>
          </a:p>
          <a:p>
            <a:pPr algn="just">
              <a:lnSpc>
                <a:spcPct val="120000"/>
              </a:lnSpc>
            </a:pPr>
            <a:r>
              <a:rPr lang="en-US" dirty="0"/>
              <a:t>Turing additionally proved many interesting theorems with his machine model which </a:t>
            </a:r>
            <a:r>
              <a:rPr lang="en-US" altLang="en-US" sz="2400" dirty="0"/>
              <a:t>has become the standard model in theoretical computer science.</a:t>
            </a:r>
          </a:p>
        </p:txBody>
      </p:sp>
      <p:sp>
        <p:nvSpPr>
          <p:cNvPr id="4" name="Text Placeholder 3">
            <a:extLst>
              <a:ext uri="{FF2B5EF4-FFF2-40B4-BE49-F238E27FC236}">
                <a16:creationId xmlns:a16="http://schemas.microsoft.com/office/drawing/2014/main" id="{A9958848-7D29-4E5D-8307-8305ADFD07BB}"/>
              </a:ext>
            </a:extLst>
          </p:cNvPr>
          <p:cNvSpPr>
            <a:spLocks noGrp="1"/>
          </p:cNvSpPr>
          <p:nvPr>
            <p:ph type="body" sz="half" idx="2"/>
          </p:nvPr>
        </p:nvSpPr>
        <p:spPr/>
        <p:txBody>
          <a:bodyPr/>
          <a:lstStyle/>
          <a:p>
            <a:r>
              <a:rPr lang="en-US" altLang="en-US" sz="2000" b="1" dirty="0"/>
              <a:t>Alan M. Turing </a:t>
            </a:r>
            <a:br>
              <a:rPr lang="en-US" altLang="en-US" sz="2000" b="1" dirty="0"/>
            </a:br>
            <a:r>
              <a:rPr lang="en-US" altLang="en-US" sz="2000" b="1" dirty="0"/>
              <a:t>(1912–1954)</a:t>
            </a:r>
          </a:p>
          <a:p>
            <a:endParaRPr lang="en-US" b="1" dirty="0"/>
          </a:p>
        </p:txBody>
      </p:sp>
      <p:sp>
        <p:nvSpPr>
          <p:cNvPr id="3" name="Footer Placeholder 2">
            <a:extLst>
              <a:ext uri="{FF2B5EF4-FFF2-40B4-BE49-F238E27FC236}">
                <a16:creationId xmlns:a16="http://schemas.microsoft.com/office/drawing/2014/main" id="{F512D510-A4D5-4D58-AD9A-1756DC837E26}"/>
              </a:ext>
            </a:extLst>
          </p:cNvPr>
          <p:cNvSpPr>
            <a:spLocks noGrp="1"/>
          </p:cNvSpPr>
          <p:nvPr>
            <p:ph type="ftr" sz="quarter" idx="11"/>
          </p:nvPr>
        </p:nvSpPr>
        <p:spPr/>
        <p:txBody>
          <a:bodyPr/>
          <a:lstStyle/>
          <a:p>
            <a:r>
              <a:rPr lang="en-US"/>
              <a:t>CSC3113: Theory of Computation</a:t>
            </a:r>
          </a:p>
        </p:txBody>
      </p:sp>
      <p:pic>
        <p:nvPicPr>
          <p:cNvPr id="8" name="Picture Placeholder 7" descr="A person looking at the camera&#10;&#10;Description automatically generated">
            <a:extLst>
              <a:ext uri="{FF2B5EF4-FFF2-40B4-BE49-F238E27FC236}">
                <a16:creationId xmlns:a16="http://schemas.microsoft.com/office/drawing/2014/main" id="{0CE3658C-6700-4BCB-B98A-83586E4B72C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752" b="752"/>
          <a:stretch/>
        </p:blipFill>
        <p:spPr/>
      </p:pic>
    </p:spTree>
    <p:extLst>
      <p:ext uri="{BB962C8B-B14F-4D97-AF65-F5344CB8AC3E}">
        <p14:creationId xmlns:p14="http://schemas.microsoft.com/office/powerpoint/2010/main" val="195059894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BA36-A435-4662-9CDA-6D5E69F346E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95C4A7F-F565-4A75-A15C-A0AD86FAD7E2}">
  <ds:schemaRefs>
    <ds:schemaRef ds:uri="http://schemas.microsoft.com/sharepoint/v3/contenttype/forms"/>
  </ds:schemaRefs>
</ds:datastoreItem>
</file>

<file path=customXml/itemProps3.xml><?xml version="1.0" encoding="utf-8"?>
<ds:datastoreItem xmlns:ds="http://schemas.openxmlformats.org/officeDocument/2006/customXml" ds:itemID="{70820C20-8805-4076-9AD5-A95F6357A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746</TotalTime>
  <Words>2333</Words>
  <Application>Microsoft Office PowerPoint</Application>
  <PresentationFormat>On-screen Show (4:3)</PresentationFormat>
  <Paragraphs>499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Cambria Math</vt:lpstr>
      <vt:lpstr>Corbel</vt:lpstr>
      <vt:lpstr>Times New Roman</vt:lpstr>
      <vt:lpstr>Wingdings</vt:lpstr>
      <vt:lpstr>AIUB 2020</vt:lpstr>
      <vt:lpstr>Computability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Machines</vt:lpstr>
      <vt:lpstr>Informal Description</vt:lpstr>
      <vt:lpstr>Input Convention</vt:lpstr>
      <vt:lpstr>PowerPoint Presentation</vt:lpstr>
      <vt:lpstr>Output convention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Computability Theory</dc:title>
  <dc:creator>Mashiour Rahman</dc:creator>
  <cp:lastModifiedBy>Sharfuddin Mahmood</cp:lastModifiedBy>
  <cp:revision>218</cp:revision>
  <dcterms:created xsi:type="dcterms:W3CDTF">2020-08-16T13:40:51Z</dcterms:created>
  <dcterms:modified xsi:type="dcterms:W3CDTF">2021-05-25T13:56:04Z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