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7" r:id="rId4"/>
  </p:sldMasterIdLst>
  <p:notesMasterIdLst>
    <p:notesMasterId r:id="rId25"/>
  </p:notesMasterIdLst>
  <p:sldIdLst>
    <p:sldId id="256" r:id="rId5"/>
    <p:sldId id="257" r:id="rId6"/>
    <p:sldId id="258" r:id="rId7"/>
    <p:sldId id="259" r:id="rId8"/>
    <p:sldId id="281" r:id="rId9"/>
    <p:sldId id="298" r:id="rId10"/>
    <p:sldId id="299" r:id="rId11"/>
    <p:sldId id="309" r:id="rId12"/>
    <p:sldId id="310" r:id="rId13"/>
    <p:sldId id="311" r:id="rId14"/>
    <p:sldId id="300" r:id="rId15"/>
    <p:sldId id="312" r:id="rId16"/>
    <p:sldId id="301" r:id="rId17"/>
    <p:sldId id="303" r:id="rId18"/>
    <p:sldId id="304" r:id="rId19"/>
    <p:sldId id="313" r:id="rId20"/>
    <p:sldId id="315" r:id="rId21"/>
    <p:sldId id="314" r:id="rId22"/>
    <p:sldId id="305"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010" autoAdjust="0"/>
    <p:restoredTop sz="92393" autoAdjust="0"/>
  </p:normalViewPr>
  <p:slideViewPr>
    <p:cSldViewPr snapToGrid="0">
      <p:cViewPr varScale="1">
        <p:scale>
          <a:sx n="63" d="100"/>
          <a:sy n="63" d="100"/>
        </p:scale>
        <p:origin x="8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250378327"/>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09298574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18830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936791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9782038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08631052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947130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94346172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368973833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31650144"/>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4387595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314507891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1965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4603800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2866222"/>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0694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218851"/>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34635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132591007"/>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734992319"/>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24542854"/>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416456732"/>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309876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0124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50989364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444687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58270735"/>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07683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5791725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7298CCAC-ADC4-4FC1-9894-C7104E34EA97}"/>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4CA02B1B-DBA4-4C58-8CE0-8B5B8AC8D6D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A8C0F10F-4CE4-4CC0-A12C-489459C483F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8E4CD27D-882C-4811-83E6-60B2D781D01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3796712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99989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5498392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4992657"/>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1234581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818791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591559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Wide Picture, Content,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23" y="2482396"/>
            <a:ext cx="5945191" cy="3938112"/>
          </a:xfrm>
          <a:prstGeom prst="rect">
            <a:avLst/>
          </a:prstGeom>
        </p:spPr>
        <p:txBody>
          <a:bodyPr>
            <a:normAutofit/>
          </a:bodyPr>
          <a:lstStyle>
            <a:lvl1pPr marL="254000" indent="-254000">
              <a:defRPr sz="2400"/>
            </a:lvl1pPr>
            <a:lvl2pPr>
              <a:defRPr sz="2200"/>
            </a:lvl2pPr>
            <a:lvl3pPr marL="804863" indent="-290513">
              <a:defRPr sz="2000"/>
            </a:lvl3pPr>
            <a:lvl4pPr marL="968375" indent="-258763">
              <a:defRPr sz="1900"/>
            </a:lvl4pPr>
            <a:lvl5pPr marL="1143000" indent="-238125">
              <a:defRPr sz="1800"/>
            </a:lvl5pPr>
            <a:lvl6pPr>
              <a:defRPr sz="1013"/>
            </a:lvl6pPr>
            <a:lvl7pPr>
              <a:defRPr sz="1013"/>
            </a:lvl7pPr>
            <a:lvl8pPr>
              <a:defRPr sz="1013"/>
            </a:lvl8pPr>
            <a:lvl9pPr>
              <a:defRPr sz="1013"/>
            </a:lvl9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749346"/>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411643"/>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939616" y="1114627"/>
            <a:ext cx="2373814"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0"/>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9" name="Group 28">
            <a:extLst>
              <a:ext uri="{FF2B5EF4-FFF2-40B4-BE49-F238E27FC236}">
                <a16:creationId xmlns:a16="http://schemas.microsoft.com/office/drawing/2014/main" id="{A2F1777A-2E32-409A-A1FC-A790B44E0323}"/>
              </a:ext>
            </a:extLst>
          </p:cNvPr>
          <p:cNvGrpSpPr/>
          <p:nvPr userDrawn="1"/>
        </p:nvGrpSpPr>
        <p:grpSpPr>
          <a:xfrm>
            <a:off x="19586" y="2415971"/>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3" name="Picture Placeholder 13">
            <a:extLst>
              <a:ext uri="{FF2B5EF4-FFF2-40B4-BE49-F238E27FC236}">
                <a16:creationId xmlns:a16="http://schemas.microsoft.com/office/drawing/2014/main" id="{6FC53DFD-3B18-476D-A441-2D7BDA21B353}"/>
              </a:ext>
            </a:extLst>
          </p:cNvPr>
          <p:cNvSpPr>
            <a:spLocks noGrp="1"/>
          </p:cNvSpPr>
          <p:nvPr>
            <p:ph type="pic" sz="quarter" idx="14"/>
          </p:nvPr>
        </p:nvSpPr>
        <p:spPr>
          <a:xfrm>
            <a:off x="5839326" y="2488854"/>
            <a:ext cx="3304674" cy="3903573"/>
          </a:xfrm>
          <a:prstGeom prst="rect">
            <a:avLst/>
          </a:prstGeom>
        </p:spPr>
        <p:txBody>
          <a:bodyPr/>
          <a:lstStyle>
            <a:lvl1pPr>
              <a:buNone/>
              <a:defRPr/>
            </a:lvl1pPr>
          </a:lstStyle>
          <a:p>
            <a:r>
              <a:rPr lang="en-US"/>
              <a:t>Click icon to add picture</a:t>
            </a:r>
            <a:endParaRPr/>
          </a:p>
        </p:txBody>
      </p:sp>
      <p:grpSp>
        <p:nvGrpSpPr>
          <p:cNvPr id="34" name="Group 33">
            <a:extLst>
              <a:ext uri="{FF2B5EF4-FFF2-40B4-BE49-F238E27FC236}">
                <a16:creationId xmlns:a16="http://schemas.microsoft.com/office/drawing/2014/main" id="{CD5C781B-7229-4DF2-8235-B427C6E9746F}"/>
              </a:ext>
            </a:extLst>
          </p:cNvPr>
          <p:cNvGrpSpPr/>
          <p:nvPr userDrawn="1"/>
        </p:nvGrpSpPr>
        <p:grpSpPr>
          <a:xfrm rot="5400000" flipV="1">
            <a:off x="3845162" y="4375376"/>
            <a:ext cx="3942609" cy="74367"/>
            <a:chOff x="284163" y="1577847"/>
            <a:chExt cx="8576373" cy="137411"/>
          </a:xfrm>
        </p:grpSpPr>
        <p:sp>
          <p:nvSpPr>
            <p:cNvPr id="35" name="Rectangle 34">
              <a:extLst>
                <a:ext uri="{FF2B5EF4-FFF2-40B4-BE49-F238E27FC236}">
                  <a16:creationId xmlns:a16="http://schemas.microsoft.com/office/drawing/2014/main" id="{72661183-1E24-4D84-BD2E-BD50D3618B8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6" name="Rectangle 35">
              <a:extLst>
                <a:ext uri="{FF2B5EF4-FFF2-40B4-BE49-F238E27FC236}">
                  <a16:creationId xmlns:a16="http://schemas.microsoft.com/office/drawing/2014/main" id="{F2E5DB95-A078-48D9-859B-6B7AD61AFB3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7" name="Rectangle 36">
              <a:extLst>
                <a:ext uri="{FF2B5EF4-FFF2-40B4-BE49-F238E27FC236}">
                  <a16:creationId xmlns:a16="http://schemas.microsoft.com/office/drawing/2014/main" id="{DD219110-D2F8-4785-9FDB-DFAEEC8FFB0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4840688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55323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913029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52943358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128018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65035002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2789657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760" r:id="rId23"/>
    <p:sldLayoutId id="2147483761" r:id="rId24"/>
    <p:sldLayoutId id="2147483762" r:id="rId25"/>
    <p:sldLayoutId id="2147483763" r:id="rId26"/>
    <p:sldLayoutId id="2147483764" r:id="rId27"/>
    <p:sldLayoutId id="2147483765" r:id="rId28"/>
    <p:sldLayoutId id="2147483766" r:id="rId29"/>
    <p:sldLayoutId id="2147483767" r:id="rId30"/>
    <p:sldLayoutId id="2147483768" r:id="rId31"/>
    <p:sldLayoutId id="2147483769" r:id="rId32"/>
    <p:sldLayoutId id="2147483770" r:id="rId33"/>
    <p:sldLayoutId id="2147483771" r:id="rId34"/>
    <p:sldLayoutId id="2147483772" r:id="rId35"/>
    <p:sldLayoutId id="2147483773" r:id="rId36"/>
    <p:sldLayoutId id="2147483774" r:id="rId37"/>
    <p:sldLayoutId id="2147483775" r:id="rId38"/>
    <p:sldLayoutId id="2147483776" r:id="rId39"/>
    <p:sldLayoutId id="2147483736" r:id="rId40"/>
    <p:sldLayoutId id="2147483697" r:id="rId41"/>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SIpser-Vriant%20of%20TM.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a:t>Variants of Turing </a:t>
            </a:r>
            <a:r>
              <a:rPr lang="en-US" dirty="0"/>
              <a:t>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16</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10</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Summer </a:t>
            </a:r>
            <a:r>
              <a:rPr lang="en-US" dirty="0"/>
              <a:t>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dirty="0"/>
              <a:t>smahmood@aiub.edu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269312-532B-482E-A9AB-1599B6AF10E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F087BC1-2B61-4BCB-A5AE-C6742A6BD846}"/>
              </a:ext>
            </a:extLst>
          </p:cNvPr>
          <p:cNvSpPr>
            <a:spLocks noGrp="1"/>
          </p:cNvSpPr>
          <p:nvPr>
            <p:ph type="body" sz="quarter" idx="12"/>
          </p:nvPr>
        </p:nvSpPr>
        <p:spPr/>
        <p:txBody>
          <a:bodyPr/>
          <a:lstStyle/>
          <a:p>
            <a:r>
              <a:rPr lang="en-US" altLang="en-US" dirty="0"/>
              <a:t>Stay-Put TM: Equivalency</a:t>
            </a:r>
            <a:endParaRPr lang="en-US" dirty="0"/>
          </a:p>
        </p:txBody>
      </p:sp>
      <p:sp>
        <p:nvSpPr>
          <p:cNvPr id="4" name="Text Placeholder 3">
            <a:extLst>
              <a:ext uri="{FF2B5EF4-FFF2-40B4-BE49-F238E27FC236}">
                <a16:creationId xmlns:a16="http://schemas.microsoft.com/office/drawing/2014/main" id="{A4498BA8-A6CF-4316-9923-C6C3EE1945B7}"/>
              </a:ext>
            </a:extLst>
          </p:cNvPr>
          <p:cNvSpPr>
            <a:spLocks noGrp="1"/>
          </p:cNvSpPr>
          <p:nvPr>
            <p:ph type="body" sz="quarter" idx="13"/>
          </p:nvPr>
        </p:nvSpPr>
        <p:spPr>
          <a:xfrm>
            <a:off x="2" y="1288473"/>
            <a:ext cx="9136063" cy="3253047"/>
          </a:xfrm>
        </p:spPr>
        <p:txBody>
          <a:bodyPr>
            <a:normAutofit fontScale="92500" lnSpcReduction="20000"/>
          </a:bodyPr>
          <a:lstStyle/>
          <a:p>
            <a:pPr eaLnBrk="1" hangingPunct="1"/>
            <a:r>
              <a:rPr lang="en-US" altLang="en-US" sz="2400" dirty="0"/>
              <a:t>Now we show that, Stay Put TM recognizes the same language as original TM. It does not recognize any additional languages.</a:t>
            </a:r>
          </a:p>
          <a:p>
            <a:pPr eaLnBrk="1" hangingPunct="1"/>
            <a:r>
              <a:rPr lang="en-US" altLang="en-US" dirty="0"/>
              <a:t>The Stay Put feature can be modeled in original TM by replacing each Stay Put transition by two consecutive transitions – </a:t>
            </a:r>
          </a:p>
          <a:p>
            <a:pPr lvl="1"/>
            <a:r>
              <a:rPr lang="en-US" altLang="en-US" dirty="0"/>
              <a:t>Move the head to right and</a:t>
            </a:r>
          </a:p>
          <a:p>
            <a:pPr lvl="1"/>
            <a:r>
              <a:rPr lang="en-US" altLang="en-US" dirty="0"/>
              <a:t>Move the head to left</a:t>
            </a:r>
          </a:p>
          <a:p>
            <a:pPr eaLnBrk="1" hangingPunct="1"/>
            <a:r>
              <a:rPr lang="en-US" altLang="en-US" dirty="0"/>
              <a:t>These two moves in original TM will simulate the Stay Put variant TM model.</a:t>
            </a:r>
          </a:p>
          <a:p>
            <a:r>
              <a:rPr lang="en-US" dirty="0"/>
              <a:t>So the original TM model and the Stay Put TM model are equivalent.</a:t>
            </a:r>
          </a:p>
          <a:p>
            <a:r>
              <a:rPr lang="en-US" dirty="0"/>
              <a:t>Hence, they recognize the same language.</a:t>
            </a:r>
          </a:p>
        </p:txBody>
      </p:sp>
      <p:sp>
        <p:nvSpPr>
          <p:cNvPr id="5" name="Text Placeholder 4">
            <a:extLst>
              <a:ext uri="{FF2B5EF4-FFF2-40B4-BE49-F238E27FC236}">
                <a16:creationId xmlns:a16="http://schemas.microsoft.com/office/drawing/2014/main" id="{CFA96CEE-1396-441B-86FF-BCEA4E45FE9A}"/>
              </a:ext>
            </a:extLst>
          </p:cNvPr>
          <p:cNvSpPr>
            <a:spLocks noGrp="1"/>
          </p:cNvSpPr>
          <p:nvPr>
            <p:ph type="body" sz="quarter" idx="14"/>
          </p:nvPr>
        </p:nvSpPr>
        <p:spPr/>
        <p:txBody>
          <a:bodyPr/>
          <a:lstStyle/>
          <a:p>
            <a:r>
              <a:rPr lang="en-US" altLang="en-US" dirty="0"/>
              <a:t>Variants of Turing Machines</a:t>
            </a:r>
            <a:endParaRPr lang="en-US" dirty="0"/>
          </a:p>
        </p:txBody>
      </p:sp>
      <p:graphicFrame>
        <p:nvGraphicFramePr>
          <p:cNvPr id="6" name="Table 6">
            <a:extLst>
              <a:ext uri="{FF2B5EF4-FFF2-40B4-BE49-F238E27FC236}">
                <a16:creationId xmlns:a16="http://schemas.microsoft.com/office/drawing/2014/main" id="{17C52025-C709-484F-8327-936AACA4EC73}"/>
              </a:ext>
            </a:extLst>
          </p:cNvPr>
          <p:cNvGraphicFramePr>
            <a:graphicFrameLocks noGrp="1"/>
          </p:cNvGraphicFramePr>
          <p:nvPr>
            <p:extLst>
              <p:ext uri="{D42A27DB-BD31-4B8C-83A1-F6EECF244321}">
                <p14:modId xmlns:p14="http://schemas.microsoft.com/office/powerpoint/2010/main" val="2310996087"/>
              </p:ext>
            </p:extLst>
          </p:nvPr>
        </p:nvGraphicFramePr>
        <p:xfrm>
          <a:off x="167640" y="4739640"/>
          <a:ext cx="3200400" cy="39624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4077293640"/>
                    </a:ext>
                  </a:extLst>
                </a:gridCol>
                <a:gridCol w="457200">
                  <a:extLst>
                    <a:ext uri="{9D8B030D-6E8A-4147-A177-3AD203B41FA5}">
                      <a16:colId xmlns:a16="http://schemas.microsoft.com/office/drawing/2014/main" val="2209693652"/>
                    </a:ext>
                  </a:extLst>
                </a:gridCol>
                <a:gridCol w="457200">
                  <a:extLst>
                    <a:ext uri="{9D8B030D-6E8A-4147-A177-3AD203B41FA5}">
                      <a16:colId xmlns:a16="http://schemas.microsoft.com/office/drawing/2014/main" val="814327976"/>
                    </a:ext>
                  </a:extLst>
                </a:gridCol>
                <a:gridCol w="457200">
                  <a:extLst>
                    <a:ext uri="{9D8B030D-6E8A-4147-A177-3AD203B41FA5}">
                      <a16:colId xmlns:a16="http://schemas.microsoft.com/office/drawing/2014/main" val="4186908946"/>
                    </a:ext>
                  </a:extLst>
                </a:gridCol>
                <a:gridCol w="457200">
                  <a:extLst>
                    <a:ext uri="{9D8B030D-6E8A-4147-A177-3AD203B41FA5}">
                      <a16:colId xmlns:a16="http://schemas.microsoft.com/office/drawing/2014/main" val="2879554076"/>
                    </a:ext>
                  </a:extLst>
                </a:gridCol>
                <a:gridCol w="457200">
                  <a:extLst>
                    <a:ext uri="{9D8B030D-6E8A-4147-A177-3AD203B41FA5}">
                      <a16:colId xmlns:a16="http://schemas.microsoft.com/office/drawing/2014/main" val="32013207"/>
                    </a:ext>
                  </a:extLst>
                </a:gridCol>
                <a:gridCol w="457200">
                  <a:extLst>
                    <a:ext uri="{9D8B030D-6E8A-4147-A177-3AD203B41FA5}">
                      <a16:colId xmlns:a16="http://schemas.microsoft.com/office/drawing/2014/main" val="2012526686"/>
                    </a:ext>
                  </a:extLst>
                </a:gridCol>
              </a:tblGrid>
              <a:tr h="370840">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8613653"/>
                  </a:ext>
                </a:extLst>
              </a:tr>
            </a:tbl>
          </a:graphicData>
        </a:graphic>
      </p:graphicFrame>
      <p:graphicFrame>
        <p:nvGraphicFramePr>
          <p:cNvPr id="8" name="Table 6">
            <a:extLst>
              <a:ext uri="{FF2B5EF4-FFF2-40B4-BE49-F238E27FC236}">
                <a16:creationId xmlns:a16="http://schemas.microsoft.com/office/drawing/2014/main" id="{DEED8EBD-8E73-44B5-B4CC-7ADE7E5AE8E7}"/>
              </a:ext>
            </a:extLst>
          </p:cNvPr>
          <p:cNvGraphicFramePr>
            <a:graphicFrameLocks noGrp="1"/>
          </p:cNvGraphicFramePr>
          <p:nvPr>
            <p:extLst>
              <p:ext uri="{D42A27DB-BD31-4B8C-83A1-F6EECF244321}">
                <p14:modId xmlns:p14="http://schemas.microsoft.com/office/powerpoint/2010/main" val="1664801"/>
              </p:ext>
            </p:extLst>
          </p:nvPr>
        </p:nvGraphicFramePr>
        <p:xfrm>
          <a:off x="5775960" y="4739640"/>
          <a:ext cx="3200400" cy="39624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1954404078"/>
                    </a:ext>
                  </a:extLst>
                </a:gridCol>
                <a:gridCol w="457200">
                  <a:extLst>
                    <a:ext uri="{9D8B030D-6E8A-4147-A177-3AD203B41FA5}">
                      <a16:colId xmlns:a16="http://schemas.microsoft.com/office/drawing/2014/main" val="2209693652"/>
                    </a:ext>
                  </a:extLst>
                </a:gridCol>
                <a:gridCol w="457200">
                  <a:extLst>
                    <a:ext uri="{9D8B030D-6E8A-4147-A177-3AD203B41FA5}">
                      <a16:colId xmlns:a16="http://schemas.microsoft.com/office/drawing/2014/main" val="814327976"/>
                    </a:ext>
                  </a:extLst>
                </a:gridCol>
                <a:gridCol w="457200">
                  <a:extLst>
                    <a:ext uri="{9D8B030D-6E8A-4147-A177-3AD203B41FA5}">
                      <a16:colId xmlns:a16="http://schemas.microsoft.com/office/drawing/2014/main" val="4186908946"/>
                    </a:ext>
                  </a:extLst>
                </a:gridCol>
                <a:gridCol w="457200">
                  <a:extLst>
                    <a:ext uri="{9D8B030D-6E8A-4147-A177-3AD203B41FA5}">
                      <a16:colId xmlns:a16="http://schemas.microsoft.com/office/drawing/2014/main" val="2879554076"/>
                    </a:ext>
                  </a:extLst>
                </a:gridCol>
                <a:gridCol w="457200">
                  <a:extLst>
                    <a:ext uri="{9D8B030D-6E8A-4147-A177-3AD203B41FA5}">
                      <a16:colId xmlns:a16="http://schemas.microsoft.com/office/drawing/2014/main" val="32013207"/>
                    </a:ext>
                  </a:extLst>
                </a:gridCol>
                <a:gridCol w="457200">
                  <a:extLst>
                    <a:ext uri="{9D8B030D-6E8A-4147-A177-3AD203B41FA5}">
                      <a16:colId xmlns:a16="http://schemas.microsoft.com/office/drawing/2014/main" val="2012526686"/>
                    </a:ext>
                  </a:extLst>
                </a:gridCol>
              </a:tblGrid>
              <a:tr h="370840">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8613653"/>
                  </a:ext>
                </a:extLst>
              </a:tr>
            </a:tbl>
          </a:graphicData>
        </a:graphic>
      </p:graphicFrame>
      <p:sp>
        <p:nvSpPr>
          <p:cNvPr id="9" name="Arrow: Up 8">
            <a:extLst>
              <a:ext uri="{FF2B5EF4-FFF2-40B4-BE49-F238E27FC236}">
                <a16:creationId xmlns:a16="http://schemas.microsoft.com/office/drawing/2014/main" id="{9E5F0F37-CDFC-4F81-978D-F810059F1EC7}"/>
              </a:ext>
            </a:extLst>
          </p:cNvPr>
          <p:cNvSpPr/>
          <p:nvPr/>
        </p:nvSpPr>
        <p:spPr>
          <a:xfrm>
            <a:off x="1590677" y="5131509"/>
            <a:ext cx="320040" cy="53269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Arrow: Up 10">
            <a:extLst>
              <a:ext uri="{FF2B5EF4-FFF2-40B4-BE49-F238E27FC236}">
                <a16:creationId xmlns:a16="http://schemas.microsoft.com/office/drawing/2014/main" id="{C925995A-814D-4F0A-8B04-63C7F71E2532}"/>
              </a:ext>
            </a:extLst>
          </p:cNvPr>
          <p:cNvSpPr/>
          <p:nvPr/>
        </p:nvSpPr>
        <p:spPr>
          <a:xfrm>
            <a:off x="7233283" y="5120640"/>
            <a:ext cx="320040" cy="53269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13CEB4-5520-4C27-A38B-61B4E04B3F6B}"/>
              </a:ext>
            </a:extLst>
          </p:cNvPr>
          <p:cNvSpPr/>
          <p:nvPr/>
        </p:nvSpPr>
        <p:spPr>
          <a:xfrm>
            <a:off x="167640" y="425196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Original TM</a:t>
            </a:r>
          </a:p>
        </p:txBody>
      </p:sp>
      <p:sp>
        <p:nvSpPr>
          <p:cNvPr id="14" name="Rectangle 13">
            <a:extLst>
              <a:ext uri="{FF2B5EF4-FFF2-40B4-BE49-F238E27FC236}">
                <a16:creationId xmlns:a16="http://schemas.microsoft.com/office/drawing/2014/main" id="{8EA6CC80-293D-4FA9-B63D-294C153F1522}"/>
              </a:ext>
            </a:extLst>
          </p:cNvPr>
          <p:cNvSpPr/>
          <p:nvPr/>
        </p:nvSpPr>
        <p:spPr>
          <a:xfrm>
            <a:off x="5775960" y="425196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Stay-Put TM</a:t>
            </a:r>
          </a:p>
        </p:txBody>
      </p:sp>
      <p:sp>
        <p:nvSpPr>
          <p:cNvPr id="16" name="Rectangle 15">
            <a:extLst>
              <a:ext uri="{FF2B5EF4-FFF2-40B4-BE49-F238E27FC236}">
                <a16:creationId xmlns:a16="http://schemas.microsoft.com/office/drawing/2014/main" id="{055CA285-91D4-4684-985A-3DF1EF08929B}"/>
              </a:ext>
            </a:extLst>
          </p:cNvPr>
          <p:cNvSpPr/>
          <p:nvPr/>
        </p:nvSpPr>
        <p:spPr>
          <a:xfrm>
            <a:off x="164592" y="589788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STAY-PUT</a:t>
            </a:r>
          </a:p>
        </p:txBody>
      </p:sp>
      <p:sp>
        <p:nvSpPr>
          <p:cNvPr id="18" name="Rectangle 17">
            <a:extLst>
              <a:ext uri="{FF2B5EF4-FFF2-40B4-BE49-F238E27FC236}">
                <a16:creationId xmlns:a16="http://schemas.microsoft.com/office/drawing/2014/main" id="{4117F536-73C2-44C9-A7C6-5017C61C605A}"/>
              </a:ext>
            </a:extLst>
          </p:cNvPr>
          <p:cNvSpPr/>
          <p:nvPr/>
        </p:nvSpPr>
        <p:spPr>
          <a:xfrm>
            <a:off x="164592" y="589788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Move RIGHT</a:t>
            </a:r>
          </a:p>
        </p:txBody>
      </p:sp>
      <p:sp>
        <p:nvSpPr>
          <p:cNvPr id="20" name="Rectangle 19">
            <a:extLst>
              <a:ext uri="{FF2B5EF4-FFF2-40B4-BE49-F238E27FC236}">
                <a16:creationId xmlns:a16="http://schemas.microsoft.com/office/drawing/2014/main" id="{63EDABEC-F544-4D4C-8D04-51B75D916CD6}"/>
              </a:ext>
            </a:extLst>
          </p:cNvPr>
          <p:cNvSpPr/>
          <p:nvPr/>
        </p:nvSpPr>
        <p:spPr>
          <a:xfrm>
            <a:off x="164592" y="589788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Move LEFT</a:t>
            </a:r>
          </a:p>
        </p:txBody>
      </p:sp>
      <p:sp>
        <p:nvSpPr>
          <p:cNvPr id="22" name="Rectangle 21">
            <a:extLst>
              <a:ext uri="{FF2B5EF4-FFF2-40B4-BE49-F238E27FC236}">
                <a16:creationId xmlns:a16="http://schemas.microsoft.com/office/drawing/2014/main" id="{A9703F90-ED27-4A2E-AD83-48187F4ACA40}"/>
              </a:ext>
            </a:extLst>
          </p:cNvPr>
          <p:cNvSpPr/>
          <p:nvPr/>
        </p:nvSpPr>
        <p:spPr>
          <a:xfrm>
            <a:off x="5775960" y="589788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Move RIGHT</a:t>
            </a:r>
          </a:p>
        </p:txBody>
      </p:sp>
      <p:sp>
        <p:nvSpPr>
          <p:cNvPr id="24" name="Rectangle 23">
            <a:extLst>
              <a:ext uri="{FF2B5EF4-FFF2-40B4-BE49-F238E27FC236}">
                <a16:creationId xmlns:a16="http://schemas.microsoft.com/office/drawing/2014/main" id="{C69D9370-EAB9-4C65-865A-8846E5919B1D}"/>
              </a:ext>
            </a:extLst>
          </p:cNvPr>
          <p:cNvSpPr/>
          <p:nvPr/>
        </p:nvSpPr>
        <p:spPr>
          <a:xfrm>
            <a:off x="5775960" y="589788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Move LEFT</a:t>
            </a:r>
          </a:p>
        </p:txBody>
      </p:sp>
      <p:sp>
        <p:nvSpPr>
          <p:cNvPr id="26" name="Rectangle 25">
            <a:extLst>
              <a:ext uri="{FF2B5EF4-FFF2-40B4-BE49-F238E27FC236}">
                <a16:creationId xmlns:a16="http://schemas.microsoft.com/office/drawing/2014/main" id="{F757E10D-6AEC-4B24-B199-A69F55C4F55A}"/>
              </a:ext>
            </a:extLst>
          </p:cNvPr>
          <p:cNvSpPr/>
          <p:nvPr/>
        </p:nvSpPr>
        <p:spPr>
          <a:xfrm>
            <a:off x="5775960" y="589788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Move LEFT, Move RIGHT</a:t>
            </a:r>
          </a:p>
        </p:txBody>
      </p:sp>
      <p:sp>
        <p:nvSpPr>
          <p:cNvPr id="28" name="Arrow: Up 27">
            <a:extLst>
              <a:ext uri="{FF2B5EF4-FFF2-40B4-BE49-F238E27FC236}">
                <a16:creationId xmlns:a16="http://schemas.microsoft.com/office/drawing/2014/main" id="{BB2CAC40-26EE-44C6-83B0-0D55BA99519B}"/>
              </a:ext>
            </a:extLst>
          </p:cNvPr>
          <p:cNvSpPr/>
          <p:nvPr/>
        </p:nvSpPr>
        <p:spPr>
          <a:xfrm>
            <a:off x="1143000" y="5146040"/>
            <a:ext cx="320040" cy="53269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Arrow: Up 29">
            <a:extLst>
              <a:ext uri="{FF2B5EF4-FFF2-40B4-BE49-F238E27FC236}">
                <a16:creationId xmlns:a16="http://schemas.microsoft.com/office/drawing/2014/main" id="{AD2BED94-74D6-4D04-AC81-BD9FFA031600}"/>
              </a:ext>
            </a:extLst>
          </p:cNvPr>
          <p:cNvSpPr/>
          <p:nvPr/>
        </p:nvSpPr>
        <p:spPr>
          <a:xfrm>
            <a:off x="2052639" y="5130800"/>
            <a:ext cx="320040" cy="53269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Arrow: Up 31">
            <a:extLst>
              <a:ext uri="{FF2B5EF4-FFF2-40B4-BE49-F238E27FC236}">
                <a16:creationId xmlns:a16="http://schemas.microsoft.com/office/drawing/2014/main" id="{3163A102-EC91-42D3-9CDA-F168CE26B5CC}"/>
              </a:ext>
            </a:extLst>
          </p:cNvPr>
          <p:cNvSpPr/>
          <p:nvPr/>
        </p:nvSpPr>
        <p:spPr>
          <a:xfrm>
            <a:off x="6768463" y="5146040"/>
            <a:ext cx="320040" cy="53269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Arrow: Up 33">
            <a:extLst>
              <a:ext uri="{FF2B5EF4-FFF2-40B4-BE49-F238E27FC236}">
                <a16:creationId xmlns:a16="http://schemas.microsoft.com/office/drawing/2014/main" id="{7FF0C714-50AC-45B6-8B16-202DD45FAAE6}"/>
              </a:ext>
            </a:extLst>
          </p:cNvPr>
          <p:cNvSpPr/>
          <p:nvPr/>
        </p:nvSpPr>
        <p:spPr>
          <a:xfrm>
            <a:off x="7680960" y="5146040"/>
            <a:ext cx="320040" cy="53269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963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2"/>
                                        </p:tgtEl>
                                        <p:attrNameLst>
                                          <p:attrName>style.visibility</p:attrName>
                                        </p:attrNameLst>
                                      </p:cBhvr>
                                      <p:to>
                                        <p:strVal val="hidden"/>
                                      </p:to>
                                    </p:set>
                                  </p:childTnLst>
                                </p:cTn>
                              </p:par>
                              <p:par>
                                <p:cTn id="49" presetID="1" presetClass="entr" presetSubtype="0" fill="hold" grpId="2"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grpId="2"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3" nodeType="clickEffect">
                                  <p:stCondLst>
                                    <p:cond delay="0"/>
                                  </p:stCondLst>
                                  <p:childTnLst>
                                    <p:set>
                                      <p:cBhvr>
                                        <p:cTn id="64" dur="1" fill="hold">
                                          <p:stCondLst>
                                            <p:cond delay="0"/>
                                          </p:stCondLst>
                                        </p:cTn>
                                        <p:tgtEl>
                                          <p:spTgt spid="9"/>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3" nodeType="clickEffect">
                                  <p:stCondLst>
                                    <p:cond delay="0"/>
                                  </p:stCondLst>
                                  <p:childTnLst>
                                    <p:set>
                                      <p:cBhvr>
                                        <p:cTn id="74" dur="1" fill="hold">
                                          <p:stCondLst>
                                            <p:cond delay="0"/>
                                          </p:stCondLst>
                                        </p:cTn>
                                        <p:tgtEl>
                                          <p:spTgt spid="11"/>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34"/>
                                        </p:tgtEl>
                                        <p:attrNameLst>
                                          <p:attrName>style.visibility</p:attrName>
                                        </p:attrNameLst>
                                      </p:cBhvr>
                                      <p:to>
                                        <p:strVal val="hidden"/>
                                      </p:to>
                                    </p:set>
                                  </p:childTnLst>
                                </p:cTn>
                              </p:par>
                              <p:par>
                                <p:cTn id="83" presetID="1" presetClass="entr" presetSubtype="0" fill="hold" grpId="4" nodeType="withEffect">
                                  <p:stCondLst>
                                    <p:cond delay="0"/>
                                  </p:stCondLst>
                                  <p:childTnLst>
                                    <p:set>
                                      <p:cBhvr>
                                        <p:cTn id="84" dur="1" fill="hold">
                                          <p:stCondLst>
                                            <p:cond delay="0"/>
                                          </p:stCondLst>
                                        </p:cTn>
                                        <p:tgtEl>
                                          <p:spTgt spid="9"/>
                                        </p:tgtEl>
                                        <p:attrNameLst>
                                          <p:attrName>style.visibility</p:attrName>
                                        </p:attrNameLst>
                                      </p:cBhvr>
                                      <p:to>
                                        <p:strVal val="visible"/>
                                      </p:to>
                                    </p:set>
                                  </p:childTnLst>
                                </p:cTn>
                              </p:par>
                              <p:par>
                                <p:cTn id="85" presetID="1" presetClass="entr" presetSubtype="0" fill="hold" grpId="6" nodeType="withEffect">
                                  <p:stCondLst>
                                    <p:cond delay="0"/>
                                  </p:stCondLst>
                                  <p:childTnLst>
                                    <p:set>
                                      <p:cBhvr>
                                        <p:cTn id="86" dur="1" fill="hold">
                                          <p:stCondLst>
                                            <p:cond delay="0"/>
                                          </p:stCondLst>
                                        </p:cTn>
                                        <p:tgtEl>
                                          <p:spTgt spid="11"/>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1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2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6" presetClass="emph" presetSubtype="0" fill="hold" grpId="6" nodeType="clickEffect">
                                  <p:stCondLst>
                                    <p:cond delay="0"/>
                                  </p:stCondLst>
                                  <p:childTnLst>
                                    <p:animEffect transition="out" filter="fade">
                                      <p:cBhvr>
                                        <p:cTn id="98" dur="1000" tmFilter="0, 0; .2, .5; .8, .5; 1, 0"/>
                                        <p:tgtEl>
                                          <p:spTgt spid="9"/>
                                        </p:tgtEl>
                                      </p:cBhvr>
                                    </p:animEffect>
                                    <p:animScale>
                                      <p:cBhvr>
                                        <p:cTn id="99" dur="500" autoRev="1" fill="hold"/>
                                        <p:tgtEl>
                                          <p:spTgt spid="9"/>
                                        </p:tgtEl>
                                      </p:cBhvr>
                                      <p:by x="105000" y="105000"/>
                                    </p:animScale>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5" nodeType="clickEffect">
                                  <p:stCondLst>
                                    <p:cond delay="0"/>
                                  </p:stCondLst>
                                  <p:childTnLst>
                                    <p:set>
                                      <p:cBhvr>
                                        <p:cTn id="107" dur="1" fill="hold">
                                          <p:stCondLst>
                                            <p:cond delay="0"/>
                                          </p:stCondLst>
                                        </p:cTn>
                                        <p:tgtEl>
                                          <p:spTgt spid="11"/>
                                        </p:tgtEl>
                                        <p:attrNameLst>
                                          <p:attrName>style.visibility</p:attrName>
                                        </p:attrNameLst>
                                      </p:cBhvr>
                                      <p:to>
                                        <p:strVal val="hidden"/>
                                      </p:to>
                                    </p:set>
                                  </p:childTnLst>
                                </p:cTn>
                              </p:par>
                              <p:par>
                                <p:cTn id="108" presetID="1" presetClass="entr" presetSubtype="0" fill="hold" grpId="2" nodeType="withEffect">
                                  <p:stCondLst>
                                    <p:cond delay="0"/>
                                  </p:stCondLst>
                                  <p:childTnLst>
                                    <p:set>
                                      <p:cBhvr>
                                        <p:cTn id="109" dur="1" fill="hold">
                                          <p:stCondLst>
                                            <p:cond delay="0"/>
                                          </p:stCondLst>
                                        </p:cTn>
                                        <p:tgtEl>
                                          <p:spTgt spid="3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3" nodeType="clickEffect">
                                  <p:stCondLst>
                                    <p:cond delay="0"/>
                                  </p:stCondLst>
                                  <p:childTnLst>
                                    <p:set>
                                      <p:cBhvr>
                                        <p:cTn id="113" dur="1" fill="hold">
                                          <p:stCondLst>
                                            <p:cond delay="0"/>
                                          </p:stCondLst>
                                        </p:cTn>
                                        <p:tgtEl>
                                          <p:spTgt spid="32"/>
                                        </p:tgtEl>
                                        <p:attrNameLst>
                                          <p:attrName>style.visibility</p:attrName>
                                        </p:attrNameLst>
                                      </p:cBhvr>
                                      <p:to>
                                        <p:strVal val="hidden"/>
                                      </p:to>
                                    </p:set>
                                  </p:childTnLst>
                                </p:cTn>
                              </p:par>
                              <p:par>
                                <p:cTn id="114" presetID="1" presetClass="entr" presetSubtype="0" fill="hold" grpId="4" nodeType="withEffect">
                                  <p:stCondLst>
                                    <p:cond delay="0"/>
                                  </p:stCondLst>
                                  <p:childTnLst>
                                    <p:set>
                                      <p:cBhvr>
                                        <p:cTn id="1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9" grpId="3" animBg="1"/>
      <p:bldP spid="9" grpId="4" animBg="1"/>
      <p:bldP spid="9" grpId="6" animBg="1"/>
      <p:bldP spid="11" grpId="0" animBg="1"/>
      <p:bldP spid="11" grpId="1" animBg="1"/>
      <p:bldP spid="11" grpId="2" animBg="1"/>
      <p:bldP spid="11" grpId="3" animBg="1"/>
      <p:bldP spid="11" grpId="4" animBg="1"/>
      <p:bldP spid="11" grpId="5" animBg="1"/>
      <p:bldP spid="11" grpId="6" animBg="1"/>
      <p:bldP spid="12" grpId="0" animBg="1"/>
      <p:bldP spid="14" grpId="0" animBg="1"/>
      <p:bldP spid="16" grpId="0" animBg="1"/>
      <p:bldP spid="18" grpId="0" animBg="1"/>
      <p:bldP spid="18" grpId="1" animBg="1"/>
      <p:bldP spid="20" grpId="0" animBg="1"/>
      <p:bldP spid="20" grpId="1" animBg="1"/>
      <p:bldP spid="22" grpId="0" animBg="1"/>
      <p:bldP spid="22" grpId="1" animBg="1"/>
      <p:bldP spid="24" grpId="0" animBg="1"/>
      <p:bldP spid="24" grpId="1" animBg="1"/>
      <p:bldP spid="26" grpId="0" animBg="1"/>
      <p:bldP spid="28" grpId="0" animBg="1"/>
      <p:bldP spid="28" grpId="1" animBg="1"/>
      <p:bldP spid="30" grpId="0" animBg="1"/>
      <p:bldP spid="30" grpId="1" animBg="1"/>
      <p:bldP spid="32" grpId="0" animBg="1"/>
      <p:bldP spid="32" grpId="1" animBg="1"/>
      <p:bldP spid="32" grpId="2" animBg="1"/>
      <p:bldP spid="32" grpId="3" animBg="1"/>
      <p:bldP spid="34" grpId="0" animBg="1"/>
      <p:bldP spid="3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269312-532B-482E-A9AB-1599B6AF10E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F087BC1-2B61-4BCB-A5AE-C6742A6BD846}"/>
              </a:ext>
            </a:extLst>
          </p:cNvPr>
          <p:cNvSpPr>
            <a:spLocks noGrp="1"/>
          </p:cNvSpPr>
          <p:nvPr>
            <p:ph type="body" sz="quarter" idx="12"/>
          </p:nvPr>
        </p:nvSpPr>
        <p:spPr/>
        <p:txBody>
          <a:bodyPr/>
          <a:lstStyle/>
          <a:p>
            <a:r>
              <a:rPr lang="en-US" altLang="en-US" dirty="0" err="1"/>
              <a:t>Multitape</a:t>
            </a:r>
            <a:r>
              <a:rPr lang="en-US" altLang="en-US" dirty="0"/>
              <a:t> Turing Machines: Definition</a:t>
            </a:r>
            <a:endParaRPr lang="en-US" dirty="0"/>
          </a:p>
        </p:txBody>
      </p:sp>
      <p:sp>
        <p:nvSpPr>
          <p:cNvPr id="4" name="Text Placeholder 3">
            <a:extLst>
              <a:ext uri="{FF2B5EF4-FFF2-40B4-BE49-F238E27FC236}">
                <a16:creationId xmlns:a16="http://schemas.microsoft.com/office/drawing/2014/main" id="{A4498BA8-A6CF-4316-9923-C6C3EE1945B7}"/>
              </a:ext>
            </a:extLst>
          </p:cNvPr>
          <p:cNvSpPr>
            <a:spLocks noGrp="1"/>
          </p:cNvSpPr>
          <p:nvPr>
            <p:ph type="body" sz="quarter" idx="13"/>
          </p:nvPr>
        </p:nvSpPr>
        <p:spPr/>
        <p:txBody>
          <a:bodyPr>
            <a:normAutofit/>
          </a:bodyPr>
          <a:lstStyle/>
          <a:p>
            <a:pPr eaLnBrk="1" hangingPunct="1"/>
            <a:r>
              <a:rPr lang="en-US" altLang="en-US" sz="2400" dirty="0"/>
              <a:t>A </a:t>
            </a:r>
            <a:r>
              <a:rPr lang="en-US" altLang="en-US" sz="2400" b="1" dirty="0">
                <a:latin typeface="Cambria Math" panose="02040503050406030204" pitchFamily="18" charset="0"/>
                <a:ea typeface="Cambria Math" panose="02040503050406030204" pitchFamily="18" charset="0"/>
              </a:rPr>
              <a:t>k</a:t>
            </a:r>
            <a:r>
              <a:rPr lang="en-US" altLang="en-US" sz="2400" dirty="0"/>
              <a:t>-tape Turing machine </a:t>
            </a:r>
            <a:r>
              <a:rPr lang="en-US" altLang="en-US" sz="2400" b="1" dirty="0">
                <a:latin typeface="Cambria Math" panose="02040503050406030204" pitchFamily="18" charset="0"/>
                <a:ea typeface="Cambria Math" panose="02040503050406030204" pitchFamily="18" charset="0"/>
              </a:rPr>
              <a:t>M</a:t>
            </a:r>
            <a:r>
              <a:rPr lang="en-US" altLang="en-US" sz="2400" dirty="0"/>
              <a:t> has </a:t>
            </a:r>
            <a:r>
              <a:rPr lang="en-US" altLang="en-US" sz="2400" b="1" dirty="0">
                <a:latin typeface="Cambria Math" panose="02040503050406030204" pitchFamily="18" charset="0"/>
                <a:ea typeface="Cambria Math" panose="02040503050406030204" pitchFamily="18" charset="0"/>
              </a:rPr>
              <a:t>k</a:t>
            </a:r>
            <a:r>
              <a:rPr lang="en-US" altLang="en-US" sz="2400" dirty="0"/>
              <a:t> number of different tapes and read/write heads. </a:t>
            </a:r>
          </a:p>
          <a:p>
            <a:pPr eaLnBrk="1" hangingPunct="1"/>
            <a:r>
              <a:rPr lang="en-US" altLang="en-US" sz="2400" dirty="0"/>
              <a:t>It is defined by the </a:t>
            </a:r>
            <a:r>
              <a:rPr lang="en-US" altLang="en-US" sz="2400" b="1" dirty="0">
                <a:latin typeface="Cambria Math" panose="02040503050406030204" pitchFamily="18" charset="0"/>
                <a:ea typeface="Cambria Math" panose="02040503050406030204" pitchFamily="18" charset="0"/>
              </a:rPr>
              <a:t>7</a:t>
            </a:r>
            <a:r>
              <a:rPr lang="en-US" altLang="en-US" sz="2400" dirty="0"/>
              <a:t>-tuple </a:t>
            </a:r>
            <a:r>
              <a:rPr lang="en-US" altLang="en-US" sz="2400" b="1" dirty="0">
                <a:latin typeface="Cambria Math" panose="02040503050406030204" pitchFamily="18" charset="0"/>
                <a:ea typeface="Cambria Math" panose="02040503050406030204" pitchFamily="18" charset="0"/>
              </a:rPr>
              <a:t>(Q,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 q</a:t>
            </a:r>
            <a:r>
              <a:rPr lang="en-US" altLang="en-US" sz="2400" b="1" baseline="-25000" dirty="0">
                <a:latin typeface="Cambria Math" panose="02040503050406030204" pitchFamily="18" charset="0"/>
                <a:ea typeface="Cambria Math" panose="02040503050406030204" pitchFamily="18" charset="0"/>
                <a:sym typeface="Symbol" panose="05050102010706020507" pitchFamily="18" charset="2"/>
              </a:rPr>
              <a:t>0</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sz="2400" b="1" dirty="0">
                <a:latin typeface="Cambria Math" panose="02040503050406030204" pitchFamily="18" charset="0"/>
                <a:ea typeface="Cambria Math" panose="02040503050406030204" pitchFamily="18" charset="0"/>
              </a:rPr>
              <a:t>)</a:t>
            </a:r>
            <a:r>
              <a:rPr lang="en-US" altLang="en-US" sz="2400" dirty="0"/>
              <a:t>, with</a:t>
            </a:r>
          </a:p>
          <a:p>
            <a:pPr lvl="1"/>
            <a:r>
              <a:rPr lang="en-US" altLang="en-US" b="1" dirty="0">
                <a:latin typeface="Cambria Math" panose="02040503050406030204" pitchFamily="18" charset="0"/>
                <a:ea typeface="Cambria Math" panose="02040503050406030204" pitchFamily="18" charset="0"/>
              </a:rPr>
              <a:t>Q</a:t>
            </a:r>
            <a:r>
              <a:rPr lang="en-US" altLang="en-US" dirty="0"/>
              <a:t>, </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t>and </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t>finite set of states, input alphabet (excluding </a:t>
            </a:r>
            <a:r>
              <a:rPr lang="en-US" altLang="en-US" dirty="0">
                <a:latin typeface="Cambria Math" panose="02040503050406030204" pitchFamily="18" charset="0"/>
                <a:ea typeface="Cambria Math" panose="02040503050406030204" pitchFamily="18" charset="0"/>
              </a:rPr>
              <a:t>⌴</a:t>
            </a:r>
            <a:r>
              <a:rPr lang="en-US" altLang="en-US" dirty="0"/>
              <a:t>), and tape alphabet (including </a:t>
            </a:r>
            <a:r>
              <a:rPr lang="en-US" altLang="en-US" dirty="0">
                <a:latin typeface="Cambria Math" panose="02040503050406030204" pitchFamily="18" charset="0"/>
                <a:ea typeface="Cambria Math" panose="02040503050406030204" pitchFamily="18" charset="0"/>
              </a:rPr>
              <a:t>{⌴} ⋃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t>) respectively.</a:t>
            </a:r>
          </a:p>
          <a:p>
            <a:pPr lvl="1"/>
            <a:r>
              <a:rPr lang="en-US" altLang="en-US" b="1" dirty="0">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a:latin typeface="Cambria Math" panose="02040503050406030204" pitchFamily="18" charset="0"/>
                <a:ea typeface="Cambria Math" panose="02040503050406030204" pitchFamily="18" charset="0"/>
                <a:sym typeface="Symbol" panose="05050102010706020507" pitchFamily="18" charset="2"/>
              </a:rPr>
              <a:t>0</a:t>
            </a:r>
            <a:r>
              <a:rPr lang="en-US" altLang="en-US" dirty="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dirty="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b="1" baseline="-25000"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Q  </a:t>
            </a:r>
            <a:r>
              <a:rPr lang="en-US" altLang="en-US" dirty="0">
                <a:sym typeface="Symbol" panose="05050102010706020507" pitchFamily="18" charset="2"/>
              </a:rPr>
              <a:t>respectively the start, accept, and reject state</a:t>
            </a:r>
            <a:endParaRPr lang="en-US" altLang="en-US" b="1" dirty="0">
              <a:latin typeface="Cambria Math" panose="02040503050406030204" pitchFamily="18" charset="0"/>
              <a:ea typeface="Cambria Math" panose="02040503050406030204" pitchFamily="18" charset="0"/>
              <a:sym typeface="Symbol" panose="05050102010706020507" pitchFamily="18" charset="2"/>
            </a:endParaRPr>
          </a:p>
          <a:p>
            <a:pPr lvl="1">
              <a:lnSpc>
                <a:spcPct val="120000"/>
              </a:lnSpc>
            </a:pP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 the transition function</a:t>
            </a:r>
            <a:br>
              <a:rPr lang="en-US" altLang="en-US" dirty="0">
                <a:sym typeface="Symbol" panose="05050102010706020507" pitchFamily="18" charset="2"/>
              </a:rPr>
            </a:br>
            <a:r>
              <a:rPr lang="en-US" altLang="en-US" sz="3200" dirty="0">
                <a:sym typeface="Symbol" panose="05050102010706020507" pitchFamily="18" charset="2"/>
              </a:rPr>
              <a:t>    </a:t>
            </a:r>
            <a:r>
              <a:rPr lang="en-US" altLang="en-US" sz="3200" b="1" dirty="0">
                <a:latin typeface="Cambria Math" panose="02040503050406030204" pitchFamily="18" charset="0"/>
                <a:ea typeface="Cambria Math" panose="02040503050406030204" pitchFamily="18" charset="0"/>
                <a:sym typeface="Symbol" panose="05050102010706020507" pitchFamily="18" charset="2"/>
              </a:rPr>
              <a:t>: Q\{</a:t>
            </a:r>
            <a:r>
              <a:rPr lang="en-US" altLang="en-US" sz="32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3200"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32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32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3200"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sz="3200" b="1"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b="1" baseline="30000" dirty="0">
                <a:latin typeface="Cambria Math" panose="02040503050406030204" pitchFamily="18" charset="0"/>
                <a:ea typeface="Cambria Math" panose="02040503050406030204" pitchFamily="18" charset="0"/>
                <a:sym typeface="Symbol" panose="05050102010706020507" pitchFamily="18" charset="2"/>
              </a:rPr>
              <a:t>k</a:t>
            </a:r>
            <a:r>
              <a:rPr lang="en-US" altLang="en-US" sz="3200" b="1" dirty="0">
                <a:latin typeface="Cambria Math" panose="02040503050406030204" pitchFamily="18" charset="0"/>
                <a:ea typeface="Cambria Math" panose="02040503050406030204" pitchFamily="18" charset="0"/>
                <a:sym typeface="Symbol" panose="05050102010706020507" pitchFamily="18" charset="2"/>
              </a:rPr>
              <a:t>    Q  </a:t>
            </a:r>
            <a:r>
              <a:rPr lang="en-US" altLang="en-US" sz="3200" b="1" baseline="30000" dirty="0">
                <a:latin typeface="Cambria Math" panose="02040503050406030204" pitchFamily="18" charset="0"/>
                <a:ea typeface="Cambria Math" panose="02040503050406030204" pitchFamily="18" charset="0"/>
                <a:sym typeface="Symbol" panose="05050102010706020507" pitchFamily="18" charset="2"/>
              </a:rPr>
              <a:t>k</a:t>
            </a:r>
            <a:r>
              <a:rPr lang="en-US" altLang="en-US" sz="3200" b="1" dirty="0">
                <a:latin typeface="Cambria Math" panose="02040503050406030204" pitchFamily="18" charset="0"/>
                <a:ea typeface="Cambria Math" panose="02040503050406030204" pitchFamily="18" charset="0"/>
                <a:sym typeface="Symbol" panose="05050102010706020507" pitchFamily="18" charset="2"/>
              </a:rPr>
              <a:t>  {L, R} </a:t>
            </a:r>
            <a:r>
              <a:rPr lang="en-US" altLang="en-US" sz="3200" b="1" baseline="30000" dirty="0">
                <a:latin typeface="Cambria Math" panose="02040503050406030204" pitchFamily="18" charset="0"/>
                <a:ea typeface="Cambria Math" panose="02040503050406030204" pitchFamily="18" charset="0"/>
                <a:sym typeface="Symbol" panose="05050102010706020507" pitchFamily="18" charset="2"/>
              </a:rPr>
              <a:t>k</a:t>
            </a:r>
            <a:endParaRPr lang="en-US" altLang="en-US" b="1" baseline="30000" dirty="0">
              <a:latin typeface="Cambria Math" panose="02040503050406030204" pitchFamily="18" charset="0"/>
              <a:ea typeface="Cambria Math" panose="02040503050406030204" pitchFamily="18" charset="0"/>
            </a:endParaRPr>
          </a:p>
        </p:txBody>
      </p:sp>
      <p:sp>
        <p:nvSpPr>
          <p:cNvPr id="5" name="Text Placeholder 4">
            <a:extLst>
              <a:ext uri="{FF2B5EF4-FFF2-40B4-BE49-F238E27FC236}">
                <a16:creationId xmlns:a16="http://schemas.microsoft.com/office/drawing/2014/main" id="{854504D0-74F7-429D-B436-533AAE000592}"/>
              </a:ext>
            </a:extLst>
          </p:cNvPr>
          <p:cNvSpPr>
            <a:spLocks noGrp="1"/>
          </p:cNvSpPr>
          <p:nvPr>
            <p:ph type="body" sz="quarter" idx="14"/>
          </p:nvPr>
        </p:nvSpPr>
        <p:spPr/>
        <p:txBody>
          <a:bodyPr/>
          <a:lstStyle/>
          <a:p>
            <a:r>
              <a:rPr lang="en-US" altLang="en-US" dirty="0"/>
              <a:t>Variants of Turing Machines</a:t>
            </a:r>
            <a:endParaRPr lang="en-US" dirty="0"/>
          </a:p>
        </p:txBody>
      </p:sp>
    </p:spTree>
    <p:extLst>
      <p:ext uri="{BB962C8B-B14F-4D97-AF65-F5344CB8AC3E}">
        <p14:creationId xmlns:p14="http://schemas.microsoft.com/office/powerpoint/2010/main" val="25732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left)">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F2F30DA-48AC-4359-BE3E-340285741736}"/>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520B2B-A6E6-4B15-B2FA-D0563D90E52F}"/>
              </a:ext>
            </a:extLst>
          </p:cNvPr>
          <p:cNvSpPr>
            <a:spLocks noGrp="1"/>
          </p:cNvSpPr>
          <p:nvPr>
            <p:ph type="body" sz="half" idx="2"/>
          </p:nvPr>
        </p:nvSpPr>
        <p:spPr/>
        <p:txBody>
          <a:bodyPr/>
          <a:lstStyle/>
          <a:p>
            <a:r>
              <a:rPr lang="en-US" dirty="0"/>
              <a:t>Variants of Turing Machine</a:t>
            </a:r>
          </a:p>
        </p:txBody>
      </p:sp>
      <p:sp>
        <p:nvSpPr>
          <p:cNvPr id="5" name="Title 4">
            <a:extLst>
              <a:ext uri="{FF2B5EF4-FFF2-40B4-BE49-F238E27FC236}">
                <a16:creationId xmlns:a16="http://schemas.microsoft.com/office/drawing/2014/main" id="{40589461-4C6A-45BD-A245-7BBD5C18EFBA}"/>
              </a:ext>
            </a:extLst>
          </p:cNvPr>
          <p:cNvSpPr>
            <a:spLocks noGrp="1"/>
          </p:cNvSpPr>
          <p:nvPr>
            <p:ph type="title"/>
          </p:nvPr>
        </p:nvSpPr>
        <p:spPr/>
        <p:txBody>
          <a:bodyPr/>
          <a:lstStyle/>
          <a:p>
            <a:r>
              <a:rPr lang="en-US" altLang="en-US" dirty="0"/>
              <a:t>Computing with </a:t>
            </a:r>
            <a:r>
              <a:rPr lang="en-US" altLang="en-US" dirty="0" err="1"/>
              <a:t>Multitape</a:t>
            </a:r>
            <a:r>
              <a:rPr lang="en-US" altLang="en-US" dirty="0"/>
              <a:t> Turing Machines</a:t>
            </a:r>
            <a:endParaRPr lang="en-US" dirty="0"/>
          </a:p>
        </p:txBody>
      </p:sp>
      <p:pic>
        <p:nvPicPr>
          <p:cNvPr id="12" name="Picture Placeholder 11" descr="A close up of a keyboard&#10;&#10;Description automatically generated">
            <a:extLst>
              <a:ext uri="{FF2B5EF4-FFF2-40B4-BE49-F238E27FC236}">
                <a16:creationId xmlns:a16="http://schemas.microsoft.com/office/drawing/2014/main" id="{A7540E67-2EA9-47F3-91C4-6F4744CA0D6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12688" y="251502"/>
            <a:ext cx="5931312" cy="2419351"/>
          </a:xfrm>
        </p:spPr>
      </p:pic>
      <p:sp>
        <p:nvSpPr>
          <p:cNvPr id="2" name="Content Placeholder 1">
            <a:extLst>
              <a:ext uri="{FF2B5EF4-FFF2-40B4-BE49-F238E27FC236}">
                <a16:creationId xmlns:a16="http://schemas.microsoft.com/office/drawing/2014/main" id="{B5C211BE-2CDB-45D0-B23A-477D07CAA9EF}"/>
              </a:ext>
            </a:extLst>
          </p:cNvPr>
          <p:cNvSpPr>
            <a:spLocks noGrp="1"/>
          </p:cNvSpPr>
          <p:nvPr>
            <p:ph sz="quarter" idx="14"/>
          </p:nvPr>
        </p:nvSpPr>
        <p:spPr/>
        <p:txBody>
          <a:bodyPr>
            <a:normAutofit fontScale="85000" lnSpcReduction="20000"/>
          </a:bodyPr>
          <a:lstStyle/>
          <a:p>
            <a:pPr>
              <a:lnSpc>
                <a:spcPct val="120000"/>
              </a:lnSpc>
            </a:pP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 the transition function</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 Q\{</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b="1" dirty="0">
                <a:latin typeface="Cambria Math" panose="02040503050406030204" pitchFamily="18" charset="0"/>
                <a:ea typeface="Cambria Math" panose="02040503050406030204" pitchFamily="18" charset="0"/>
                <a:sym typeface="Symbol" panose="05050102010706020507" pitchFamily="18" charset="2"/>
              </a:rPr>
              <a:t>}  </a:t>
            </a:r>
            <a:r>
              <a:rPr lang="en-US" altLang="en-US" b="1" baseline="30000" dirty="0">
                <a:latin typeface="Cambria Math" panose="02040503050406030204" pitchFamily="18" charset="0"/>
                <a:ea typeface="Cambria Math" panose="02040503050406030204" pitchFamily="18" charset="0"/>
                <a:sym typeface="Symbol" panose="05050102010706020507" pitchFamily="18" charset="2"/>
              </a:rPr>
              <a:t>k</a:t>
            </a:r>
            <a:r>
              <a:rPr lang="en-US" altLang="en-US" b="1" dirty="0">
                <a:latin typeface="Cambria Math" panose="02040503050406030204" pitchFamily="18" charset="0"/>
                <a:ea typeface="Cambria Math" panose="02040503050406030204" pitchFamily="18" charset="0"/>
                <a:sym typeface="Symbol" panose="05050102010706020507" pitchFamily="18" charset="2"/>
              </a:rPr>
              <a:t>    Q  </a:t>
            </a:r>
            <a:r>
              <a:rPr lang="en-US" altLang="en-US" b="1" baseline="30000" dirty="0">
                <a:latin typeface="Cambria Math" panose="02040503050406030204" pitchFamily="18" charset="0"/>
                <a:ea typeface="Cambria Math" panose="02040503050406030204" pitchFamily="18" charset="0"/>
                <a:sym typeface="Symbol" panose="05050102010706020507" pitchFamily="18" charset="2"/>
              </a:rPr>
              <a:t>k</a:t>
            </a:r>
            <a:r>
              <a:rPr lang="en-US" altLang="en-US" b="1" dirty="0">
                <a:latin typeface="Cambria Math" panose="02040503050406030204" pitchFamily="18" charset="0"/>
                <a:ea typeface="Cambria Math" panose="02040503050406030204" pitchFamily="18" charset="0"/>
                <a:sym typeface="Symbol" panose="05050102010706020507" pitchFamily="18" charset="2"/>
              </a:rPr>
              <a:t>  {L, R} </a:t>
            </a:r>
            <a:r>
              <a:rPr lang="en-US" altLang="en-US" b="1" baseline="30000" dirty="0">
                <a:latin typeface="Cambria Math" panose="02040503050406030204" pitchFamily="18" charset="0"/>
                <a:ea typeface="Cambria Math" panose="02040503050406030204" pitchFamily="18" charset="0"/>
                <a:sym typeface="Symbol" panose="05050102010706020507" pitchFamily="18" charset="2"/>
              </a:rPr>
              <a:t>k</a:t>
            </a:r>
            <a:endParaRPr lang="en-US" altLang="en-US" b="1" baseline="30000" dirty="0">
              <a:latin typeface="Cambria Math" panose="02040503050406030204" pitchFamily="18" charset="0"/>
              <a:ea typeface="Cambria Math" panose="02040503050406030204" pitchFamily="18" charset="0"/>
            </a:endParaRPr>
          </a:p>
          <a:p>
            <a:pPr algn="just">
              <a:lnSpc>
                <a:spcPct val="120000"/>
              </a:lnSpc>
            </a:pPr>
            <a:r>
              <a:rPr lang="en-US" dirty="0"/>
              <a:t>The expression </a:t>
            </a:r>
            <a:r>
              <a:rPr lang="en-US" b="1" dirty="0">
                <a:latin typeface="Cambria Math" panose="02040503050406030204" pitchFamily="18" charset="0"/>
                <a:ea typeface="Cambria Math" panose="02040503050406030204" pitchFamily="18" charset="0"/>
              </a:rPr>
              <a:t>δ(q</a:t>
            </a:r>
            <a:r>
              <a:rPr lang="en-US" b="1" baseline="-25000" dirty="0">
                <a:latin typeface="Cambria Math" panose="02040503050406030204" pitchFamily="18" charset="0"/>
                <a:ea typeface="Cambria Math" panose="02040503050406030204" pitchFamily="18" charset="0"/>
              </a:rPr>
              <a:t>i</a:t>
            </a:r>
            <a:r>
              <a:rPr lang="en-US" b="1" dirty="0">
                <a:latin typeface="Cambria Math" panose="02040503050406030204" pitchFamily="18" charset="0"/>
                <a:ea typeface="Cambria Math" panose="02040503050406030204" pitchFamily="18" charset="0"/>
              </a:rPr>
              <a:t> , {a</a:t>
            </a:r>
            <a:r>
              <a:rPr lang="en-US" b="1" baseline="-25000" dirty="0">
                <a:latin typeface="Cambria Math" panose="02040503050406030204" pitchFamily="18" charset="0"/>
                <a:ea typeface="Cambria Math" panose="02040503050406030204" pitchFamily="18" charset="0"/>
              </a:rPr>
              <a:t>1</a:t>
            </a:r>
            <a:r>
              <a:rPr lang="en-US" b="1" dirty="0">
                <a:latin typeface="Cambria Math" panose="02040503050406030204" pitchFamily="18" charset="0"/>
                <a:ea typeface="Cambria Math" panose="02040503050406030204" pitchFamily="18" charset="0"/>
              </a:rPr>
              <a:t>, . . . , </a:t>
            </a:r>
            <a:r>
              <a:rPr lang="en-US" b="1" dirty="0" err="1">
                <a:latin typeface="Cambria Math" panose="02040503050406030204" pitchFamily="18" charset="0"/>
                <a:ea typeface="Cambria Math" panose="02040503050406030204" pitchFamily="18" charset="0"/>
              </a:rPr>
              <a:t>a</a:t>
            </a:r>
            <a:r>
              <a:rPr lang="en-US" b="1" baseline="-25000" dirty="0" err="1">
                <a:latin typeface="Cambria Math" panose="02040503050406030204" pitchFamily="18" charset="0"/>
                <a:ea typeface="Cambria Math" panose="02040503050406030204" pitchFamily="18" charset="0"/>
              </a:rPr>
              <a:t>k</a:t>
            </a:r>
            <a:r>
              <a:rPr lang="en-US" b="1" dirty="0">
                <a:latin typeface="Cambria Math" panose="02040503050406030204" pitchFamily="18" charset="0"/>
                <a:ea typeface="Cambria Math" panose="02040503050406030204" pitchFamily="18" charset="0"/>
              </a:rPr>
              <a:t>}) = (</a:t>
            </a:r>
            <a:r>
              <a:rPr lang="en-US" b="1" dirty="0" err="1">
                <a:latin typeface="Cambria Math" panose="02040503050406030204" pitchFamily="18" charset="0"/>
                <a:ea typeface="Cambria Math" panose="02040503050406030204" pitchFamily="18" charset="0"/>
              </a:rPr>
              <a:t>q</a:t>
            </a:r>
            <a:r>
              <a:rPr lang="en-US" b="1" baseline="-25000" dirty="0" err="1">
                <a:latin typeface="Cambria Math" panose="02040503050406030204" pitchFamily="18" charset="0"/>
                <a:ea typeface="Cambria Math" panose="02040503050406030204" pitchFamily="18" charset="0"/>
              </a:rPr>
              <a:t>j</a:t>
            </a:r>
            <a:r>
              <a:rPr lang="en-US" b="1" dirty="0">
                <a:latin typeface="Cambria Math" panose="02040503050406030204" pitchFamily="18" charset="0"/>
                <a:ea typeface="Cambria Math" panose="02040503050406030204" pitchFamily="18" charset="0"/>
              </a:rPr>
              <a:t> , {b</a:t>
            </a:r>
            <a:r>
              <a:rPr lang="en-US" b="1" baseline="-25000" dirty="0">
                <a:latin typeface="Cambria Math" panose="02040503050406030204" pitchFamily="18" charset="0"/>
                <a:ea typeface="Cambria Math" panose="02040503050406030204" pitchFamily="18" charset="0"/>
              </a:rPr>
              <a:t>1</a:t>
            </a:r>
            <a:r>
              <a:rPr lang="en-US" b="1" dirty="0">
                <a:latin typeface="Cambria Math" panose="02040503050406030204" pitchFamily="18" charset="0"/>
                <a:ea typeface="Cambria Math" panose="02040503050406030204" pitchFamily="18" charset="0"/>
              </a:rPr>
              <a:t>, . . . , b</a:t>
            </a:r>
            <a:r>
              <a:rPr lang="en-US" b="1" baseline="-25000" dirty="0">
                <a:latin typeface="Cambria Math" panose="02040503050406030204" pitchFamily="18" charset="0"/>
                <a:ea typeface="Cambria Math" panose="02040503050406030204" pitchFamily="18" charset="0"/>
              </a:rPr>
              <a:t>k</a:t>
            </a:r>
            <a:r>
              <a:rPr lang="en-US" b="1" dirty="0">
                <a:latin typeface="Cambria Math" panose="02040503050406030204" pitchFamily="18" charset="0"/>
                <a:ea typeface="Cambria Math" panose="02040503050406030204" pitchFamily="18" charset="0"/>
              </a:rPr>
              <a:t>}, {L, R, . . . ,L})</a:t>
            </a:r>
            <a:r>
              <a:rPr lang="en-US" dirty="0">
                <a:latin typeface="Cambria Math" panose="02040503050406030204" pitchFamily="18" charset="0"/>
                <a:ea typeface="Cambria Math" panose="02040503050406030204" pitchFamily="18" charset="0"/>
              </a:rPr>
              <a:t> </a:t>
            </a:r>
            <a:r>
              <a:rPr lang="en-US" dirty="0"/>
              <a:t>means that – </a:t>
            </a:r>
          </a:p>
          <a:p>
            <a:pPr lvl="1" algn="just"/>
            <a:r>
              <a:rPr lang="en-US" sz="2100" dirty="0"/>
              <a:t>If the machine </a:t>
            </a:r>
          </a:p>
          <a:p>
            <a:pPr lvl="2" algn="just"/>
            <a:r>
              <a:rPr lang="en-US" sz="2100" dirty="0"/>
              <a:t>is in state </a:t>
            </a:r>
            <a:r>
              <a:rPr lang="en-US" sz="2100" b="1" dirty="0">
                <a:latin typeface="Cambria Math" panose="02040503050406030204" pitchFamily="18" charset="0"/>
                <a:ea typeface="Cambria Math" panose="02040503050406030204" pitchFamily="18" charset="0"/>
              </a:rPr>
              <a:t>q</a:t>
            </a:r>
            <a:r>
              <a:rPr lang="en-US" sz="2100" b="1" baseline="-25000" dirty="0">
                <a:latin typeface="Cambria Math" panose="02040503050406030204" pitchFamily="18" charset="0"/>
                <a:ea typeface="Cambria Math" panose="02040503050406030204" pitchFamily="18" charset="0"/>
              </a:rPr>
              <a:t>i</a:t>
            </a:r>
            <a:r>
              <a:rPr lang="en-US" sz="2100" b="1" dirty="0">
                <a:latin typeface="Cambria Math" panose="02040503050406030204" pitchFamily="18" charset="0"/>
                <a:ea typeface="Cambria Math" panose="02040503050406030204" pitchFamily="18" charset="0"/>
              </a:rPr>
              <a:t> </a:t>
            </a:r>
            <a:r>
              <a:rPr lang="en-US" sz="2100" dirty="0"/>
              <a:t>and </a:t>
            </a:r>
          </a:p>
          <a:p>
            <a:pPr lvl="2" algn="just"/>
            <a:r>
              <a:rPr lang="en-US" sz="2100" dirty="0"/>
              <a:t>heads </a:t>
            </a:r>
            <a:r>
              <a:rPr lang="en-US" sz="2100" b="1" dirty="0">
                <a:latin typeface="Cambria Math" panose="02040503050406030204" pitchFamily="18" charset="0"/>
                <a:ea typeface="Cambria Math" panose="02040503050406030204" pitchFamily="18" charset="0"/>
              </a:rPr>
              <a:t>1</a:t>
            </a:r>
            <a:r>
              <a:rPr lang="en-US" sz="2100" dirty="0"/>
              <a:t> through </a:t>
            </a:r>
            <a:r>
              <a:rPr lang="en-US" sz="2100" b="1" dirty="0">
                <a:latin typeface="Cambria Math" panose="02040503050406030204" pitchFamily="18" charset="0"/>
                <a:ea typeface="Cambria Math" panose="02040503050406030204" pitchFamily="18" charset="0"/>
              </a:rPr>
              <a:t>k</a:t>
            </a:r>
            <a:r>
              <a:rPr lang="en-US" sz="2100" dirty="0"/>
              <a:t> are reading symbols </a:t>
            </a:r>
            <a:r>
              <a:rPr lang="en-US" sz="2100" b="1" dirty="0">
                <a:latin typeface="Cambria Math" panose="02040503050406030204" pitchFamily="18" charset="0"/>
                <a:ea typeface="Cambria Math" panose="02040503050406030204" pitchFamily="18" charset="0"/>
              </a:rPr>
              <a:t>a</a:t>
            </a:r>
            <a:r>
              <a:rPr lang="en-US" sz="2100" b="1" baseline="-25000" dirty="0">
                <a:latin typeface="Cambria Math" panose="02040503050406030204" pitchFamily="18" charset="0"/>
                <a:ea typeface="Cambria Math" panose="02040503050406030204" pitchFamily="18" charset="0"/>
              </a:rPr>
              <a:t>1</a:t>
            </a:r>
            <a:r>
              <a:rPr lang="en-US" sz="2100" dirty="0"/>
              <a:t> through </a:t>
            </a:r>
            <a:r>
              <a:rPr lang="en-US" sz="2100" b="1" dirty="0" err="1">
                <a:latin typeface="Cambria Math" panose="02040503050406030204" pitchFamily="18" charset="0"/>
                <a:ea typeface="Cambria Math" panose="02040503050406030204" pitchFamily="18" charset="0"/>
              </a:rPr>
              <a:t>a</a:t>
            </a:r>
            <a:r>
              <a:rPr lang="en-US" sz="2100" b="1" baseline="-25000" dirty="0" err="1">
                <a:latin typeface="Cambria Math" panose="02040503050406030204" pitchFamily="18" charset="0"/>
                <a:ea typeface="Cambria Math" panose="02040503050406030204" pitchFamily="18" charset="0"/>
              </a:rPr>
              <a:t>k</a:t>
            </a:r>
            <a:r>
              <a:rPr lang="en-US" sz="2100" dirty="0"/>
              <a:t>, </a:t>
            </a:r>
          </a:p>
          <a:p>
            <a:pPr lvl="1" algn="just"/>
            <a:r>
              <a:rPr lang="en-US" sz="2100" dirty="0"/>
              <a:t>Then, </a:t>
            </a:r>
          </a:p>
          <a:p>
            <a:pPr lvl="2" algn="just"/>
            <a:r>
              <a:rPr lang="en-US" sz="2100" dirty="0"/>
              <a:t>the machine goes to state </a:t>
            </a:r>
            <a:r>
              <a:rPr lang="en-US" sz="2100" b="1" dirty="0" err="1">
                <a:latin typeface="Cambria Math" panose="02040503050406030204" pitchFamily="18" charset="0"/>
                <a:ea typeface="Cambria Math" panose="02040503050406030204" pitchFamily="18" charset="0"/>
              </a:rPr>
              <a:t>q</a:t>
            </a:r>
            <a:r>
              <a:rPr lang="en-US" sz="2100" b="1" baseline="-25000" dirty="0" err="1">
                <a:latin typeface="Cambria Math" panose="02040503050406030204" pitchFamily="18" charset="0"/>
                <a:ea typeface="Cambria Math" panose="02040503050406030204" pitchFamily="18" charset="0"/>
              </a:rPr>
              <a:t>j</a:t>
            </a:r>
            <a:r>
              <a:rPr lang="en-US" sz="2100" dirty="0"/>
              <a:t>, </a:t>
            </a:r>
          </a:p>
          <a:p>
            <a:pPr lvl="2" algn="just"/>
            <a:r>
              <a:rPr lang="en-US" sz="2100" dirty="0"/>
              <a:t>writes symbols </a:t>
            </a:r>
            <a:r>
              <a:rPr lang="en-US" sz="2100" b="1" dirty="0">
                <a:latin typeface="Cambria Math" panose="02040503050406030204" pitchFamily="18" charset="0"/>
                <a:ea typeface="Cambria Math" panose="02040503050406030204" pitchFamily="18" charset="0"/>
              </a:rPr>
              <a:t>b</a:t>
            </a:r>
            <a:r>
              <a:rPr lang="en-US" sz="2100" b="1" baseline="-25000" dirty="0">
                <a:latin typeface="Cambria Math" panose="02040503050406030204" pitchFamily="18" charset="0"/>
                <a:ea typeface="Cambria Math" panose="02040503050406030204" pitchFamily="18" charset="0"/>
              </a:rPr>
              <a:t>1</a:t>
            </a:r>
            <a:r>
              <a:rPr lang="en-US" sz="2100" dirty="0"/>
              <a:t> through </a:t>
            </a:r>
            <a:r>
              <a:rPr lang="en-US" sz="2100" b="1" dirty="0">
                <a:latin typeface="Cambria Math" panose="02040503050406030204" pitchFamily="18" charset="0"/>
                <a:ea typeface="Cambria Math" panose="02040503050406030204" pitchFamily="18" charset="0"/>
              </a:rPr>
              <a:t>b</a:t>
            </a:r>
            <a:r>
              <a:rPr lang="en-US" sz="2100" b="1" baseline="-25000" dirty="0">
                <a:latin typeface="Cambria Math" panose="02040503050406030204" pitchFamily="18" charset="0"/>
                <a:ea typeface="Cambria Math" panose="02040503050406030204" pitchFamily="18" charset="0"/>
              </a:rPr>
              <a:t>k</a:t>
            </a:r>
            <a:r>
              <a:rPr lang="en-US" sz="2100" dirty="0"/>
              <a:t>, and </a:t>
            </a:r>
          </a:p>
          <a:p>
            <a:pPr lvl="2" algn="just"/>
            <a:r>
              <a:rPr lang="en-US" sz="2100" dirty="0"/>
              <a:t>directs each head to move left/right, as specified (here, </a:t>
            </a:r>
            <a:r>
              <a:rPr lang="en-US" sz="2100" b="1" dirty="0">
                <a:latin typeface="Cambria Math" panose="02040503050406030204" pitchFamily="18" charset="0"/>
                <a:ea typeface="Cambria Math" panose="02040503050406030204" pitchFamily="18" charset="0"/>
              </a:rPr>
              <a:t>{L, R, . . . ,L}</a:t>
            </a:r>
            <a:r>
              <a:rPr lang="en-US" sz="2100" dirty="0"/>
              <a:t> has </a:t>
            </a:r>
            <a:r>
              <a:rPr lang="en-US" sz="2100" b="1" dirty="0">
                <a:latin typeface="Cambria Math" panose="02040503050406030204" pitchFamily="18" charset="0"/>
                <a:ea typeface="Cambria Math" panose="02040503050406030204" pitchFamily="18" charset="0"/>
              </a:rPr>
              <a:t>k</a:t>
            </a:r>
            <a:r>
              <a:rPr lang="en-US" sz="2100" dirty="0"/>
              <a:t> directions).</a:t>
            </a:r>
          </a:p>
          <a:p>
            <a:pPr marL="0" indent="0">
              <a:buNone/>
            </a:pPr>
            <a:endParaRPr lang="en-US" dirty="0"/>
          </a:p>
        </p:txBody>
      </p:sp>
    </p:spTree>
    <p:extLst>
      <p:ext uri="{BB962C8B-B14F-4D97-AF65-F5344CB8AC3E}">
        <p14:creationId xmlns:p14="http://schemas.microsoft.com/office/powerpoint/2010/main" val="429552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69814C-74F3-4240-899E-1D3DDF151DD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4603EC6-B68D-407E-ADBC-B6B9FA1F52B9}"/>
              </a:ext>
            </a:extLst>
          </p:cNvPr>
          <p:cNvSpPr>
            <a:spLocks noGrp="1"/>
          </p:cNvSpPr>
          <p:nvPr>
            <p:ph type="body" sz="quarter" idx="12"/>
          </p:nvPr>
        </p:nvSpPr>
        <p:spPr/>
        <p:txBody>
          <a:bodyPr/>
          <a:lstStyle/>
          <a:p>
            <a:r>
              <a:rPr lang="en-US" altLang="en-US" dirty="0" err="1"/>
              <a:t>Multitape</a:t>
            </a:r>
            <a:r>
              <a:rPr lang="en-US" altLang="en-US" dirty="0"/>
              <a:t> Turing Machines: Equivalency</a:t>
            </a:r>
            <a:endParaRPr lang="en-US" dirty="0"/>
          </a:p>
        </p:txBody>
      </p:sp>
      <p:sp>
        <p:nvSpPr>
          <p:cNvPr id="5" name="Text Placeholder 4">
            <a:extLst>
              <a:ext uri="{FF2B5EF4-FFF2-40B4-BE49-F238E27FC236}">
                <a16:creationId xmlns:a16="http://schemas.microsoft.com/office/drawing/2014/main" id="{68785002-82CD-42FA-9154-CB5B20A5F263}"/>
              </a:ext>
            </a:extLst>
          </p:cNvPr>
          <p:cNvSpPr>
            <a:spLocks noGrp="1"/>
          </p:cNvSpPr>
          <p:nvPr>
            <p:ph type="body" sz="quarter" idx="14"/>
          </p:nvPr>
        </p:nvSpPr>
        <p:spPr/>
        <p:txBody>
          <a:bodyPr/>
          <a:lstStyle/>
          <a:p>
            <a:r>
              <a:rPr lang="en-US" altLang="en-US" dirty="0"/>
              <a:t>Variants of Turing Machines</a:t>
            </a:r>
            <a:endParaRPr lang="en-US" dirty="0"/>
          </a:p>
        </p:txBody>
      </p:sp>
      <p:sp>
        <p:nvSpPr>
          <p:cNvPr id="44" name="Rectangle 43">
            <a:extLst>
              <a:ext uri="{FF2B5EF4-FFF2-40B4-BE49-F238E27FC236}">
                <a16:creationId xmlns:a16="http://schemas.microsoft.com/office/drawing/2014/main" id="{D0221CB6-7B4D-4B3C-8C23-8F253BF814AA}"/>
              </a:ext>
            </a:extLst>
          </p:cNvPr>
          <p:cNvSpPr/>
          <p:nvPr/>
        </p:nvSpPr>
        <p:spPr>
          <a:xfrm>
            <a:off x="252248" y="1697105"/>
            <a:ext cx="1621747" cy="1854846"/>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ambria Math" panose="02040503050406030204" pitchFamily="18" charset="0"/>
                <a:ea typeface="Cambria Math" panose="02040503050406030204" pitchFamily="18" charset="0"/>
              </a:rPr>
              <a:t>Finite Control for Turing Machine, M’</a:t>
            </a:r>
          </a:p>
        </p:txBody>
      </p:sp>
      <p:graphicFrame>
        <p:nvGraphicFramePr>
          <p:cNvPr id="45" name="Table 45">
            <a:extLst>
              <a:ext uri="{FF2B5EF4-FFF2-40B4-BE49-F238E27FC236}">
                <a16:creationId xmlns:a16="http://schemas.microsoft.com/office/drawing/2014/main" id="{4841B47A-1EC1-490A-8A26-43902AC2D679}"/>
              </a:ext>
            </a:extLst>
          </p:cNvPr>
          <p:cNvGraphicFramePr>
            <a:graphicFrameLocks noGrp="1"/>
          </p:cNvGraphicFramePr>
          <p:nvPr>
            <p:extLst>
              <p:ext uri="{D42A27DB-BD31-4B8C-83A1-F6EECF244321}">
                <p14:modId xmlns:p14="http://schemas.microsoft.com/office/powerpoint/2010/main" val="3323975843"/>
              </p:ext>
            </p:extLst>
          </p:nvPr>
        </p:nvGraphicFramePr>
        <p:xfrm>
          <a:off x="2692104" y="1879736"/>
          <a:ext cx="4702580" cy="370840"/>
        </p:xfrm>
        <a:graphic>
          <a:graphicData uri="http://schemas.openxmlformats.org/drawingml/2006/table">
            <a:tbl>
              <a:tblPr firstRow="1" bandRow="1">
                <a:tableStyleId>{073A0DAA-6AF3-43AB-8588-CEC1D06C72B9}</a:tableStyleId>
              </a:tblPr>
              <a:tblGrid>
                <a:gridCol w="470258">
                  <a:extLst>
                    <a:ext uri="{9D8B030D-6E8A-4147-A177-3AD203B41FA5}">
                      <a16:colId xmlns:a16="http://schemas.microsoft.com/office/drawing/2014/main" val="3278805235"/>
                    </a:ext>
                  </a:extLst>
                </a:gridCol>
                <a:gridCol w="470258">
                  <a:extLst>
                    <a:ext uri="{9D8B030D-6E8A-4147-A177-3AD203B41FA5}">
                      <a16:colId xmlns:a16="http://schemas.microsoft.com/office/drawing/2014/main" val="2745838466"/>
                    </a:ext>
                  </a:extLst>
                </a:gridCol>
                <a:gridCol w="470258">
                  <a:extLst>
                    <a:ext uri="{9D8B030D-6E8A-4147-A177-3AD203B41FA5}">
                      <a16:colId xmlns:a16="http://schemas.microsoft.com/office/drawing/2014/main" val="193176515"/>
                    </a:ext>
                  </a:extLst>
                </a:gridCol>
                <a:gridCol w="470258">
                  <a:extLst>
                    <a:ext uri="{9D8B030D-6E8A-4147-A177-3AD203B41FA5}">
                      <a16:colId xmlns:a16="http://schemas.microsoft.com/office/drawing/2014/main" val="1357073171"/>
                    </a:ext>
                  </a:extLst>
                </a:gridCol>
                <a:gridCol w="470258">
                  <a:extLst>
                    <a:ext uri="{9D8B030D-6E8A-4147-A177-3AD203B41FA5}">
                      <a16:colId xmlns:a16="http://schemas.microsoft.com/office/drawing/2014/main" val="3320548778"/>
                    </a:ext>
                  </a:extLst>
                </a:gridCol>
                <a:gridCol w="470258">
                  <a:extLst>
                    <a:ext uri="{9D8B030D-6E8A-4147-A177-3AD203B41FA5}">
                      <a16:colId xmlns:a16="http://schemas.microsoft.com/office/drawing/2014/main" val="1620271014"/>
                    </a:ext>
                  </a:extLst>
                </a:gridCol>
                <a:gridCol w="470258">
                  <a:extLst>
                    <a:ext uri="{9D8B030D-6E8A-4147-A177-3AD203B41FA5}">
                      <a16:colId xmlns:a16="http://schemas.microsoft.com/office/drawing/2014/main" val="47745118"/>
                    </a:ext>
                  </a:extLst>
                </a:gridCol>
                <a:gridCol w="470258">
                  <a:extLst>
                    <a:ext uri="{9D8B030D-6E8A-4147-A177-3AD203B41FA5}">
                      <a16:colId xmlns:a16="http://schemas.microsoft.com/office/drawing/2014/main" val="1436023723"/>
                    </a:ext>
                  </a:extLst>
                </a:gridCol>
                <a:gridCol w="470258">
                  <a:extLst>
                    <a:ext uri="{9D8B030D-6E8A-4147-A177-3AD203B41FA5}">
                      <a16:colId xmlns:a16="http://schemas.microsoft.com/office/drawing/2014/main" val="3130662976"/>
                    </a:ext>
                  </a:extLst>
                </a:gridCol>
                <a:gridCol w="470258">
                  <a:extLst>
                    <a:ext uri="{9D8B030D-6E8A-4147-A177-3AD203B41FA5}">
                      <a16:colId xmlns:a16="http://schemas.microsoft.com/office/drawing/2014/main" val="3685222091"/>
                    </a:ext>
                  </a:extLst>
                </a:gridCol>
              </a:tblGrid>
              <a:tr h="370840">
                <a:tc>
                  <a:txBody>
                    <a:bodyPr/>
                    <a:lstStyle/>
                    <a:p>
                      <a:pPr algn="ctr"/>
                      <a:r>
                        <a:rPr lang="en-US" sz="1800" dirty="0">
                          <a:solidFill>
                            <a:schemeClr val="tx1"/>
                          </a:solidFill>
                          <a:latin typeface="Cambria Math" panose="02040503050406030204" pitchFamily="18" charset="0"/>
                          <a:ea typeface="Cambria Math" panose="020405030504060302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1431864"/>
                  </a:ext>
                </a:extLst>
              </a:tr>
            </a:tbl>
          </a:graphicData>
        </a:graphic>
      </p:graphicFrame>
      <p:graphicFrame>
        <p:nvGraphicFramePr>
          <p:cNvPr id="47" name="Table 45">
            <a:extLst>
              <a:ext uri="{FF2B5EF4-FFF2-40B4-BE49-F238E27FC236}">
                <a16:creationId xmlns:a16="http://schemas.microsoft.com/office/drawing/2014/main" id="{132EE981-0FC6-439C-A017-270D71D1D1AF}"/>
              </a:ext>
            </a:extLst>
          </p:cNvPr>
          <p:cNvGraphicFramePr>
            <a:graphicFrameLocks noGrp="1"/>
          </p:cNvGraphicFramePr>
          <p:nvPr>
            <p:extLst>
              <p:ext uri="{D42A27DB-BD31-4B8C-83A1-F6EECF244321}">
                <p14:modId xmlns:p14="http://schemas.microsoft.com/office/powerpoint/2010/main" val="4219647917"/>
              </p:ext>
            </p:extLst>
          </p:nvPr>
        </p:nvGraphicFramePr>
        <p:xfrm>
          <a:off x="2692104" y="2543446"/>
          <a:ext cx="4702580" cy="370840"/>
        </p:xfrm>
        <a:graphic>
          <a:graphicData uri="http://schemas.openxmlformats.org/drawingml/2006/table">
            <a:tbl>
              <a:tblPr firstRow="1" bandRow="1">
                <a:tableStyleId>{073A0DAA-6AF3-43AB-8588-CEC1D06C72B9}</a:tableStyleId>
              </a:tblPr>
              <a:tblGrid>
                <a:gridCol w="470258">
                  <a:extLst>
                    <a:ext uri="{9D8B030D-6E8A-4147-A177-3AD203B41FA5}">
                      <a16:colId xmlns:a16="http://schemas.microsoft.com/office/drawing/2014/main" val="3278805235"/>
                    </a:ext>
                  </a:extLst>
                </a:gridCol>
                <a:gridCol w="470258">
                  <a:extLst>
                    <a:ext uri="{9D8B030D-6E8A-4147-A177-3AD203B41FA5}">
                      <a16:colId xmlns:a16="http://schemas.microsoft.com/office/drawing/2014/main" val="2745838466"/>
                    </a:ext>
                  </a:extLst>
                </a:gridCol>
                <a:gridCol w="470258">
                  <a:extLst>
                    <a:ext uri="{9D8B030D-6E8A-4147-A177-3AD203B41FA5}">
                      <a16:colId xmlns:a16="http://schemas.microsoft.com/office/drawing/2014/main" val="193176515"/>
                    </a:ext>
                  </a:extLst>
                </a:gridCol>
                <a:gridCol w="470258">
                  <a:extLst>
                    <a:ext uri="{9D8B030D-6E8A-4147-A177-3AD203B41FA5}">
                      <a16:colId xmlns:a16="http://schemas.microsoft.com/office/drawing/2014/main" val="1357073171"/>
                    </a:ext>
                  </a:extLst>
                </a:gridCol>
                <a:gridCol w="470258">
                  <a:extLst>
                    <a:ext uri="{9D8B030D-6E8A-4147-A177-3AD203B41FA5}">
                      <a16:colId xmlns:a16="http://schemas.microsoft.com/office/drawing/2014/main" val="3320548778"/>
                    </a:ext>
                  </a:extLst>
                </a:gridCol>
                <a:gridCol w="470258">
                  <a:extLst>
                    <a:ext uri="{9D8B030D-6E8A-4147-A177-3AD203B41FA5}">
                      <a16:colId xmlns:a16="http://schemas.microsoft.com/office/drawing/2014/main" val="1620271014"/>
                    </a:ext>
                  </a:extLst>
                </a:gridCol>
                <a:gridCol w="470258">
                  <a:extLst>
                    <a:ext uri="{9D8B030D-6E8A-4147-A177-3AD203B41FA5}">
                      <a16:colId xmlns:a16="http://schemas.microsoft.com/office/drawing/2014/main" val="47745118"/>
                    </a:ext>
                  </a:extLst>
                </a:gridCol>
                <a:gridCol w="470258">
                  <a:extLst>
                    <a:ext uri="{9D8B030D-6E8A-4147-A177-3AD203B41FA5}">
                      <a16:colId xmlns:a16="http://schemas.microsoft.com/office/drawing/2014/main" val="1436023723"/>
                    </a:ext>
                  </a:extLst>
                </a:gridCol>
                <a:gridCol w="470258">
                  <a:extLst>
                    <a:ext uri="{9D8B030D-6E8A-4147-A177-3AD203B41FA5}">
                      <a16:colId xmlns:a16="http://schemas.microsoft.com/office/drawing/2014/main" val="3130662976"/>
                    </a:ext>
                  </a:extLst>
                </a:gridCol>
                <a:gridCol w="470258">
                  <a:extLst>
                    <a:ext uri="{9D8B030D-6E8A-4147-A177-3AD203B41FA5}">
                      <a16:colId xmlns:a16="http://schemas.microsoft.com/office/drawing/2014/main" val="3685222091"/>
                    </a:ext>
                  </a:extLst>
                </a:gridCol>
              </a:tblGrid>
              <a:tr h="370840">
                <a:tc>
                  <a:txBody>
                    <a:bodyPr/>
                    <a:lstStyle/>
                    <a:p>
                      <a:pPr algn="ctr"/>
                      <a:r>
                        <a:rPr lang="en-US" sz="1800" dirty="0">
                          <a:solidFill>
                            <a:schemeClr val="tx1"/>
                          </a:solidFill>
                          <a:latin typeface="Cambria Math" panose="02040503050406030204" pitchFamily="18" charset="0"/>
                          <a:ea typeface="Cambria Math" panose="02040503050406030204" pitchFamily="18" charset="0"/>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1431864"/>
                  </a:ext>
                </a:extLst>
              </a:tr>
            </a:tbl>
          </a:graphicData>
        </a:graphic>
      </p:graphicFrame>
      <p:graphicFrame>
        <p:nvGraphicFramePr>
          <p:cNvPr id="49" name="Table 45">
            <a:extLst>
              <a:ext uri="{FF2B5EF4-FFF2-40B4-BE49-F238E27FC236}">
                <a16:creationId xmlns:a16="http://schemas.microsoft.com/office/drawing/2014/main" id="{B5450D4A-EA08-45AF-996F-38A8209220A6}"/>
              </a:ext>
            </a:extLst>
          </p:cNvPr>
          <p:cNvGraphicFramePr>
            <a:graphicFrameLocks noGrp="1"/>
          </p:cNvGraphicFramePr>
          <p:nvPr>
            <p:extLst>
              <p:ext uri="{D42A27DB-BD31-4B8C-83A1-F6EECF244321}">
                <p14:modId xmlns:p14="http://schemas.microsoft.com/office/powerpoint/2010/main" val="875536406"/>
              </p:ext>
            </p:extLst>
          </p:nvPr>
        </p:nvGraphicFramePr>
        <p:xfrm>
          <a:off x="2692104" y="3002198"/>
          <a:ext cx="4702580" cy="370840"/>
        </p:xfrm>
        <a:graphic>
          <a:graphicData uri="http://schemas.openxmlformats.org/drawingml/2006/table">
            <a:tbl>
              <a:tblPr firstRow="1" bandRow="1">
                <a:tableStyleId>{073A0DAA-6AF3-43AB-8588-CEC1D06C72B9}</a:tableStyleId>
              </a:tblPr>
              <a:tblGrid>
                <a:gridCol w="470258">
                  <a:extLst>
                    <a:ext uri="{9D8B030D-6E8A-4147-A177-3AD203B41FA5}">
                      <a16:colId xmlns:a16="http://schemas.microsoft.com/office/drawing/2014/main" val="3278805235"/>
                    </a:ext>
                  </a:extLst>
                </a:gridCol>
                <a:gridCol w="470258">
                  <a:extLst>
                    <a:ext uri="{9D8B030D-6E8A-4147-A177-3AD203B41FA5}">
                      <a16:colId xmlns:a16="http://schemas.microsoft.com/office/drawing/2014/main" val="2745838466"/>
                    </a:ext>
                  </a:extLst>
                </a:gridCol>
                <a:gridCol w="470258">
                  <a:extLst>
                    <a:ext uri="{9D8B030D-6E8A-4147-A177-3AD203B41FA5}">
                      <a16:colId xmlns:a16="http://schemas.microsoft.com/office/drawing/2014/main" val="193176515"/>
                    </a:ext>
                  </a:extLst>
                </a:gridCol>
                <a:gridCol w="470258">
                  <a:extLst>
                    <a:ext uri="{9D8B030D-6E8A-4147-A177-3AD203B41FA5}">
                      <a16:colId xmlns:a16="http://schemas.microsoft.com/office/drawing/2014/main" val="1357073171"/>
                    </a:ext>
                  </a:extLst>
                </a:gridCol>
                <a:gridCol w="470258">
                  <a:extLst>
                    <a:ext uri="{9D8B030D-6E8A-4147-A177-3AD203B41FA5}">
                      <a16:colId xmlns:a16="http://schemas.microsoft.com/office/drawing/2014/main" val="3320548778"/>
                    </a:ext>
                  </a:extLst>
                </a:gridCol>
                <a:gridCol w="470258">
                  <a:extLst>
                    <a:ext uri="{9D8B030D-6E8A-4147-A177-3AD203B41FA5}">
                      <a16:colId xmlns:a16="http://schemas.microsoft.com/office/drawing/2014/main" val="1620271014"/>
                    </a:ext>
                  </a:extLst>
                </a:gridCol>
                <a:gridCol w="470258">
                  <a:extLst>
                    <a:ext uri="{9D8B030D-6E8A-4147-A177-3AD203B41FA5}">
                      <a16:colId xmlns:a16="http://schemas.microsoft.com/office/drawing/2014/main" val="47745118"/>
                    </a:ext>
                  </a:extLst>
                </a:gridCol>
                <a:gridCol w="470258">
                  <a:extLst>
                    <a:ext uri="{9D8B030D-6E8A-4147-A177-3AD203B41FA5}">
                      <a16:colId xmlns:a16="http://schemas.microsoft.com/office/drawing/2014/main" val="1436023723"/>
                    </a:ext>
                  </a:extLst>
                </a:gridCol>
                <a:gridCol w="470258">
                  <a:extLst>
                    <a:ext uri="{9D8B030D-6E8A-4147-A177-3AD203B41FA5}">
                      <a16:colId xmlns:a16="http://schemas.microsoft.com/office/drawing/2014/main" val="3130662976"/>
                    </a:ext>
                  </a:extLst>
                </a:gridCol>
                <a:gridCol w="470258">
                  <a:extLst>
                    <a:ext uri="{9D8B030D-6E8A-4147-A177-3AD203B41FA5}">
                      <a16:colId xmlns:a16="http://schemas.microsoft.com/office/drawing/2014/main" val="3685222091"/>
                    </a:ext>
                  </a:extLst>
                </a:gridCol>
              </a:tblGrid>
              <a:tr h="370840">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1431864"/>
                  </a:ext>
                </a:extLst>
              </a:tr>
            </a:tbl>
          </a:graphicData>
        </a:graphic>
      </p:graphicFrame>
      <p:cxnSp>
        <p:nvCxnSpPr>
          <p:cNvPr id="51" name="Connector: Elbow 50">
            <a:extLst>
              <a:ext uri="{FF2B5EF4-FFF2-40B4-BE49-F238E27FC236}">
                <a16:creationId xmlns:a16="http://schemas.microsoft.com/office/drawing/2014/main" id="{2935F852-549B-4B1D-94D4-67BB2DED48BE}"/>
              </a:ext>
            </a:extLst>
          </p:cNvPr>
          <p:cNvCxnSpPr>
            <a:cxnSpLocks/>
          </p:cNvCxnSpPr>
          <p:nvPr/>
        </p:nvCxnSpPr>
        <p:spPr>
          <a:xfrm>
            <a:off x="1909201" y="2340075"/>
            <a:ext cx="1965435" cy="246103"/>
          </a:xfrm>
          <a:prstGeom prst="bentConnector3">
            <a:avLst>
              <a:gd name="adj1" fmla="val 100316"/>
            </a:avLst>
          </a:prstGeom>
          <a:ln>
            <a:tailEnd type="triangle" w="lg" len="lg"/>
          </a:ln>
        </p:spPr>
        <p:style>
          <a:lnRef idx="2">
            <a:schemeClr val="accent1"/>
          </a:lnRef>
          <a:fillRef idx="0">
            <a:schemeClr val="accent1"/>
          </a:fillRef>
          <a:effectRef idx="1">
            <a:schemeClr val="accent1"/>
          </a:effectRef>
          <a:fontRef idx="minor">
            <a:schemeClr val="tx1"/>
          </a:fontRef>
        </p:style>
      </p:cxnSp>
      <p:grpSp>
        <p:nvGrpSpPr>
          <p:cNvPr id="70" name="Group 69">
            <a:extLst>
              <a:ext uri="{FF2B5EF4-FFF2-40B4-BE49-F238E27FC236}">
                <a16:creationId xmlns:a16="http://schemas.microsoft.com/office/drawing/2014/main" id="{62C5CA40-55A0-42D7-BF82-9AD3F30B51AB}"/>
              </a:ext>
            </a:extLst>
          </p:cNvPr>
          <p:cNvGrpSpPr/>
          <p:nvPr/>
        </p:nvGrpSpPr>
        <p:grpSpPr>
          <a:xfrm>
            <a:off x="1889761" y="1615088"/>
            <a:ext cx="2447862" cy="558674"/>
            <a:chOff x="2804160" y="1275911"/>
            <a:chExt cx="2447862" cy="693738"/>
          </a:xfrm>
        </p:grpSpPr>
        <p:cxnSp>
          <p:nvCxnSpPr>
            <p:cNvPr id="61" name="Connector: Elbow 60">
              <a:extLst>
                <a:ext uri="{FF2B5EF4-FFF2-40B4-BE49-F238E27FC236}">
                  <a16:creationId xmlns:a16="http://schemas.microsoft.com/office/drawing/2014/main" id="{B950D863-1975-41D3-8F37-3CE20BDB3A72}"/>
                </a:ext>
              </a:extLst>
            </p:cNvPr>
            <p:cNvCxnSpPr>
              <a:cxnSpLocks/>
            </p:cNvCxnSpPr>
            <p:nvPr/>
          </p:nvCxnSpPr>
          <p:spPr>
            <a:xfrm flipV="1">
              <a:off x="2804160" y="1275911"/>
              <a:ext cx="1263346" cy="693738"/>
            </a:xfrm>
            <a:prstGeom prst="bentConnector3">
              <a:avLst>
                <a:gd name="adj1" fmla="val 50000"/>
              </a:avLst>
            </a:prstGeom>
            <a:ln>
              <a:tailEnd type="none"/>
            </a:ln>
          </p:spPr>
          <p:style>
            <a:lnRef idx="2">
              <a:schemeClr val="accent1"/>
            </a:lnRef>
            <a:fillRef idx="0">
              <a:schemeClr val="accent1"/>
            </a:fillRef>
            <a:effectRef idx="1">
              <a:schemeClr val="accent1"/>
            </a:effectRef>
            <a:fontRef idx="minor">
              <a:schemeClr val="tx1"/>
            </a:fontRef>
          </p:style>
        </p:cxnSp>
        <p:cxnSp>
          <p:nvCxnSpPr>
            <p:cNvPr id="66" name="Connector: Elbow 65">
              <a:extLst>
                <a:ext uri="{FF2B5EF4-FFF2-40B4-BE49-F238E27FC236}">
                  <a16:creationId xmlns:a16="http://schemas.microsoft.com/office/drawing/2014/main" id="{85D4E693-65EB-4E09-9C0D-9FB1CF2E0006}"/>
                </a:ext>
              </a:extLst>
            </p:cNvPr>
            <p:cNvCxnSpPr>
              <a:cxnSpLocks/>
            </p:cNvCxnSpPr>
            <p:nvPr/>
          </p:nvCxnSpPr>
          <p:spPr>
            <a:xfrm>
              <a:off x="4067506" y="1275911"/>
              <a:ext cx="1184516" cy="370840"/>
            </a:xfrm>
            <a:prstGeom prst="bentConnector3">
              <a:avLst>
                <a:gd name="adj1" fmla="val 99246"/>
              </a:avLst>
            </a:prstGeom>
            <a:ln>
              <a:tailEnd type="triangle" w="lg" len="lg"/>
            </a:ln>
          </p:spPr>
          <p:style>
            <a:lnRef idx="2">
              <a:schemeClr val="accent1"/>
            </a:lnRef>
            <a:fillRef idx="0">
              <a:schemeClr val="accent1"/>
            </a:fillRef>
            <a:effectRef idx="1">
              <a:schemeClr val="accent1"/>
            </a:effectRef>
            <a:fontRef idx="minor">
              <a:schemeClr val="tx1"/>
            </a:fontRef>
          </p:style>
        </p:cxnSp>
      </p:grpSp>
      <p:grpSp>
        <p:nvGrpSpPr>
          <p:cNvPr id="92" name="Group 91">
            <a:extLst>
              <a:ext uri="{FF2B5EF4-FFF2-40B4-BE49-F238E27FC236}">
                <a16:creationId xmlns:a16="http://schemas.microsoft.com/office/drawing/2014/main" id="{32DBEAFE-E799-49F1-9E29-E582EE61B0BD}"/>
              </a:ext>
            </a:extLst>
          </p:cNvPr>
          <p:cNvGrpSpPr/>
          <p:nvPr/>
        </p:nvGrpSpPr>
        <p:grpSpPr>
          <a:xfrm>
            <a:off x="1873993" y="2598484"/>
            <a:ext cx="2950254" cy="955596"/>
            <a:chOff x="2804158" y="2602972"/>
            <a:chExt cx="2950254" cy="1625199"/>
          </a:xfrm>
        </p:grpSpPr>
        <p:cxnSp>
          <p:nvCxnSpPr>
            <p:cNvPr id="72" name="Connector: Elbow 71">
              <a:extLst>
                <a:ext uri="{FF2B5EF4-FFF2-40B4-BE49-F238E27FC236}">
                  <a16:creationId xmlns:a16="http://schemas.microsoft.com/office/drawing/2014/main" id="{89E5E8A1-534B-46A4-A545-5A2B46A957AE}"/>
                </a:ext>
              </a:extLst>
            </p:cNvPr>
            <p:cNvCxnSpPr>
              <a:cxnSpLocks/>
            </p:cNvCxnSpPr>
            <p:nvPr/>
          </p:nvCxnSpPr>
          <p:spPr>
            <a:xfrm>
              <a:off x="2804158" y="2602972"/>
              <a:ext cx="1767842" cy="1621577"/>
            </a:xfrm>
            <a:prstGeom prst="bentConnector3">
              <a:avLst>
                <a:gd name="adj1" fmla="val 33948"/>
              </a:avLst>
            </a:prstGeom>
          </p:spPr>
          <p:style>
            <a:lnRef idx="2">
              <a:schemeClr val="accent1"/>
            </a:lnRef>
            <a:fillRef idx="0">
              <a:schemeClr val="accent1"/>
            </a:fillRef>
            <a:effectRef idx="1">
              <a:schemeClr val="accent1"/>
            </a:effectRef>
            <a:fontRef idx="minor">
              <a:schemeClr val="tx1"/>
            </a:fontRef>
          </p:style>
        </p:cxnSp>
        <p:cxnSp>
          <p:nvCxnSpPr>
            <p:cNvPr id="86" name="Connector: Elbow 85">
              <a:extLst>
                <a:ext uri="{FF2B5EF4-FFF2-40B4-BE49-F238E27FC236}">
                  <a16:creationId xmlns:a16="http://schemas.microsoft.com/office/drawing/2014/main" id="{B17E02D6-8413-43AE-A687-A982FDF74D40}"/>
                </a:ext>
              </a:extLst>
            </p:cNvPr>
            <p:cNvCxnSpPr/>
            <p:nvPr/>
          </p:nvCxnSpPr>
          <p:spPr>
            <a:xfrm flipV="1">
              <a:off x="4524702" y="3916635"/>
              <a:ext cx="1229710" cy="311536"/>
            </a:xfrm>
            <a:prstGeom prst="bentConnector3">
              <a:avLst>
                <a:gd name="adj1" fmla="val 100000"/>
              </a:avLst>
            </a:prstGeom>
            <a:ln>
              <a:tailEnd type="triangle" w="lg" len="lg"/>
            </a:ln>
          </p:spPr>
          <p:style>
            <a:lnRef idx="2">
              <a:schemeClr val="accent1"/>
            </a:lnRef>
            <a:fillRef idx="0">
              <a:schemeClr val="accent1"/>
            </a:fillRef>
            <a:effectRef idx="1">
              <a:schemeClr val="accent1"/>
            </a:effectRef>
            <a:fontRef idx="minor">
              <a:schemeClr val="tx1"/>
            </a:fontRef>
          </p:style>
        </p:cxnSp>
      </p:grpSp>
      <p:sp>
        <p:nvSpPr>
          <p:cNvPr id="22" name="Rectangle 21">
            <a:extLst>
              <a:ext uri="{FF2B5EF4-FFF2-40B4-BE49-F238E27FC236}">
                <a16:creationId xmlns:a16="http://schemas.microsoft.com/office/drawing/2014/main" id="{121D9C51-2BF2-4B7A-A2CC-FCA3282E0071}"/>
              </a:ext>
            </a:extLst>
          </p:cNvPr>
          <p:cNvSpPr/>
          <p:nvPr/>
        </p:nvSpPr>
        <p:spPr>
          <a:xfrm>
            <a:off x="252248" y="3668195"/>
            <a:ext cx="6124902" cy="378240"/>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ambria Math" panose="02040503050406030204" pitchFamily="18" charset="0"/>
                <a:ea typeface="Cambria Math" panose="02040503050406030204" pitchFamily="18" charset="0"/>
              </a:rPr>
              <a:t>Finite Control for Turing Machine, M</a:t>
            </a:r>
          </a:p>
        </p:txBody>
      </p:sp>
      <p:graphicFrame>
        <p:nvGraphicFramePr>
          <p:cNvPr id="23" name="Table 45">
            <a:extLst>
              <a:ext uri="{FF2B5EF4-FFF2-40B4-BE49-F238E27FC236}">
                <a16:creationId xmlns:a16="http://schemas.microsoft.com/office/drawing/2014/main" id="{38598BE7-2B42-410C-A62A-A735A23B71BB}"/>
              </a:ext>
            </a:extLst>
          </p:cNvPr>
          <p:cNvGraphicFramePr>
            <a:graphicFrameLocks noGrp="1"/>
          </p:cNvGraphicFramePr>
          <p:nvPr>
            <p:extLst>
              <p:ext uri="{D42A27DB-BD31-4B8C-83A1-F6EECF244321}">
                <p14:modId xmlns:p14="http://schemas.microsoft.com/office/powerpoint/2010/main" val="953553536"/>
              </p:ext>
            </p:extLst>
          </p:nvPr>
        </p:nvGraphicFramePr>
        <p:xfrm>
          <a:off x="2525642" y="4410524"/>
          <a:ext cx="6582996" cy="397825"/>
        </p:xfrm>
        <a:graphic>
          <a:graphicData uri="http://schemas.openxmlformats.org/drawingml/2006/table">
            <a:tbl>
              <a:tblPr firstRow="1" bandRow="1">
                <a:tableStyleId>{073A0DAA-6AF3-43AB-8588-CEC1D06C72B9}</a:tableStyleId>
              </a:tblPr>
              <a:tblGrid>
                <a:gridCol w="313476">
                  <a:extLst>
                    <a:ext uri="{9D8B030D-6E8A-4147-A177-3AD203B41FA5}">
                      <a16:colId xmlns:a16="http://schemas.microsoft.com/office/drawing/2014/main" val="3278805235"/>
                    </a:ext>
                  </a:extLst>
                </a:gridCol>
                <a:gridCol w="313476">
                  <a:extLst>
                    <a:ext uri="{9D8B030D-6E8A-4147-A177-3AD203B41FA5}">
                      <a16:colId xmlns:a16="http://schemas.microsoft.com/office/drawing/2014/main" val="2745838466"/>
                    </a:ext>
                  </a:extLst>
                </a:gridCol>
                <a:gridCol w="313476">
                  <a:extLst>
                    <a:ext uri="{9D8B030D-6E8A-4147-A177-3AD203B41FA5}">
                      <a16:colId xmlns:a16="http://schemas.microsoft.com/office/drawing/2014/main" val="193176515"/>
                    </a:ext>
                  </a:extLst>
                </a:gridCol>
                <a:gridCol w="313476">
                  <a:extLst>
                    <a:ext uri="{9D8B030D-6E8A-4147-A177-3AD203B41FA5}">
                      <a16:colId xmlns:a16="http://schemas.microsoft.com/office/drawing/2014/main" val="1357073171"/>
                    </a:ext>
                  </a:extLst>
                </a:gridCol>
                <a:gridCol w="313476">
                  <a:extLst>
                    <a:ext uri="{9D8B030D-6E8A-4147-A177-3AD203B41FA5}">
                      <a16:colId xmlns:a16="http://schemas.microsoft.com/office/drawing/2014/main" val="3320548778"/>
                    </a:ext>
                  </a:extLst>
                </a:gridCol>
                <a:gridCol w="313476">
                  <a:extLst>
                    <a:ext uri="{9D8B030D-6E8A-4147-A177-3AD203B41FA5}">
                      <a16:colId xmlns:a16="http://schemas.microsoft.com/office/drawing/2014/main" val="1620271014"/>
                    </a:ext>
                  </a:extLst>
                </a:gridCol>
                <a:gridCol w="313476">
                  <a:extLst>
                    <a:ext uri="{9D8B030D-6E8A-4147-A177-3AD203B41FA5}">
                      <a16:colId xmlns:a16="http://schemas.microsoft.com/office/drawing/2014/main" val="47745118"/>
                    </a:ext>
                  </a:extLst>
                </a:gridCol>
                <a:gridCol w="313476">
                  <a:extLst>
                    <a:ext uri="{9D8B030D-6E8A-4147-A177-3AD203B41FA5}">
                      <a16:colId xmlns:a16="http://schemas.microsoft.com/office/drawing/2014/main" val="1076069348"/>
                    </a:ext>
                  </a:extLst>
                </a:gridCol>
                <a:gridCol w="313476">
                  <a:extLst>
                    <a:ext uri="{9D8B030D-6E8A-4147-A177-3AD203B41FA5}">
                      <a16:colId xmlns:a16="http://schemas.microsoft.com/office/drawing/2014/main" val="1185951048"/>
                    </a:ext>
                  </a:extLst>
                </a:gridCol>
                <a:gridCol w="313476">
                  <a:extLst>
                    <a:ext uri="{9D8B030D-6E8A-4147-A177-3AD203B41FA5}">
                      <a16:colId xmlns:a16="http://schemas.microsoft.com/office/drawing/2014/main" val="3951770480"/>
                    </a:ext>
                  </a:extLst>
                </a:gridCol>
                <a:gridCol w="313476">
                  <a:extLst>
                    <a:ext uri="{9D8B030D-6E8A-4147-A177-3AD203B41FA5}">
                      <a16:colId xmlns:a16="http://schemas.microsoft.com/office/drawing/2014/main" val="2806809353"/>
                    </a:ext>
                  </a:extLst>
                </a:gridCol>
                <a:gridCol w="313476">
                  <a:extLst>
                    <a:ext uri="{9D8B030D-6E8A-4147-A177-3AD203B41FA5}">
                      <a16:colId xmlns:a16="http://schemas.microsoft.com/office/drawing/2014/main" val="3036588583"/>
                    </a:ext>
                  </a:extLst>
                </a:gridCol>
                <a:gridCol w="313476">
                  <a:extLst>
                    <a:ext uri="{9D8B030D-6E8A-4147-A177-3AD203B41FA5}">
                      <a16:colId xmlns:a16="http://schemas.microsoft.com/office/drawing/2014/main" val="3170451041"/>
                    </a:ext>
                  </a:extLst>
                </a:gridCol>
                <a:gridCol w="313476">
                  <a:extLst>
                    <a:ext uri="{9D8B030D-6E8A-4147-A177-3AD203B41FA5}">
                      <a16:colId xmlns:a16="http://schemas.microsoft.com/office/drawing/2014/main" val="2282895978"/>
                    </a:ext>
                  </a:extLst>
                </a:gridCol>
                <a:gridCol w="313476">
                  <a:extLst>
                    <a:ext uri="{9D8B030D-6E8A-4147-A177-3AD203B41FA5}">
                      <a16:colId xmlns:a16="http://schemas.microsoft.com/office/drawing/2014/main" val="1995489002"/>
                    </a:ext>
                  </a:extLst>
                </a:gridCol>
                <a:gridCol w="313476">
                  <a:extLst>
                    <a:ext uri="{9D8B030D-6E8A-4147-A177-3AD203B41FA5}">
                      <a16:colId xmlns:a16="http://schemas.microsoft.com/office/drawing/2014/main" val="138650078"/>
                    </a:ext>
                  </a:extLst>
                </a:gridCol>
                <a:gridCol w="313476">
                  <a:extLst>
                    <a:ext uri="{9D8B030D-6E8A-4147-A177-3AD203B41FA5}">
                      <a16:colId xmlns:a16="http://schemas.microsoft.com/office/drawing/2014/main" val="318802443"/>
                    </a:ext>
                  </a:extLst>
                </a:gridCol>
                <a:gridCol w="313476">
                  <a:extLst>
                    <a:ext uri="{9D8B030D-6E8A-4147-A177-3AD203B41FA5}">
                      <a16:colId xmlns:a16="http://schemas.microsoft.com/office/drawing/2014/main" val="3452545042"/>
                    </a:ext>
                  </a:extLst>
                </a:gridCol>
                <a:gridCol w="313476">
                  <a:extLst>
                    <a:ext uri="{9D8B030D-6E8A-4147-A177-3AD203B41FA5}">
                      <a16:colId xmlns:a16="http://schemas.microsoft.com/office/drawing/2014/main" val="1436023723"/>
                    </a:ext>
                  </a:extLst>
                </a:gridCol>
                <a:gridCol w="313476">
                  <a:extLst>
                    <a:ext uri="{9D8B030D-6E8A-4147-A177-3AD203B41FA5}">
                      <a16:colId xmlns:a16="http://schemas.microsoft.com/office/drawing/2014/main" val="3130662976"/>
                    </a:ext>
                  </a:extLst>
                </a:gridCol>
                <a:gridCol w="313476">
                  <a:extLst>
                    <a:ext uri="{9D8B030D-6E8A-4147-A177-3AD203B41FA5}">
                      <a16:colId xmlns:a16="http://schemas.microsoft.com/office/drawing/2014/main" val="3685222091"/>
                    </a:ext>
                  </a:extLst>
                </a:gridCol>
              </a:tblGrid>
              <a:tr h="397825">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aseline="0" dirty="0">
                          <a:solidFill>
                            <a:schemeClr val="tx1"/>
                          </a:solidFill>
                          <a:latin typeface="Cambria Math" panose="02040503050406030204" pitchFamily="18" charset="0"/>
                          <a:ea typeface="Cambria Math" panose="020405030504060302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aseline="0" dirty="0">
                          <a:solidFill>
                            <a:schemeClr val="tx1"/>
                          </a:solidFill>
                          <a:latin typeface="Cambria Math" panose="02040503050406030204" pitchFamily="18" charset="0"/>
                          <a:ea typeface="Cambria Math" panose="020405030504060302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aseline="0" dirty="0">
                          <a:solidFill>
                            <a:schemeClr val="tx1"/>
                          </a:solidFill>
                          <a:latin typeface="Cambria Math" panose="02040503050406030204" pitchFamily="18" charset="0"/>
                          <a:ea typeface="Cambria Math" panose="020405030504060302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u="sng" baseline="0" dirty="0">
                          <a:solidFill>
                            <a:srgbClr val="FF0000"/>
                          </a:solidFill>
                          <a:latin typeface="Cambria Math" panose="02040503050406030204" pitchFamily="18" charset="0"/>
                          <a:ea typeface="Cambria Math" panose="020405030504060302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aseline="0" dirty="0">
                          <a:solidFill>
                            <a:schemeClr val="tx1"/>
                          </a:solidFill>
                          <a:latin typeface="Cambria Math" panose="02040503050406030204" pitchFamily="18" charset="0"/>
                          <a:ea typeface="Cambria Math" panose="020405030504060302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u="sng" dirty="0">
                          <a:solidFill>
                            <a:srgbClr val="FF0000"/>
                          </a:solidFill>
                          <a:latin typeface="Cambria Math" panose="02040503050406030204" pitchFamily="18" charset="0"/>
                          <a:ea typeface="Cambria Math" panose="02040503050406030204" pitchFamily="18" charset="0"/>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u="sng" dirty="0">
                          <a:solidFill>
                            <a:srgbClr val="FF0000"/>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1431864"/>
                  </a:ext>
                </a:extLst>
              </a:tr>
            </a:tbl>
          </a:graphicData>
        </a:graphic>
      </p:graphicFrame>
      <p:cxnSp>
        <p:nvCxnSpPr>
          <p:cNvPr id="31" name="Straight Arrow Connector 30">
            <a:extLst>
              <a:ext uri="{FF2B5EF4-FFF2-40B4-BE49-F238E27FC236}">
                <a16:creationId xmlns:a16="http://schemas.microsoft.com/office/drawing/2014/main" id="{1C6580BD-6139-4E4F-BE8C-0BC3C989D074}"/>
              </a:ext>
            </a:extLst>
          </p:cNvPr>
          <p:cNvCxnSpPr>
            <a:cxnSpLocks/>
          </p:cNvCxnSpPr>
          <p:nvPr/>
        </p:nvCxnSpPr>
        <p:spPr>
          <a:xfrm>
            <a:off x="2671596" y="4046435"/>
            <a:ext cx="0" cy="364089"/>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100139E6-2E5F-45A8-918B-C67997FC7E49}"/>
              </a:ext>
            </a:extLst>
          </p:cNvPr>
          <p:cNvSpPr txBox="1"/>
          <p:nvPr/>
        </p:nvSpPr>
        <p:spPr>
          <a:xfrm>
            <a:off x="19587" y="815414"/>
            <a:ext cx="9124413" cy="707886"/>
          </a:xfrm>
          <a:prstGeom prst="rect">
            <a:avLst/>
          </a:prstGeom>
          <a:noFill/>
        </p:spPr>
        <p:txBody>
          <a:bodyPr wrap="square">
            <a:spAutoFit/>
          </a:bodyPr>
          <a:lstStyle/>
          <a:p>
            <a:pPr marL="0" indent="0">
              <a:buNone/>
            </a:pPr>
            <a:r>
              <a:rPr lang="en-US" altLang="en-US" sz="2000" b="1" dirty="0"/>
              <a:t>Theorem: </a:t>
            </a:r>
          </a:p>
          <a:p>
            <a:pPr marL="0" indent="0">
              <a:buNone/>
            </a:pPr>
            <a:r>
              <a:rPr lang="en-US" altLang="en-US" sz="2000" i="1" dirty="0"/>
              <a:t>Every </a:t>
            </a:r>
            <a:r>
              <a:rPr lang="en-US" altLang="en-US" sz="2000" i="1" dirty="0" err="1"/>
              <a:t>Multitape</a:t>
            </a:r>
            <a:r>
              <a:rPr lang="en-US" altLang="en-US" sz="2000" i="1" dirty="0"/>
              <a:t> Turing Machine can be transformed into a single tape Turing Machine</a:t>
            </a:r>
            <a:endParaRPr lang="en-US" altLang="en-US" sz="2000" dirty="0"/>
          </a:p>
        </p:txBody>
      </p:sp>
      <p:sp>
        <p:nvSpPr>
          <p:cNvPr id="24" name="TextBox 23">
            <a:extLst>
              <a:ext uri="{FF2B5EF4-FFF2-40B4-BE49-F238E27FC236}">
                <a16:creationId xmlns:a16="http://schemas.microsoft.com/office/drawing/2014/main" id="{7A8B82CE-57F3-4666-9511-CFCFA3C24469}"/>
              </a:ext>
            </a:extLst>
          </p:cNvPr>
          <p:cNvSpPr txBox="1"/>
          <p:nvPr/>
        </p:nvSpPr>
        <p:spPr>
          <a:xfrm>
            <a:off x="134025" y="4814091"/>
            <a:ext cx="8974613" cy="1754326"/>
          </a:xfrm>
          <a:prstGeom prst="rect">
            <a:avLst/>
          </a:prstGeom>
          <a:noFill/>
        </p:spPr>
        <p:txBody>
          <a:bodyPr wrap="square">
            <a:spAutoFit/>
          </a:bodyPr>
          <a:lstStyle/>
          <a:p>
            <a:pPr marL="285750" indent="-285750" algn="just">
              <a:buFont typeface="Wingdings" panose="05000000000000000000" pitchFamily="2" charset="2"/>
              <a:buChar char=""/>
            </a:pPr>
            <a:r>
              <a:rPr lang="en-US" altLang="en-US" sz="1800" dirty="0"/>
              <a:t>Each </a:t>
            </a:r>
            <a:r>
              <a:rPr lang="en-US" altLang="en-US" sz="1800" b="1" dirty="0">
                <a:latin typeface="Cambria Math" panose="02040503050406030204" pitchFamily="18" charset="0"/>
                <a:ea typeface="Cambria Math" panose="02040503050406030204" pitchFamily="18" charset="0"/>
              </a:rPr>
              <a:t>#</a:t>
            </a:r>
            <a:r>
              <a:rPr lang="en-US" altLang="en-US" sz="1800" dirty="0"/>
              <a:t> symbol in </a:t>
            </a:r>
            <a:r>
              <a:rPr lang="en-US" altLang="en-US" sz="1800" b="1" dirty="0">
                <a:latin typeface="Cambria Math" panose="02040503050406030204" pitchFamily="18" charset="0"/>
                <a:ea typeface="Cambria Math" panose="02040503050406030204" pitchFamily="18" charset="0"/>
              </a:rPr>
              <a:t>M</a:t>
            </a:r>
            <a:r>
              <a:rPr lang="en-US" altLang="en-US" sz="1800" dirty="0"/>
              <a:t> is the starting of a tape in </a:t>
            </a:r>
            <a:r>
              <a:rPr lang="en-US" altLang="en-US" sz="1800" b="1" dirty="0">
                <a:latin typeface="Cambria Math" panose="02040503050406030204" pitchFamily="18" charset="0"/>
                <a:ea typeface="Cambria Math" panose="02040503050406030204" pitchFamily="18" charset="0"/>
              </a:rPr>
              <a:t>M’</a:t>
            </a:r>
            <a:r>
              <a:rPr lang="en-US" altLang="en-US" sz="1800" dirty="0"/>
              <a:t>. Head always points to the 1</a:t>
            </a:r>
            <a:r>
              <a:rPr lang="en-US" altLang="en-US" sz="1800" baseline="30000" dirty="0"/>
              <a:t>st</a:t>
            </a:r>
            <a:r>
              <a:rPr lang="en-US" altLang="en-US" sz="1800" dirty="0"/>
              <a:t> </a:t>
            </a:r>
            <a:r>
              <a:rPr lang="en-US" altLang="en-US" b="1" dirty="0">
                <a:latin typeface="Cambria Math" panose="02040503050406030204" pitchFamily="18" charset="0"/>
                <a:ea typeface="Cambria Math" panose="02040503050406030204" pitchFamily="18" charset="0"/>
              </a:rPr>
              <a:t>#</a:t>
            </a:r>
            <a:r>
              <a:rPr lang="en-US" altLang="en-US" sz="1800" dirty="0"/>
              <a:t>.</a:t>
            </a:r>
          </a:p>
          <a:p>
            <a:pPr marL="285750" indent="-285750" eaLnBrk="1" hangingPunct="1">
              <a:buFont typeface="Wingdings" panose="05000000000000000000" pitchFamily="2" charset="2"/>
              <a:buChar char=""/>
            </a:pPr>
            <a:r>
              <a:rPr lang="en-US" altLang="en-US" sz="1800" dirty="0"/>
              <a:t>If </a:t>
            </a:r>
            <a:r>
              <a:rPr lang="en-US" altLang="en-US" sz="1800" b="1" dirty="0" err="1">
                <a:latin typeface="Cambria Math" panose="02040503050406030204" pitchFamily="18" charset="0"/>
                <a:ea typeface="Cambria Math" panose="02040503050406030204" pitchFamily="18" charset="0"/>
              </a:rPr>
              <a:t>i</a:t>
            </a:r>
            <a:r>
              <a:rPr lang="en-US" altLang="en-US" sz="1800" baseline="30000" dirty="0" err="1">
                <a:latin typeface="Cambria Math" panose="02040503050406030204" pitchFamily="18" charset="0"/>
                <a:ea typeface="Cambria Math" panose="02040503050406030204" pitchFamily="18" charset="0"/>
              </a:rPr>
              <a:t>th</a:t>
            </a:r>
            <a:r>
              <a:rPr lang="en-US" altLang="en-US" sz="1800" dirty="0"/>
              <a:t> tape head moves in </a:t>
            </a:r>
            <a:r>
              <a:rPr lang="en-US" altLang="en-US" sz="1800" b="1" dirty="0">
                <a:latin typeface="Cambria Math" panose="02040503050406030204" pitchFamily="18" charset="0"/>
                <a:ea typeface="Cambria Math" panose="02040503050406030204" pitchFamily="18" charset="0"/>
              </a:rPr>
              <a:t>M’</a:t>
            </a:r>
            <a:r>
              <a:rPr lang="en-US" altLang="en-US" sz="1800" dirty="0"/>
              <a:t>, </a:t>
            </a:r>
            <a:endParaRPr lang="en-US" altLang="en-US" dirty="0"/>
          </a:p>
          <a:p>
            <a:pPr marL="742950" lvl="1" indent="-285750">
              <a:buFont typeface="Wingdings" panose="05000000000000000000" pitchFamily="2" charset="2"/>
              <a:buChar char=""/>
            </a:pPr>
            <a:r>
              <a:rPr lang="en-US" altLang="en-US" dirty="0"/>
              <a:t>the head of </a:t>
            </a:r>
            <a:r>
              <a:rPr lang="en-US" altLang="en-US" b="1" dirty="0">
                <a:latin typeface="Cambria Math" panose="02040503050406030204" pitchFamily="18" charset="0"/>
                <a:ea typeface="Cambria Math" panose="02040503050406030204" pitchFamily="18" charset="0"/>
              </a:rPr>
              <a:t>M</a:t>
            </a:r>
            <a:r>
              <a:rPr lang="en-US" altLang="en-US" dirty="0"/>
              <a:t> moves to the </a:t>
            </a:r>
            <a:r>
              <a:rPr lang="en-US" altLang="en-US" b="1" dirty="0" err="1">
                <a:latin typeface="Cambria Math" panose="02040503050406030204" pitchFamily="18" charset="0"/>
                <a:ea typeface="Cambria Math" panose="02040503050406030204" pitchFamily="18" charset="0"/>
              </a:rPr>
              <a:t>i</a:t>
            </a:r>
            <a:r>
              <a:rPr lang="en-US" altLang="en-US" baseline="30000" dirty="0" err="1">
                <a:latin typeface="Cambria Math" panose="02040503050406030204" pitchFamily="18" charset="0"/>
                <a:ea typeface="Cambria Math" panose="02040503050406030204" pitchFamily="18" charset="0"/>
              </a:rPr>
              <a:t>th</a:t>
            </a:r>
            <a:r>
              <a:rPr lang="en-US" altLang="en-US" dirty="0"/>
              <a:t> </a:t>
            </a:r>
            <a:r>
              <a:rPr lang="en-US" altLang="en-US" b="1" dirty="0">
                <a:latin typeface="Cambria Math" panose="02040503050406030204" pitchFamily="18" charset="0"/>
                <a:ea typeface="Cambria Math" panose="02040503050406030204" pitchFamily="18" charset="0"/>
              </a:rPr>
              <a:t>#</a:t>
            </a:r>
            <a:r>
              <a:rPr lang="en-US" altLang="en-US" dirty="0"/>
              <a:t> symbol from the left</a:t>
            </a:r>
          </a:p>
          <a:p>
            <a:pPr marL="742950" lvl="1" indent="-285750">
              <a:buFont typeface="Wingdings" panose="05000000000000000000" pitchFamily="2" charset="2"/>
              <a:buChar char=""/>
            </a:pPr>
            <a:r>
              <a:rPr lang="en-US" altLang="en-US" dirty="0"/>
              <a:t>Find and unmark the marked symbol (</a:t>
            </a:r>
            <a:r>
              <a:rPr lang="en-US" altLang="en-US" dirty="0" err="1"/>
              <a:t>red+underlined</a:t>
            </a:r>
            <a:r>
              <a:rPr lang="en-US" altLang="en-US" dirty="0"/>
              <a:t>, the head pointing symbol)</a:t>
            </a:r>
          </a:p>
          <a:p>
            <a:pPr marL="742950" lvl="1" indent="-285750">
              <a:buFont typeface="Wingdings" panose="05000000000000000000" pitchFamily="2" charset="2"/>
              <a:buChar char=""/>
            </a:pPr>
            <a:r>
              <a:rPr lang="en-US" altLang="en-US" dirty="0"/>
              <a:t>perform the same operation as in </a:t>
            </a:r>
            <a:r>
              <a:rPr lang="en-US" altLang="en-US" b="1" dirty="0" err="1">
                <a:latin typeface="Cambria Math" panose="02040503050406030204" pitchFamily="18" charset="0"/>
                <a:ea typeface="Cambria Math" panose="02040503050406030204" pitchFamily="18" charset="0"/>
              </a:rPr>
              <a:t>i</a:t>
            </a:r>
            <a:r>
              <a:rPr lang="en-US" altLang="en-US" baseline="30000" dirty="0" err="1">
                <a:latin typeface="Cambria Math" panose="02040503050406030204" pitchFamily="18" charset="0"/>
                <a:ea typeface="Cambria Math" panose="02040503050406030204" pitchFamily="18" charset="0"/>
              </a:rPr>
              <a:t>th</a:t>
            </a:r>
            <a:r>
              <a:rPr lang="en-US" altLang="en-US" dirty="0"/>
              <a:t> head </a:t>
            </a:r>
          </a:p>
          <a:p>
            <a:pPr marL="742950" lvl="1" indent="-285750">
              <a:buFont typeface="Wingdings" panose="05000000000000000000" pitchFamily="2" charset="2"/>
              <a:buChar char=""/>
            </a:pPr>
            <a:r>
              <a:rPr lang="en-US" altLang="en-US" dirty="0"/>
              <a:t>mark the last pointing symbol and move to the 1</a:t>
            </a:r>
            <a:r>
              <a:rPr lang="en-US" altLang="en-US" baseline="30000" dirty="0"/>
              <a:t>st</a:t>
            </a:r>
            <a:r>
              <a:rPr lang="en-US" altLang="en-US" dirty="0"/>
              <a:t> </a:t>
            </a:r>
            <a:r>
              <a:rPr lang="en-US" altLang="en-US" b="1" dirty="0">
                <a:latin typeface="Cambria Math" panose="02040503050406030204" pitchFamily="18" charset="0"/>
                <a:ea typeface="Cambria Math" panose="02040503050406030204" pitchFamily="18" charset="0"/>
              </a:rPr>
              <a:t>#</a:t>
            </a:r>
            <a:r>
              <a:rPr lang="en-US" altLang="en-US" dirty="0"/>
              <a:t>.</a:t>
            </a:r>
          </a:p>
        </p:txBody>
      </p:sp>
    </p:spTree>
    <p:extLst>
      <p:ext uri="{BB962C8B-B14F-4D97-AF65-F5344CB8AC3E}">
        <p14:creationId xmlns:p14="http://schemas.microsoft.com/office/powerpoint/2010/main" val="122637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left)">
                                      <p:cBhvr>
                                        <p:cTn id="11" dur="500"/>
                                        <p:tgtEl>
                                          <p:spTgt spid="4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wipe(left)">
                                      <p:cBhvr>
                                        <p:cTn id="15" dur="5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left)">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left)">
                                      <p:cBhvr>
                                        <p:cTn id="29" dur="500"/>
                                        <p:tgtEl>
                                          <p:spTgt spid="49"/>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wipe(left)">
                                      <p:cBhvr>
                                        <p:cTn id="33" dur="500"/>
                                        <p:tgtEl>
                                          <p:spTgt spid="9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up)">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4">
                                            <p:txEl>
                                              <p:pRg st="0" end="0"/>
                                            </p:txEl>
                                          </p:spTgt>
                                        </p:tgtEl>
                                        <p:attrNameLst>
                                          <p:attrName>style.visibility</p:attrName>
                                        </p:attrNameLst>
                                      </p:cBhvr>
                                      <p:to>
                                        <p:strVal val="visible"/>
                                      </p:to>
                                    </p:set>
                                    <p:animEffect transition="in" filter="wipe(left)">
                                      <p:cBhvr>
                                        <p:cTn id="51" dur="500"/>
                                        <p:tgtEl>
                                          <p:spTgt spid="24">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4">
                                            <p:txEl>
                                              <p:pRg st="1" end="1"/>
                                            </p:txEl>
                                          </p:spTgt>
                                        </p:tgtEl>
                                        <p:attrNameLst>
                                          <p:attrName>style.visibility</p:attrName>
                                        </p:attrNameLst>
                                      </p:cBhvr>
                                      <p:to>
                                        <p:strVal val="visible"/>
                                      </p:to>
                                    </p:set>
                                    <p:animEffect transition="in" filter="wipe(left)">
                                      <p:cBhvr>
                                        <p:cTn id="56" dur="500"/>
                                        <p:tgtEl>
                                          <p:spTgt spid="24">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4">
                                            <p:txEl>
                                              <p:pRg st="2" end="2"/>
                                            </p:txEl>
                                          </p:spTgt>
                                        </p:tgtEl>
                                        <p:attrNameLst>
                                          <p:attrName>style.visibility</p:attrName>
                                        </p:attrNameLst>
                                      </p:cBhvr>
                                      <p:to>
                                        <p:strVal val="visible"/>
                                      </p:to>
                                    </p:set>
                                    <p:animEffect transition="in" filter="wipe(left)">
                                      <p:cBhvr>
                                        <p:cTn id="61" dur="500"/>
                                        <p:tgtEl>
                                          <p:spTgt spid="24">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4">
                                            <p:txEl>
                                              <p:pRg st="3" end="3"/>
                                            </p:txEl>
                                          </p:spTgt>
                                        </p:tgtEl>
                                        <p:attrNameLst>
                                          <p:attrName>style.visibility</p:attrName>
                                        </p:attrNameLst>
                                      </p:cBhvr>
                                      <p:to>
                                        <p:strVal val="visible"/>
                                      </p:to>
                                    </p:set>
                                    <p:animEffect transition="in" filter="wipe(left)">
                                      <p:cBhvr>
                                        <p:cTn id="66" dur="500"/>
                                        <p:tgtEl>
                                          <p:spTgt spid="24">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4">
                                            <p:txEl>
                                              <p:pRg st="4" end="4"/>
                                            </p:txEl>
                                          </p:spTgt>
                                        </p:tgtEl>
                                        <p:attrNameLst>
                                          <p:attrName>style.visibility</p:attrName>
                                        </p:attrNameLst>
                                      </p:cBhvr>
                                      <p:to>
                                        <p:strVal val="visible"/>
                                      </p:to>
                                    </p:set>
                                    <p:animEffect transition="in" filter="wipe(left)">
                                      <p:cBhvr>
                                        <p:cTn id="71" dur="500"/>
                                        <p:tgtEl>
                                          <p:spTgt spid="24">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4">
                                            <p:txEl>
                                              <p:pRg st="5" end="5"/>
                                            </p:txEl>
                                          </p:spTgt>
                                        </p:tgtEl>
                                        <p:attrNameLst>
                                          <p:attrName>style.visibility</p:attrName>
                                        </p:attrNameLst>
                                      </p:cBhvr>
                                      <p:to>
                                        <p:strVal val="visible"/>
                                      </p:to>
                                    </p:set>
                                    <p:animEffect transition="in" filter="wipe(left)">
                                      <p:cBhvr>
                                        <p:cTn id="76" dur="500"/>
                                        <p:tgtEl>
                                          <p:spTgt spid="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B0141F-ADC4-4782-BC90-6036023BF0A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1979AD-F5A4-49C6-8558-F032CFE55CC9}"/>
              </a:ext>
            </a:extLst>
          </p:cNvPr>
          <p:cNvSpPr>
            <a:spLocks noGrp="1"/>
          </p:cNvSpPr>
          <p:nvPr>
            <p:ph type="body" sz="quarter" idx="12"/>
          </p:nvPr>
        </p:nvSpPr>
        <p:spPr/>
        <p:txBody>
          <a:bodyPr/>
          <a:lstStyle/>
          <a:p>
            <a:r>
              <a:rPr lang="en-US" altLang="en-US" dirty="0"/>
              <a:t>k-tape TMs versus 1-tape TMs</a:t>
            </a:r>
            <a:endParaRPr lang="en-US" dirty="0"/>
          </a:p>
        </p:txBody>
      </p:sp>
      <p:sp>
        <p:nvSpPr>
          <p:cNvPr id="4" name="Text Placeholder 3">
            <a:extLst>
              <a:ext uri="{FF2B5EF4-FFF2-40B4-BE49-F238E27FC236}">
                <a16:creationId xmlns:a16="http://schemas.microsoft.com/office/drawing/2014/main" id="{8AE7BEF2-68C0-45D8-84B1-D7A4200F866A}"/>
              </a:ext>
            </a:extLst>
          </p:cNvPr>
          <p:cNvSpPr>
            <a:spLocks noGrp="1"/>
          </p:cNvSpPr>
          <p:nvPr>
            <p:ph type="body" sz="quarter" idx="13"/>
          </p:nvPr>
        </p:nvSpPr>
        <p:spPr/>
        <p:txBody>
          <a:bodyPr>
            <a:normAutofit/>
          </a:bodyPr>
          <a:lstStyle/>
          <a:p>
            <a:pPr eaLnBrk="1" hangingPunct="1">
              <a:spcAft>
                <a:spcPts val="600"/>
              </a:spcAft>
            </a:pPr>
            <a:r>
              <a:rPr lang="en-US" altLang="en-US" sz="3200" b="1" u="sng" dirty="0"/>
              <a:t>Theorem</a:t>
            </a:r>
            <a:r>
              <a:rPr lang="en-US" altLang="en-US" sz="3200" b="1" dirty="0"/>
              <a:t>: </a:t>
            </a:r>
            <a:br>
              <a:rPr lang="en-US" altLang="en-US" sz="2800" dirty="0"/>
            </a:br>
            <a:r>
              <a:rPr lang="en-US" altLang="en-US" sz="2800" dirty="0"/>
              <a:t>For every multi-tape </a:t>
            </a:r>
            <a:r>
              <a:rPr lang="en-US" altLang="en-US" sz="2800" dirty="0">
                <a:latin typeface="Cambria Math" panose="02040503050406030204" pitchFamily="18" charset="0"/>
                <a:ea typeface="Cambria Math" panose="02040503050406030204" pitchFamily="18" charset="0"/>
              </a:rPr>
              <a:t>TM M</a:t>
            </a:r>
            <a:r>
              <a:rPr lang="en-US" altLang="en-US" sz="2800" dirty="0"/>
              <a:t>, there is a single-tape </a:t>
            </a:r>
            <a:r>
              <a:rPr lang="en-US" altLang="en-US" sz="2800" dirty="0">
                <a:latin typeface="Cambria Math" panose="02040503050406030204" pitchFamily="18" charset="0"/>
                <a:ea typeface="Cambria Math" panose="02040503050406030204" pitchFamily="18" charset="0"/>
              </a:rPr>
              <a:t>TM M’</a:t>
            </a:r>
            <a:r>
              <a:rPr lang="en-US" altLang="en-US" sz="2800" dirty="0"/>
              <a:t> such that </a:t>
            </a:r>
            <a:r>
              <a:rPr lang="en-US" altLang="en-US" sz="2800" dirty="0">
                <a:latin typeface="Cambria Math" panose="02040503050406030204" pitchFamily="18" charset="0"/>
                <a:ea typeface="Cambria Math" panose="02040503050406030204" pitchFamily="18" charset="0"/>
              </a:rPr>
              <a:t>L(M)=L(M’)</a:t>
            </a:r>
            <a:r>
              <a:rPr lang="en-US" altLang="en-US" sz="2800" dirty="0"/>
              <a:t>. </a:t>
            </a:r>
            <a:br>
              <a:rPr lang="en-US" altLang="en-US" sz="2800" dirty="0"/>
            </a:br>
            <a:r>
              <a:rPr lang="en-US" altLang="en-US" sz="2800" dirty="0"/>
              <a:t>Or, </a:t>
            </a:r>
            <a:br>
              <a:rPr lang="en-US" altLang="en-US" sz="2800" dirty="0"/>
            </a:br>
            <a:r>
              <a:rPr lang="en-US" altLang="en-US" sz="2800" dirty="0"/>
              <a:t>For every multi-tape </a:t>
            </a:r>
            <a:r>
              <a:rPr lang="en-US" altLang="en-US" sz="2800" dirty="0">
                <a:latin typeface="Cambria Math" panose="02040503050406030204" pitchFamily="18" charset="0"/>
                <a:ea typeface="Cambria Math" panose="02040503050406030204" pitchFamily="18" charset="0"/>
              </a:rPr>
              <a:t>TM M</a:t>
            </a:r>
            <a:r>
              <a:rPr lang="en-US" altLang="en-US" sz="2800" dirty="0"/>
              <a:t>, there is an </a:t>
            </a:r>
            <a:r>
              <a:rPr lang="en-US" altLang="en-US" sz="2800" u="sng" dirty="0"/>
              <a:t>equivalent</a:t>
            </a:r>
            <a:r>
              <a:rPr lang="en-US" altLang="en-US" sz="2800" dirty="0"/>
              <a:t> single-tape </a:t>
            </a:r>
            <a:r>
              <a:rPr lang="en-US" altLang="en-US" sz="2800" dirty="0">
                <a:latin typeface="Cambria Math" panose="02040503050406030204" pitchFamily="18" charset="0"/>
                <a:ea typeface="Cambria Math" panose="02040503050406030204" pitchFamily="18" charset="0"/>
              </a:rPr>
              <a:t>TM M’</a:t>
            </a:r>
            <a:r>
              <a:rPr lang="en-US" altLang="en-US" sz="2800" dirty="0"/>
              <a:t>.</a:t>
            </a:r>
          </a:p>
          <a:p>
            <a:pPr eaLnBrk="1" hangingPunct="1">
              <a:spcAft>
                <a:spcPts val="600"/>
              </a:spcAft>
            </a:pPr>
            <a:r>
              <a:rPr lang="en-US" altLang="en-US" sz="2800" dirty="0"/>
              <a:t>From this theorem Corollary follows:</a:t>
            </a:r>
            <a:br>
              <a:rPr lang="en-US" altLang="en-US" sz="2800" dirty="0"/>
            </a:br>
            <a:r>
              <a:rPr lang="en-US" altLang="en-US" sz="2800" dirty="0"/>
              <a:t>A language </a:t>
            </a:r>
            <a:r>
              <a:rPr lang="en-US" altLang="en-US" sz="2800" dirty="0">
                <a:latin typeface="Cambria Math" panose="02040503050406030204" pitchFamily="18" charset="0"/>
                <a:ea typeface="Cambria Math" panose="02040503050406030204" pitchFamily="18" charset="0"/>
              </a:rPr>
              <a:t>L</a:t>
            </a:r>
            <a:r>
              <a:rPr lang="en-US" altLang="en-US" sz="2800" dirty="0"/>
              <a:t> is TM-recognizable if and only if some multi-tape TM recognizes </a:t>
            </a:r>
            <a:r>
              <a:rPr lang="en-US" altLang="en-US" sz="2800" dirty="0">
                <a:latin typeface="Cambria Math" panose="02040503050406030204" pitchFamily="18" charset="0"/>
                <a:ea typeface="Cambria Math" panose="02040503050406030204" pitchFamily="18" charset="0"/>
              </a:rPr>
              <a:t>L</a:t>
            </a:r>
            <a:r>
              <a:rPr lang="en-US" altLang="en-US" sz="2800" dirty="0"/>
              <a:t>.</a:t>
            </a:r>
            <a:endParaRPr lang="en-US" sz="2800" dirty="0"/>
          </a:p>
        </p:txBody>
      </p:sp>
      <p:sp>
        <p:nvSpPr>
          <p:cNvPr id="5" name="Text Placeholder 4">
            <a:extLst>
              <a:ext uri="{FF2B5EF4-FFF2-40B4-BE49-F238E27FC236}">
                <a16:creationId xmlns:a16="http://schemas.microsoft.com/office/drawing/2014/main" id="{440902C1-EF83-4288-9023-F4FF161407F4}"/>
              </a:ext>
            </a:extLst>
          </p:cNvPr>
          <p:cNvSpPr>
            <a:spLocks noGrp="1"/>
          </p:cNvSpPr>
          <p:nvPr>
            <p:ph type="body" sz="quarter" idx="14"/>
          </p:nvPr>
        </p:nvSpPr>
        <p:spPr/>
        <p:txBody>
          <a:bodyPr/>
          <a:lstStyle/>
          <a:p>
            <a:r>
              <a:rPr lang="en-US" altLang="en-US" dirty="0"/>
              <a:t>Variants of Turing Machines</a:t>
            </a:r>
            <a:endParaRPr lang="en-US" dirty="0"/>
          </a:p>
        </p:txBody>
      </p:sp>
    </p:spTree>
    <p:extLst>
      <p:ext uri="{BB962C8B-B14F-4D97-AF65-F5344CB8AC3E}">
        <p14:creationId xmlns:p14="http://schemas.microsoft.com/office/powerpoint/2010/main" val="4050439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E707EB-5805-4B4F-BD77-801E974855E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6C5446E-3D96-42FD-A57F-C7C7F43E8AC5}"/>
              </a:ext>
            </a:extLst>
          </p:cNvPr>
          <p:cNvSpPr>
            <a:spLocks noGrp="1"/>
          </p:cNvSpPr>
          <p:nvPr>
            <p:ph type="body" sz="quarter" idx="12"/>
          </p:nvPr>
        </p:nvSpPr>
        <p:spPr/>
        <p:txBody>
          <a:bodyPr/>
          <a:lstStyle/>
          <a:p>
            <a:r>
              <a:rPr lang="en-US" altLang="en-US" dirty="0"/>
              <a:t>Nondeterministic TM: Definition</a:t>
            </a:r>
            <a:endParaRPr lang="en-US" dirty="0"/>
          </a:p>
        </p:txBody>
      </p:sp>
      <p:sp>
        <p:nvSpPr>
          <p:cNvPr id="4" name="Text Placeholder 3">
            <a:extLst>
              <a:ext uri="{FF2B5EF4-FFF2-40B4-BE49-F238E27FC236}">
                <a16:creationId xmlns:a16="http://schemas.microsoft.com/office/drawing/2014/main" id="{1A2799A7-F68A-4D67-AE7B-64DC70768E0E}"/>
              </a:ext>
            </a:extLst>
          </p:cNvPr>
          <p:cNvSpPr>
            <a:spLocks noGrp="1"/>
          </p:cNvSpPr>
          <p:nvPr>
            <p:ph type="body" sz="quarter" idx="13"/>
          </p:nvPr>
        </p:nvSpPr>
        <p:spPr/>
        <p:txBody>
          <a:bodyPr/>
          <a:lstStyle/>
          <a:p>
            <a:pPr algn="just"/>
            <a:r>
              <a:rPr lang="en-US" altLang="en-US" sz="2400" dirty="0"/>
              <a:t>A nondeterministic Turing machine </a:t>
            </a:r>
            <a:r>
              <a:rPr lang="en-US" altLang="en-US" sz="2400" dirty="0">
                <a:latin typeface="Cambria Math" panose="02040503050406030204" pitchFamily="18" charset="0"/>
                <a:ea typeface="Cambria Math" panose="02040503050406030204" pitchFamily="18" charset="0"/>
              </a:rPr>
              <a:t>M</a:t>
            </a:r>
            <a:r>
              <a:rPr lang="en-US" altLang="en-US" sz="2400" dirty="0"/>
              <a:t> can have several choices at every step.  </a:t>
            </a:r>
          </a:p>
          <a:p>
            <a:pPr eaLnBrk="1" hangingPunct="1"/>
            <a:r>
              <a:rPr lang="en-US" altLang="en-US" sz="2400" dirty="0"/>
              <a:t>It is defined by </a:t>
            </a:r>
            <a:r>
              <a:rPr lang="en-US" altLang="en-US" sz="2400" b="1" dirty="0">
                <a:latin typeface="Cambria Math" panose="02040503050406030204" pitchFamily="18" charset="0"/>
                <a:ea typeface="Cambria Math" panose="02040503050406030204" pitchFamily="18" charset="0"/>
              </a:rPr>
              <a:t>7</a:t>
            </a:r>
            <a:r>
              <a:rPr lang="en-US" altLang="en-US" sz="2400" dirty="0"/>
              <a:t>-tuple </a:t>
            </a:r>
            <a:r>
              <a:rPr lang="en-US" altLang="en-US" sz="2400" b="1" dirty="0">
                <a:latin typeface="Cambria Math" panose="02040503050406030204" pitchFamily="18" charset="0"/>
                <a:ea typeface="Cambria Math" panose="02040503050406030204" pitchFamily="18" charset="0"/>
              </a:rPr>
              <a:t>(Q,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 q</a:t>
            </a:r>
            <a:r>
              <a:rPr lang="en-US" altLang="en-US" sz="2400" b="1" baseline="-25000" dirty="0">
                <a:latin typeface="Cambria Math" panose="02040503050406030204" pitchFamily="18" charset="0"/>
                <a:ea typeface="Cambria Math" panose="02040503050406030204" pitchFamily="18" charset="0"/>
                <a:sym typeface="Symbol" panose="05050102010706020507" pitchFamily="18" charset="2"/>
              </a:rPr>
              <a:t>0</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sz="2400" b="1" dirty="0">
                <a:latin typeface="Cambria Math" panose="02040503050406030204" pitchFamily="18" charset="0"/>
                <a:ea typeface="Cambria Math" panose="02040503050406030204" pitchFamily="18" charset="0"/>
              </a:rPr>
              <a:t>)</a:t>
            </a:r>
            <a:r>
              <a:rPr lang="en-US" altLang="en-US" sz="2400" dirty="0"/>
              <a:t>, with</a:t>
            </a:r>
          </a:p>
          <a:p>
            <a:pPr lvl="1"/>
            <a:r>
              <a:rPr lang="en-US" altLang="en-US" dirty="0"/>
              <a:t> </a:t>
            </a:r>
            <a:r>
              <a:rPr lang="en-US" altLang="en-US" b="1" dirty="0">
                <a:latin typeface="Cambria Math" panose="02040503050406030204" pitchFamily="18" charset="0"/>
                <a:ea typeface="Cambria Math" panose="02040503050406030204" pitchFamily="18" charset="0"/>
              </a:rPr>
              <a:t>Q</a:t>
            </a:r>
            <a:r>
              <a:rPr lang="en-US" altLang="en-US" dirty="0"/>
              <a:t> finite set of states</a:t>
            </a:r>
          </a:p>
          <a:p>
            <a:pPr lvl="1"/>
            <a:r>
              <a:rPr lang="en-US" altLang="en-US" b="1" dirty="0">
                <a:latin typeface="Cambria Math" panose="02040503050406030204" pitchFamily="18" charset="0"/>
                <a:ea typeface="Cambria Math" panose="02040503050406030204" pitchFamily="18" charset="0"/>
              </a:rPr>
              <a:t>Q</a:t>
            </a:r>
            <a:r>
              <a:rPr lang="en-US" altLang="en-US" dirty="0"/>
              <a:t>, </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t>and </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t>finite set of states, input alphabet (excluding </a:t>
            </a:r>
            <a:r>
              <a:rPr lang="en-US" altLang="en-US" dirty="0">
                <a:latin typeface="Cambria Math" panose="02040503050406030204" pitchFamily="18" charset="0"/>
                <a:ea typeface="Cambria Math" panose="02040503050406030204" pitchFamily="18" charset="0"/>
              </a:rPr>
              <a:t>⌴</a:t>
            </a:r>
            <a:r>
              <a:rPr lang="en-US" altLang="en-US" dirty="0"/>
              <a:t>), and tape alphabet (including </a:t>
            </a:r>
            <a:r>
              <a:rPr lang="en-US" altLang="en-US" dirty="0">
                <a:latin typeface="Cambria Math" panose="02040503050406030204" pitchFamily="18" charset="0"/>
                <a:ea typeface="Cambria Math" panose="02040503050406030204" pitchFamily="18" charset="0"/>
              </a:rPr>
              <a:t>{⌴} ⋃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t>) respectively.</a:t>
            </a:r>
          </a:p>
          <a:p>
            <a:pPr lvl="1"/>
            <a:r>
              <a:rPr lang="en-US" altLang="en-US" b="1" dirty="0">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a:latin typeface="Cambria Math" panose="02040503050406030204" pitchFamily="18" charset="0"/>
                <a:ea typeface="Cambria Math" panose="02040503050406030204" pitchFamily="18" charset="0"/>
                <a:sym typeface="Symbol" panose="05050102010706020507" pitchFamily="18" charset="2"/>
              </a:rPr>
              <a:t>0</a:t>
            </a:r>
            <a:r>
              <a:rPr lang="en-US" altLang="en-US" dirty="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dirty="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b="1" baseline="-25000"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Q  </a:t>
            </a:r>
            <a:r>
              <a:rPr lang="en-US" altLang="en-US" dirty="0">
                <a:sym typeface="Symbol" panose="05050102010706020507" pitchFamily="18" charset="2"/>
              </a:rPr>
              <a:t>respectively the start, accept, and reject state</a:t>
            </a:r>
            <a:endParaRPr lang="en-US" altLang="en-US" b="1" dirty="0">
              <a:latin typeface="Cambria Math" panose="02040503050406030204" pitchFamily="18" charset="0"/>
              <a:ea typeface="Cambria Math" panose="02040503050406030204" pitchFamily="18" charset="0"/>
              <a:sym typeface="Symbol" panose="05050102010706020507" pitchFamily="18" charset="2"/>
            </a:endParaRPr>
          </a:p>
          <a:p>
            <a:pPr lvl="1">
              <a:lnSpc>
                <a:spcPct val="150000"/>
              </a:lnSpc>
            </a:pP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 the transition function</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 Q\{</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b="1" dirty="0">
                <a:latin typeface="Cambria Math" panose="02040503050406030204" pitchFamily="18" charset="0"/>
                <a:ea typeface="Cambria Math" panose="02040503050406030204" pitchFamily="18" charset="0"/>
                <a:sym typeface="Symbol" panose="05050102010706020507" pitchFamily="18" charset="2"/>
              </a:rPr>
              <a:t>}     𝒫(Q    {L, R})</a:t>
            </a:r>
            <a:endParaRPr lang="en-US" altLang="en-US" b="1" baseline="30000" dirty="0">
              <a:latin typeface="Cambria Math" panose="02040503050406030204" pitchFamily="18" charset="0"/>
              <a:ea typeface="Cambria Math" panose="02040503050406030204" pitchFamily="18" charset="0"/>
            </a:endParaRPr>
          </a:p>
          <a:p>
            <a:endParaRPr lang="en-US" dirty="0"/>
          </a:p>
          <a:p>
            <a:endParaRPr lang="en-US" dirty="0"/>
          </a:p>
        </p:txBody>
      </p:sp>
      <p:sp>
        <p:nvSpPr>
          <p:cNvPr id="5" name="Text Placeholder 4">
            <a:extLst>
              <a:ext uri="{FF2B5EF4-FFF2-40B4-BE49-F238E27FC236}">
                <a16:creationId xmlns:a16="http://schemas.microsoft.com/office/drawing/2014/main" id="{29F4A9AB-0E99-4AB7-8971-9F509B578E62}"/>
              </a:ext>
            </a:extLst>
          </p:cNvPr>
          <p:cNvSpPr>
            <a:spLocks noGrp="1"/>
          </p:cNvSpPr>
          <p:nvPr>
            <p:ph type="body" sz="quarter" idx="14"/>
          </p:nvPr>
        </p:nvSpPr>
        <p:spPr/>
        <p:txBody>
          <a:bodyPr/>
          <a:lstStyle/>
          <a:p>
            <a:r>
              <a:rPr lang="en-US" altLang="en-US" dirty="0"/>
              <a:t>Variants of Turing Machines</a:t>
            </a:r>
            <a:endParaRPr lang="en-US" dirty="0"/>
          </a:p>
        </p:txBody>
      </p:sp>
    </p:spTree>
    <p:extLst>
      <p:ext uri="{BB962C8B-B14F-4D97-AF65-F5344CB8AC3E}">
        <p14:creationId xmlns:p14="http://schemas.microsoft.com/office/powerpoint/2010/main" val="197844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wipe(left)">
                                      <p:cBhvr>
                                        <p:cTn id="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3AD9CA-CD4E-4E42-B48A-8BB56AE768CF}"/>
              </a:ext>
            </a:extLst>
          </p:cNvPr>
          <p:cNvSpPr>
            <a:spLocks noGrp="1"/>
          </p:cNvSpPr>
          <p:nvPr>
            <p:ph type="title"/>
          </p:nvPr>
        </p:nvSpPr>
        <p:spPr/>
        <p:txBody>
          <a:bodyPr/>
          <a:lstStyle/>
          <a:p>
            <a:r>
              <a:rPr lang="en-US" altLang="en-US" dirty="0"/>
              <a:t>Computing with Nondeterministic TMs</a:t>
            </a:r>
            <a:endParaRPr lang="en-US" dirty="0"/>
          </a:p>
        </p:txBody>
      </p:sp>
      <p:sp>
        <p:nvSpPr>
          <p:cNvPr id="2" name="Content Placeholder 1">
            <a:extLst>
              <a:ext uri="{FF2B5EF4-FFF2-40B4-BE49-F238E27FC236}">
                <a16:creationId xmlns:a16="http://schemas.microsoft.com/office/drawing/2014/main" id="{DAD440FB-6539-4F86-B86C-FB3AECFF7E51}"/>
              </a:ext>
            </a:extLst>
          </p:cNvPr>
          <p:cNvSpPr>
            <a:spLocks noGrp="1"/>
          </p:cNvSpPr>
          <p:nvPr>
            <p:ph idx="1"/>
          </p:nvPr>
        </p:nvSpPr>
        <p:spPr/>
        <p:txBody>
          <a:bodyPr>
            <a:normAutofit fontScale="85000" lnSpcReduction="10000"/>
          </a:bodyPr>
          <a:lstStyle/>
          <a:p>
            <a:pPr algn="just" eaLnBrk="1" hangingPunct="1"/>
            <a:r>
              <a:rPr lang="en-US" altLang="en-US" sz="2400" dirty="0"/>
              <a:t>Evolution of the nondeterministic TM</a:t>
            </a:r>
            <a:br>
              <a:rPr lang="en-US" altLang="en-US" sz="2400" dirty="0"/>
            </a:br>
            <a:r>
              <a:rPr lang="en-US" altLang="en-US" sz="2400" dirty="0"/>
              <a:t>represented by a tree of </a:t>
            </a:r>
            <a:r>
              <a:rPr lang="en-US" altLang="en-US" sz="2400" b="1" dirty="0"/>
              <a:t>configurations</a:t>
            </a:r>
            <a:r>
              <a:rPr lang="en-US" altLang="en-US" sz="2400" dirty="0"/>
              <a:t> (</a:t>
            </a:r>
            <a:r>
              <a:rPr lang="en-US" altLang="en-US" sz="2400" i="1" dirty="0"/>
              <a:t>multiple path/choice</a:t>
            </a:r>
            <a:r>
              <a:rPr lang="en-US" altLang="en-US" sz="2400" dirty="0"/>
              <a:t>)</a:t>
            </a:r>
          </a:p>
          <a:p>
            <a:pPr algn="just" eaLnBrk="1" hangingPunct="1"/>
            <a:r>
              <a:rPr lang="en-US" altLang="en-US" dirty="0"/>
              <a:t>Search every path down the tree for </a:t>
            </a:r>
            <a:r>
              <a:rPr lang="en-US" altLang="en-US" i="1" dirty="0"/>
              <a:t>accepting configurations</a:t>
            </a:r>
            <a:r>
              <a:rPr lang="en-US" altLang="en-US" dirty="0"/>
              <a:t>. </a:t>
            </a:r>
            <a:r>
              <a:rPr lang="en-US" altLang="en-US" sz="2400" dirty="0"/>
              <a:t>TM accepts with at least one accepting leave.</a:t>
            </a:r>
            <a:endParaRPr lang="en-US" altLang="en-US" dirty="0"/>
          </a:p>
          <a:p>
            <a:pPr algn="just"/>
            <a:r>
              <a:rPr lang="en-US" altLang="en-US" sz="2600" dirty="0"/>
              <a:t>Bad idea: “depth first”: </a:t>
            </a:r>
            <a:r>
              <a:rPr lang="en-US" altLang="en-US" sz="2400" dirty="0"/>
              <a:t>This approach can get lost in never-halting paths. </a:t>
            </a:r>
          </a:p>
          <a:p>
            <a:pPr algn="just"/>
            <a:r>
              <a:rPr lang="en-US" altLang="en-US" sz="2600" dirty="0"/>
              <a:t>Good idea: “breadth first”. </a:t>
            </a:r>
          </a:p>
          <a:p>
            <a:pPr lvl="1" algn="just"/>
            <a:r>
              <a:rPr lang="en-US" altLang="en-US" sz="2400" dirty="0"/>
              <a:t>List all possible configurations of the non-deterministic TM as a queue.  </a:t>
            </a:r>
          </a:p>
          <a:p>
            <a:pPr lvl="1" algn="just"/>
            <a:r>
              <a:rPr lang="en-US" altLang="en-US" sz="2400" dirty="0"/>
              <a:t>Starting with the (start) configuration at the root (level 0; C</a:t>
            </a:r>
            <a:r>
              <a:rPr lang="en-US" altLang="en-US" sz="2400" baseline="-25000" dirty="0"/>
              <a:t>1</a:t>
            </a:r>
            <a:r>
              <a:rPr lang="en-US" altLang="en-US" sz="2400" dirty="0"/>
              <a:t>), followed by all possible configuration from root configuration (level 1; C</a:t>
            </a:r>
            <a:r>
              <a:rPr lang="en-US" altLang="en-US" sz="2400" baseline="-25000" dirty="0"/>
              <a:t>2</a:t>
            </a:r>
            <a:r>
              <a:rPr lang="en-US" altLang="en-US" sz="2400" dirty="0"/>
              <a:t>, C</a:t>
            </a:r>
            <a:r>
              <a:rPr lang="en-US" altLang="en-US" sz="2400" baseline="-25000" dirty="0"/>
              <a:t>3</a:t>
            </a:r>
            <a:r>
              <a:rPr lang="en-US" altLang="en-US" sz="2400" dirty="0"/>
              <a:t>, C</a:t>
            </a:r>
            <a:r>
              <a:rPr lang="en-US" altLang="en-US" sz="2400" baseline="-25000" dirty="0"/>
              <a:t>4</a:t>
            </a:r>
            <a:r>
              <a:rPr lang="en-US" altLang="en-US" sz="2400" dirty="0"/>
              <a:t>), followed by all possible configuration from level 1 (C</a:t>
            </a:r>
            <a:r>
              <a:rPr lang="en-US" altLang="en-US" sz="2400" baseline="-25000" dirty="0"/>
              <a:t>5</a:t>
            </a:r>
            <a:r>
              <a:rPr lang="en-US" altLang="en-US" sz="2400" dirty="0"/>
              <a:t>, C</a:t>
            </a:r>
            <a:r>
              <a:rPr lang="en-US" altLang="en-US" sz="2400" baseline="-25000" dirty="0"/>
              <a:t>6</a:t>
            </a:r>
            <a:r>
              <a:rPr lang="en-US" altLang="en-US" sz="2400" dirty="0"/>
              <a:t>, …), and so on. </a:t>
            </a:r>
          </a:p>
          <a:p>
            <a:pPr lvl="1" algn="just"/>
            <a:r>
              <a:rPr lang="en-US" altLang="en-US" sz="2400" dirty="0"/>
              <a:t>The simulating TM accepts whenever it lists an accepting configuration. </a:t>
            </a:r>
          </a:p>
          <a:p>
            <a:pPr algn="just"/>
            <a:endParaRPr lang="en-US" dirty="0"/>
          </a:p>
          <a:p>
            <a:pPr algn="just" eaLnBrk="1" hangingPunct="1"/>
            <a:endParaRPr lang="en-US" altLang="en-US" sz="2400" dirty="0"/>
          </a:p>
          <a:p>
            <a:endParaRPr lang="en-US" dirty="0"/>
          </a:p>
        </p:txBody>
      </p:sp>
      <p:sp>
        <p:nvSpPr>
          <p:cNvPr id="4" name="Text Placeholder 3">
            <a:extLst>
              <a:ext uri="{FF2B5EF4-FFF2-40B4-BE49-F238E27FC236}">
                <a16:creationId xmlns:a16="http://schemas.microsoft.com/office/drawing/2014/main" id="{61FD6000-7227-48BE-93EF-9CC47AADBF55}"/>
              </a:ext>
            </a:extLst>
          </p:cNvPr>
          <p:cNvSpPr>
            <a:spLocks noGrp="1"/>
          </p:cNvSpPr>
          <p:nvPr>
            <p:ph type="body" sz="half" idx="2"/>
          </p:nvPr>
        </p:nvSpPr>
        <p:spPr/>
        <p:txBody>
          <a:bodyPr>
            <a:normAutofit/>
          </a:bodyPr>
          <a:lstStyle/>
          <a:p>
            <a:r>
              <a:rPr lang="en-US" sz="2000" dirty="0"/>
              <a:t>Configuration Tree</a:t>
            </a:r>
          </a:p>
          <a:p>
            <a:endParaRPr lang="en-US" sz="2000" dirty="0"/>
          </a:p>
        </p:txBody>
      </p:sp>
      <p:sp>
        <p:nvSpPr>
          <p:cNvPr id="3" name="Footer Placeholder 2">
            <a:extLst>
              <a:ext uri="{FF2B5EF4-FFF2-40B4-BE49-F238E27FC236}">
                <a16:creationId xmlns:a16="http://schemas.microsoft.com/office/drawing/2014/main" id="{B2A23F7E-694E-4DAB-9743-90C4B1F5A7FB}"/>
              </a:ext>
            </a:extLst>
          </p:cNvPr>
          <p:cNvSpPr>
            <a:spLocks noGrp="1"/>
          </p:cNvSpPr>
          <p:nvPr>
            <p:ph type="ftr" sz="quarter" idx="11"/>
          </p:nvPr>
        </p:nvSpPr>
        <p:spPr/>
        <p:txBody>
          <a:bodyPr/>
          <a:lstStyle/>
          <a:p>
            <a:r>
              <a:rPr lang="en-US"/>
              <a:t>CSC3113: Theory of Computation</a:t>
            </a:r>
          </a:p>
        </p:txBody>
      </p:sp>
      <p:pic>
        <p:nvPicPr>
          <p:cNvPr id="8" name="Picture Placeholder 7" descr="A close up of text on a black background&#10;&#10;Description automatically generated">
            <a:extLst>
              <a:ext uri="{FF2B5EF4-FFF2-40B4-BE49-F238E27FC236}">
                <a16:creationId xmlns:a16="http://schemas.microsoft.com/office/drawing/2014/main" id="{C2B05993-78CA-450B-8358-45EB3373BCB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1046" r="1046"/>
          <a:stretch/>
        </p:blipFill>
        <p:spPr/>
      </p:pic>
    </p:spTree>
    <p:extLst>
      <p:ext uri="{BB962C8B-B14F-4D97-AF65-F5344CB8AC3E}">
        <p14:creationId xmlns:p14="http://schemas.microsoft.com/office/powerpoint/2010/main" val="98471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7B7005-1B81-4BD3-8316-F0B8F0F2DA7D}"/>
              </a:ext>
            </a:extLst>
          </p:cNvPr>
          <p:cNvSpPr>
            <a:spLocks noGrp="1"/>
          </p:cNvSpPr>
          <p:nvPr>
            <p:ph type="title"/>
          </p:nvPr>
        </p:nvSpPr>
        <p:spPr/>
        <p:txBody>
          <a:bodyPr/>
          <a:lstStyle/>
          <a:p>
            <a:r>
              <a:rPr lang="en-US" altLang="en-US" dirty="0"/>
              <a:t>Computing with Nondeterministic TMs</a:t>
            </a:r>
            <a:endParaRPr lang="en-US" dirty="0"/>
          </a:p>
        </p:txBody>
      </p:sp>
      <p:sp>
        <p:nvSpPr>
          <p:cNvPr id="2" name="Content Placeholder 1">
            <a:extLst>
              <a:ext uri="{FF2B5EF4-FFF2-40B4-BE49-F238E27FC236}">
                <a16:creationId xmlns:a16="http://schemas.microsoft.com/office/drawing/2014/main" id="{7A685F3D-F2AD-4533-99B4-51D4221931B1}"/>
              </a:ext>
            </a:extLst>
          </p:cNvPr>
          <p:cNvSpPr>
            <a:spLocks noGrp="1"/>
          </p:cNvSpPr>
          <p:nvPr>
            <p:ph idx="1"/>
          </p:nvPr>
        </p:nvSpPr>
        <p:spPr/>
        <p:txBody>
          <a:bodyPr>
            <a:normAutofit fontScale="92500"/>
          </a:bodyPr>
          <a:lstStyle/>
          <a:p>
            <a:pPr algn="just" eaLnBrk="1" hangingPunct="1">
              <a:lnSpc>
                <a:spcPct val="90000"/>
              </a:lnSpc>
            </a:pPr>
            <a:r>
              <a:rPr lang="en-US" altLang="en-US" sz="2400" dirty="0"/>
              <a:t>Let </a:t>
            </a:r>
            <a:r>
              <a:rPr lang="en-US" altLang="en-US" sz="2400" b="1" i="1" dirty="0"/>
              <a:t>b</a:t>
            </a:r>
            <a:r>
              <a:rPr lang="en-US" altLang="en-US" sz="2400" dirty="0"/>
              <a:t> be the maximum number of children of a node in the configuration tree.</a:t>
            </a:r>
          </a:p>
          <a:p>
            <a:pPr algn="just" eaLnBrk="1" hangingPunct="1">
              <a:lnSpc>
                <a:spcPct val="90000"/>
              </a:lnSpc>
            </a:pPr>
            <a:r>
              <a:rPr lang="en-US" altLang="en-US" sz="2400" dirty="0"/>
              <a:t>Any tree node can be uniquely identified  by a string </a:t>
            </a:r>
            <a:r>
              <a:rPr lang="en-US" altLang="en-US" sz="2400" b="1" dirty="0">
                <a:sym typeface="Symbol" panose="05050102010706020507" pitchFamily="18" charset="2"/>
              </a:rPr>
              <a:t> </a:t>
            </a:r>
            <a:r>
              <a:rPr lang="en-US" altLang="en-US" sz="2400" b="1" dirty="0"/>
              <a:t>{1,…,</a:t>
            </a:r>
            <a:r>
              <a:rPr lang="en-US" altLang="en-US" sz="2400" b="1" i="1" dirty="0"/>
              <a:t>b</a:t>
            </a:r>
            <a:r>
              <a:rPr lang="en-US" altLang="en-US" sz="2400" b="1" dirty="0"/>
              <a:t>}*</a:t>
            </a:r>
            <a:r>
              <a:rPr lang="en-US" altLang="en-US" sz="2400" dirty="0"/>
              <a:t>. Example:</a:t>
            </a:r>
          </a:p>
          <a:p>
            <a:pPr lvl="1">
              <a:lnSpc>
                <a:spcPct val="90000"/>
              </a:lnSpc>
            </a:pPr>
            <a:r>
              <a:rPr lang="en-US" altLang="en-US" sz="2200" dirty="0"/>
              <a:t>Location of </a:t>
            </a:r>
            <a:r>
              <a:rPr lang="en-US" altLang="en-US" sz="2200" b="1" dirty="0"/>
              <a:t>REJECT</a:t>
            </a:r>
            <a:r>
              <a:rPr lang="en-US" altLang="en-US" sz="2200" dirty="0"/>
              <a:t> configuration is </a:t>
            </a:r>
            <a:r>
              <a:rPr lang="en-US" altLang="en-US" sz="2200" b="1" dirty="0"/>
              <a:t>31</a:t>
            </a:r>
            <a:r>
              <a:rPr lang="en-US" altLang="en-US" sz="2200" dirty="0"/>
              <a:t> [</a:t>
            </a:r>
            <a:r>
              <a:rPr lang="en-US" altLang="en-US" sz="2200" b="1" dirty="0"/>
              <a:t>3</a:t>
            </a:r>
            <a:r>
              <a:rPr lang="en-US" altLang="en-US" sz="2200" baseline="30000" dirty="0"/>
              <a:t>rd</a:t>
            </a:r>
            <a:r>
              <a:rPr lang="en-US" altLang="en-US" sz="2200" dirty="0"/>
              <a:t> node </a:t>
            </a:r>
            <a:r>
              <a:rPr lang="en-US" altLang="en-US" sz="2200" b="1" dirty="0"/>
              <a:t>C</a:t>
            </a:r>
            <a:r>
              <a:rPr lang="en-US" altLang="en-US" sz="2200" b="1" baseline="-25000" dirty="0"/>
              <a:t>4</a:t>
            </a:r>
            <a:r>
              <a:rPr lang="en-US" altLang="en-US" sz="2200" dirty="0"/>
              <a:t> from root, </a:t>
            </a:r>
            <a:r>
              <a:rPr lang="en-US" altLang="en-US" sz="2200" b="1" dirty="0"/>
              <a:t>1</a:t>
            </a:r>
            <a:r>
              <a:rPr lang="en-US" altLang="en-US" sz="2200" baseline="30000" dirty="0"/>
              <a:t>st</a:t>
            </a:r>
            <a:r>
              <a:rPr lang="en-US" altLang="en-US" sz="2200" dirty="0"/>
              <a:t> node </a:t>
            </a:r>
            <a:r>
              <a:rPr lang="en-US" altLang="en-US" b="1" dirty="0"/>
              <a:t>REJECT</a:t>
            </a:r>
            <a:r>
              <a:rPr lang="en-US" altLang="en-US" sz="2200" dirty="0"/>
              <a:t> from </a:t>
            </a:r>
            <a:r>
              <a:rPr lang="en-US" altLang="en-US" sz="2200" b="1" dirty="0"/>
              <a:t>C</a:t>
            </a:r>
            <a:r>
              <a:rPr lang="en-US" altLang="en-US" sz="2200" b="1" baseline="-25000" dirty="0"/>
              <a:t>4</a:t>
            </a:r>
            <a:r>
              <a:rPr lang="en-US" altLang="en-US" sz="2200" dirty="0"/>
              <a:t>]. </a:t>
            </a:r>
          </a:p>
          <a:p>
            <a:pPr lvl="1" algn="just">
              <a:lnSpc>
                <a:spcPct val="90000"/>
              </a:lnSpc>
            </a:pPr>
            <a:r>
              <a:rPr lang="en-US" altLang="en-US" sz="2200" dirty="0"/>
              <a:t>Location of </a:t>
            </a:r>
            <a:r>
              <a:rPr lang="en-US" altLang="en-US" sz="2200" b="1" dirty="0"/>
              <a:t>C</a:t>
            </a:r>
            <a:r>
              <a:rPr lang="en-US" altLang="en-US" sz="2200" b="1" baseline="-25000" dirty="0"/>
              <a:t>6</a:t>
            </a:r>
            <a:r>
              <a:rPr lang="en-US" altLang="en-US" sz="2200" dirty="0"/>
              <a:t> is </a:t>
            </a:r>
            <a:r>
              <a:rPr lang="en-US" altLang="en-US" sz="2200" b="1" dirty="0"/>
              <a:t>12</a:t>
            </a:r>
            <a:r>
              <a:rPr lang="en-US" altLang="en-US" sz="2200" dirty="0"/>
              <a:t>. [</a:t>
            </a:r>
            <a:r>
              <a:rPr lang="en-US" altLang="en-US" sz="2200" b="1" dirty="0"/>
              <a:t>1</a:t>
            </a:r>
            <a:r>
              <a:rPr lang="en-US" altLang="en-US" sz="2200" baseline="30000" dirty="0"/>
              <a:t>st </a:t>
            </a:r>
            <a:r>
              <a:rPr lang="en-US" altLang="en-US" sz="2200" dirty="0"/>
              <a:t>node </a:t>
            </a:r>
            <a:r>
              <a:rPr lang="en-US" altLang="en-US" sz="2200" b="1" dirty="0"/>
              <a:t>C</a:t>
            </a:r>
            <a:r>
              <a:rPr lang="en-US" altLang="en-US" sz="2200" b="1" baseline="-25000" dirty="0"/>
              <a:t>2</a:t>
            </a:r>
            <a:r>
              <a:rPr lang="en-US" altLang="en-US" sz="2200" dirty="0"/>
              <a:t> from root, </a:t>
            </a:r>
            <a:r>
              <a:rPr lang="en-US" altLang="en-US" sz="2200" b="1" dirty="0"/>
              <a:t>2</a:t>
            </a:r>
            <a:r>
              <a:rPr lang="en-US" altLang="en-US" sz="2200" baseline="30000" dirty="0"/>
              <a:t>nd </a:t>
            </a:r>
            <a:r>
              <a:rPr lang="en-US" altLang="en-US" sz="2200" dirty="0"/>
              <a:t>node </a:t>
            </a:r>
            <a:r>
              <a:rPr lang="en-US" altLang="en-US" sz="2200" b="1" dirty="0"/>
              <a:t>C</a:t>
            </a:r>
            <a:r>
              <a:rPr lang="en-US" altLang="en-US" sz="2200" b="1" baseline="-25000" dirty="0"/>
              <a:t>6</a:t>
            </a:r>
            <a:r>
              <a:rPr lang="en-US" altLang="en-US" sz="2200" dirty="0"/>
              <a:t> from </a:t>
            </a:r>
            <a:r>
              <a:rPr lang="en-US" altLang="en-US" sz="2200" b="1" dirty="0"/>
              <a:t>C</a:t>
            </a:r>
            <a:r>
              <a:rPr lang="en-US" altLang="en-US" sz="2200" b="1" baseline="-25000" dirty="0"/>
              <a:t>2</a:t>
            </a:r>
            <a:r>
              <a:rPr lang="en-US" altLang="en-US" sz="2200" dirty="0"/>
              <a:t>]</a:t>
            </a:r>
          </a:p>
          <a:p>
            <a:pPr algn="just" eaLnBrk="1" hangingPunct="1">
              <a:lnSpc>
                <a:spcPct val="90000"/>
              </a:lnSpc>
            </a:pPr>
            <a:r>
              <a:rPr lang="en-US" altLang="en-US" sz="2200" dirty="0"/>
              <a:t>So, the selection of the nodes is done according to the lexicographical listing – </a:t>
            </a:r>
          </a:p>
          <a:p>
            <a:pPr marL="0" indent="0" algn="just" eaLnBrk="1" hangingPunct="1">
              <a:lnSpc>
                <a:spcPct val="90000"/>
              </a:lnSpc>
              <a:buNone/>
            </a:pPr>
            <a:r>
              <a:rPr lang="en-US" altLang="en-US" sz="2200" dirty="0">
                <a:sym typeface="Symbol" panose="05050102010706020507" pitchFamily="18" charset="2"/>
              </a:rPr>
              <a:t></a:t>
            </a:r>
            <a:r>
              <a:rPr lang="en-US" altLang="en-US" sz="2200" dirty="0"/>
              <a:t>, </a:t>
            </a:r>
          </a:p>
          <a:p>
            <a:pPr marL="0" indent="0" algn="just" eaLnBrk="1" hangingPunct="1">
              <a:lnSpc>
                <a:spcPct val="90000"/>
              </a:lnSpc>
              <a:buNone/>
            </a:pPr>
            <a:r>
              <a:rPr lang="en-US" altLang="en-US" sz="2200" dirty="0"/>
              <a:t>1, 2,…, b, </a:t>
            </a:r>
          </a:p>
          <a:p>
            <a:pPr marL="0" indent="0" algn="just" eaLnBrk="1" hangingPunct="1">
              <a:lnSpc>
                <a:spcPct val="90000"/>
              </a:lnSpc>
              <a:buNone/>
            </a:pPr>
            <a:r>
              <a:rPr lang="en-US" altLang="en-US" sz="2200" dirty="0"/>
              <a:t>11,12,…,1b, 21,…,2b, …, b1,…,bb, </a:t>
            </a:r>
          </a:p>
          <a:p>
            <a:pPr marL="0" indent="0" algn="just" eaLnBrk="1" hangingPunct="1">
              <a:lnSpc>
                <a:spcPct val="90000"/>
              </a:lnSpc>
              <a:buNone/>
            </a:pPr>
            <a:r>
              <a:rPr lang="en-US" altLang="en-US" sz="2200" dirty="0"/>
              <a:t>111,…,11b,...,1bb, b11,…b1b,…</a:t>
            </a:r>
            <a:r>
              <a:rPr lang="en-US" altLang="en-US" sz="2200" dirty="0" err="1"/>
              <a:t>bbb</a:t>
            </a:r>
            <a:r>
              <a:rPr lang="en-US" altLang="en-US" sz="2200" dirty="0"/>
              <a:t>,</a:t>
            </a:r>
          </a:p>
          <a:p>
            <a:pPr marL="0" indent="0" algn="just" eaLnBrk="1" hangingPunct="1">
              <a:lnSpc>
                <a:spcPct val="90000"/>
              </a:lnSpc>
              <a:buNone/>
            </a:pPr>
            <a:r>
              <a:rPr lang="en-US" altLang="en-US" sz="2200" dirty="0"/>
              <a:t>1111, …., …., …., </a:t>
            </a:r>
            <a:r>
              <a:rPr lang="en-US" altLang="en-US" sz="2200" dirty="0" err="1"/>
              <a:t>bbbb</a:t>
            </a:r>
            <a:r>
              <a:rPr lang="en-US" altLang="en-US" sz="2200" dirty="0"/>
              <a:t>, </a:t>
            </a:r>
          </a:p>
          <a:p>
            <a:pPr marL="0" indent="0" algn="just" eaLnBrk="1" hangingPunct="1">
              <a:lnSpc>
                <a:spcPct val="90000"/>
              </a:lnSpc>
              <a:buNone/>
            </a:pPr>
            <a:r>
              <a:rPr lang="en-US" altLang="en-US" sz="2200" dirty="0"/>
              <a:t>And so on…</a:t>
            </a:r>
          </a:p>
          <a:p>
            <a:pPr marL="0" indent="0" algn="just" eaLnBrk="1" hangingPunct="1">
              <a:lnSpc>
                <a:spcPct val="90000"/>
              </a:lnSpc>
              <a:buNone/>
            </a:pPr>
            <a:endParaRPr lang="en-US" dirty="0"/>
          </a:p>
          <a:p>
            <a:endParaRPr lang="en-US" dirty="0"/>
          </a:p>
        </p:txBody>
      </p:sp>
      <p:sp>
        <p:nvSpPr>
          <p:cNvPr id="4" name="Text Placeholder 3">
            <a:extLst>
              <a:ext uri="{FF2B5EF4-FFF2-40B4-BE49-F238E27FC236}">
                <a16:creationId xmlns:a16="http://schemas.microsoft.com/office/drawing/2014/main" id="{CB7001C8-AD48-4C56-A519-1CA7FC07A1B2}"/>
              </a:ext>
            </a:extLst>
          </p:cNvPr>
          <p:cNvSpPr>
            <a:spLocks noGrp="1"/>
          </p:cNvSpPr>
          <p:nvPr>
            <p:ph type="body" sz="half" idx="2"/>
          </p:nvPr>
        </p:nvSpPr>
        <p:spPr/>
        <p:txBody>
          <a:bodyPr/>
          <a:lstStyle/>
          <a:p>
            <a:r>
              <a:rPr lang="en-US" dirty="0"/>
              <a:t>Configuration tree with string as address</a:t>
            </a:r>
          </a:p>
        </p:txBody>
      </p:sp>
      <p:sp>
        <p:nvSpPr>
          <p:cNvPr id="3" name="Footer Placeholder 2">
            <a:extLst>
              <a:ext uri="{FF2B5EF4-FFF2-40B4-BE49-F238E27FC236}">
                <a16:creationId xmlns:a16="http://schemas.microsoft.com/office/drawing/2014/main" id="{230A1C92-EB69-4F8C-B283-D239B30BE5F7}"/>
              </a:ext>
            </a:extLst>
          </p:cNvPr>
          <p:cNvSpPr>
            <a:spLocks noGrp="1"/>
          </p:cNvSpPr>
          <p:nvPr>
            <p:ph type="ftr" sz="quarter" idx="11"/>
          </p:nvPr>
        </p:nvSpPr>
        <p:spPr/>
        <p:txBody>
          <a:bodyPr/>
          <a:lstStyle/>
          <a:p>
            <a:r>
              <a:rPr lang="en-US"/>
              <a:t>CSC3113: Theory of Computation</a:t>
            </a:r>
          </a:p>
        </p:txBody>
      </p:sp>
      <p:pic>
        <p:nvPicPr>
          <p:cNvPr id="12" name="Picture Placeholder 11" descr="A close up of a map&#10;&#10;Description automatically generated">
            <a:extLst>
              <a:ext uri="{FF2B5EF4-FFF2-40B4-BE49-F238E27FC236}">
                <a16:creationId xmlns:a16="http://schemas.microsoft.com/office/drawing/2014/main" id="{4BCA4EC5-6B5B-4088-BAD1-A6B1A741F9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803" r="803"/>
          <a:stretch/>
        </p:blipFill>
        <p:spPr>
          <a:xfrm>
            <a:off x="155948" y="1460885"/>
            <a:ext cx="4188489" cy="3756121"/>
          </a:xfrm>
        </p:spPr>
      </p:pic>
    </p:spTree>
    <p:extLst>
      <p:ext uri="{BB962C8B-B14F-4D97-AF65-F5344CB8AC3E}">
        <p14:creationId xmlns:p14="http://schemas.microsoft.com/office/powerpoint/2010/main" val="312880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C8567B-5387-4703-8D85-59C5232F7851}"/>
              </a:ext>
            </a:extLst>
          </p:cNvPr>
          <p:cNvSpPr>
            <a:spLocks noGrp="1"/>
          </p:cNvSpPr>
          <p:nvPr>
            <p:ph type="ftr" sz="quarter" idx="11"/>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2885EF7A-6917-47B3-9666-E4373A81C938}"/>
              </a:ext>
            </a:extLst>
          </p:cNvPr>
          <p:cNvSpPr>
            <a:spLocks noGrp="1"/>
          </p:cNvSpPr>
          <p:nvPr>
            <p:ph type="body" sz="half" idx="2"/>
          </p:nvPr>
        </p:nvSpPr>
        <p:spPr/>
        <p:txBody>
          <a:bodyPr>
            <a:normAutofit/>
          </a:bodyPr>
          <a:lstStyle/>
          <a:p>
            <a:r>
              <a:rPr lang="en-US" dirty="0"/>
              <a:t>Implementing Breadth-first search in 3-tape TM</a:t>
            </a:r>
          </a:p>
        </p:txBody>
      </p:sp>
      <p:sp>
        <p:nvSpPr>
          <p:cNvPr id="5" name="Title 4">
            <a:extLst>
              <a:ext uri="{FF2B5EF4-FFF2-40B4-BE49-F238E27FC236}">
                <a16:creationId xmlns:a16="http://schemas.microsoft.com/office/drawing/2014/main" id="{81A7B5C9-A040-49B6-BEB8-9A05DB3AA714}"/>
              </a:ext>
            </a:extLst>
          </p:cNvPr>
          <p:cNvSpPr>
            <a:spLocks noGrp="1"/>
          </p:cNvSpPr>
          <p:nvPr>
            <p:ph type="title"/>
          </p:nvPr>
        </p:nvSpPr>
        <p:spPr/>
        <p:txBody>
          <a:bodyPr/>
          <a:lstStyle/>
          <a:p>
            <a:r>
              <a:rPr lang="en-US" altLang="en-US" sz="2000" dirty="0"/>
              <a:t>Simulating Nondeterministic TMs with Deterministic Ones</a:t>
            </a:r>
            <a:endParaRPr lang="en-US" sz="2000" dirty="0"/>
          </a:p>
        </p:txBody>
      </p:sp>
      <p:pic>
        <p:nvPicPr>
          <p:cNvPr id="19" name="Picture Placeholder 18" descr="A close up of a clock&#10;&#10;Description automatically generated">
            <a:extLst>
              <a:ext uri="{FF2B5EF4-FFF2-40B4-BE49-F238E27FC236}">
                <a16:creationId xmlns:a16="http://schemas.microsoft.com/office/drawing/2014/main" id="{07B4CCEE-A634-4E45-A42F-AA0DC509725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193428" y="286796"/>
            <a:ext cx="5931522" cy="2427241"/>
          </a:xfrm>
        </p:spPr>
      </p:pic>
      <p:sp>
        <p:nvSpPr>
          <p:cNvPr id="2" name="Content Placeholder 1">
            <a:extLst>
              <a:ext uri="{FF2B5EF4-FFF2-40B4-BE49-F238E27FC236}">
                <a16:creationId xmlns:a16="http://schemas.microsoft.com/office/drawing/2014/main" id="{F3884963-D85B-4967-82E3-7EB26C59B013}"/>
              </a:ext>
            </a:extLst>
          </p:cNvPr>
          <p:cNvSpPr>
            <a:spLocks noGrp="1"/>
          </p:cNvSpPr>
          <p:nvPr>
            <p:ph sz="quarter" idx="14"/>
          </p:nvPr>
        </p:nvSpPr>
        <p:spPr/>
        <p:txBody>
          <a:bodyPr>
            <a:normAutofit fontScale="77500" lnSpcReduction="20000"/>
          </a:bodyPr>
          <a:lstStyle/>
          <a:p>
            <a:pPr algn="just" eaLnBrk="1" hangingPunct="1">
              <a:lnSpc>
                <a:spcPct val="90000"/>
              </a:lnSpc>
            </a:pPr>
            <a:r>
              <a:rPr lang="en-US" altLang="en-US" dirty="0"/>
              <a:t>A nondeterministic TM can be simulated by 3-tape deterministic TM.</a:t>
            </a:r>
          </a:p>
          <a:p>
            <a:pPr lvl="1" algn="just">
              <a:lnSpc>
                <a:spcPct val="90000"/>
              </a:lnSpc>
            </a:pPr>
            <a:r>
              <a:rPr lang="en-US" dirty="0"/>
              <a:t>Tape 1 contains the actual input (never changed)</a:t>
            </a:r>
          </a:p>
          <a:p>
            <a:pPr lvl="1" algn="just">
              <a:lnSpc>
                <a:spcPct val="90000"/>
              </a:lnSpc>
            </a:pPr>
            <a:r>
              <a:rPr lang="en-US" dirty="0"/>
              <a:t>Tape 2 contains the simulation for the current configuration.</a:t>
            </a:r>
          </a:p>
          <a:p>
            <a:pPr lvl="1" algn="just">
              <a:lnSpc>
                <a:spcPct val="90000"/>
              </a:lnSpc>
            </a:pPr>
            <a:r>
              <a:rPr lang="en-US" dirty="0"/>
              <a:t>Tape 3 contains the address (lexicographical order of the configuration of the BFS tree) as string.</a:t>
            </a:r>
          </a:p>
          <a:p>
            <a:pPr algn="just">
              <a:lnSpc>
                <a:spcPct val="90000"/>
              </a:lnSpc>
            </a:pPr>
            <a:r>
              <a:rPr lang="en-US" dirty="0"/>
              <a:t>Simulation:</a:t>
            </a:r>
          </a:p>
          <a:p>
            <a:pPr marL="517525" lvl="1" indent="-288925" algn="just">
              <a:lnSpc>
                <a:spcPct val="90000"/>
              </a:lnSpc>
              <a:buFont typeface="+mj-lt"/>
              <a:buAutoNum type="arabicPeriod"/>
            </a:pPr>
            <a:r>
              <a:rPr lang="en-US" dirty="0"/>
              <a:t>Copy tape 1 input to tape 2</a:t>
            </a:r>
          </a:p>
          <a:p>
            <a:pPr marL="517525" lvl="1" indent="-288925" algn="just">
              <a:lnSpc>
                <a:spcPct val="90000"/>
              </a:lnSpc>
              <a:buFont typeface="+mj-lt"/>
              <a:buAutoNum type="arabicPeriod"/>
            </a:pPr>
            <a:r>
              <a:rPr lang="en-US" dirty="0"/>
              <a:t>Simulate the next configuration on tape 2 string, as per the tree order (address string) in tape 3.</a:t>
            </a:r>
          </a:p>
          <a:p>
            <a:pPr marL="517525" lvl="1" indent="-288925" algn="just">
              <a:lnSpc>
                <a:spcPct val="90000"/>
              </a:lnSpc>
              <a:buFont typeface="+mj-lt"/>
              <a:buAutoNum type="arabicPeriod"/>
            </a:pPr>
            <a:r>
              <a:rPr lang="en-US" dirty="0"/>
              <a:t>If </a:t>
            </a:r>
            <a:r>
              <a:rPr lang="en-US"/>
              <a:t>tape 3 </a:t>
            </a:r>
            <a:r>
              <a:rPr lang="en-US" dirty="0"/>
              <a:t>has an accepting/rejecting configuration, halt and output accept/reject.</a:t>
            </a:r>
          </a:p>
          <a:p>
            <a:pPr marL="517525" lvl="1" indent="-288925" algn="just">
              <a:lnSpc>
                <a:spcPct val="90000"/>
              </a:lnSpc>
              <a:buFont typeface="+mj-lt"/>
              <a:buAutoNum type="arabicPeriod"/>
            </a:pPr>
            <a:r>
              <a:rPr lang="en-US" dirty="0"/>
              <a:t>Otherwise continue from step 1.</a:t>
            </a:r>
          </a:p>
          <a:p>
            <a:pPr algn="just" eaLnBrk="1" hangingPunct="1">
              <a:lnSpc>
                <a:spcPct val="90000"/>
              </a:lnSpc>
            </a:pPr>
            <a:r>
              <a:rPr lang="en-US" altLang="en-US" dirty="0"/>
              <a:t>Just like k-tape TMs, nondeterministic Turing machines are not more powerful than simple TMs: Every nondeterministic TM has an equivalent 3-tape Turing machine, which in turn has an equivalent 1-tape Turing machine.</a:t>
            </a:r>
            <a:endParaRPr lang="en-US" dirty="0"/>
          </a:p>
        </p:txBody>
      </p:sp>
    </p:spTree>
    <p:extLst>
      <p:ext uri="{BB962C8B-B14F-4D97-AF65-F5344CB8AC3E}">
        <p14:creationId xmlns:p14="http://schemas.microsoft.com/office/powerpoint/2010/main" val="882404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DBF77A-2380-491B-8E81-3215D1BA180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EE9C23E-B3AB-40B9-8027-3F575F70428D}"/>
              </a:ext>
            </a:extLst>
          </p:cNvPr>
          <p:cNvSpPr>
            <a:spLocks noGrp="1"/>
          </p:cNvSpPr>
          <p:nvPr>
            <p:ph type="body" sz="quarter" idx="12"/>
          </p:nvPr>
        </p:nvSpPr>
        <p:spPr/>
        <p:txBody>
          <a:bodyPr/>
          <a:lstStyle/>
          <a:p>
            <a:r>
              <a:rPr lang="en-US" altLang="en-US" dirty="0"/>
              <a:t>Robustness</a:t>
            </a:r>
            <a:endParaRPr lang="en-US" dirty="0"/>
          </a:p>
        </p:txBody>
      </p:sp>
      <p:sp>
        <p:nvSpPr>
          <p:cNvPr id="4" name="Text Placeholder 3">
            <a:extLst>
              <a:ext uri="{FF2B5EF4-FFF2-40B4-BE49-F238E27FC236}">
                <a16:creationId xmlns:a16="http://schemas.microsoft.com/office/drawing/2014/main" id="{BE5BF3B8-6A1D-42E7-B6FB-445F67198ADA}"/>
              </a:ext>
            </a:extLst>
          </p:cNvPr>
          <p:cNvSpPr>
            <a:spLocks noGrp="1"/>
          </p:cNvSpPr>
          <p:nvPr>
            <p:ph type="body" sz="quarter" idx="13"/>
          </p:nvPr>
        </p:nvSpPr>
        <p:spPr/>
        <p:txBody>
          <a:bodyPr/>
          <a:lstStyle/>
          <a:p>
            <a:pPr algn="just" eaLnBrk="1" hangingPunct="1">
              <a:lnSpc>
                <a:spcPct val="90000"/>
              </a:lnSpc>
            </a:pPr>
            <a:r>
              <a:rPr lang="en-US" altLang="en-US" dirty="0"/>
              <a:t>Just like k-tape TMs, nondeterministic Turing machines are not more powerful than simple TMs: </a:t>
            </a:r>
          </a:p>
          <a:p>
            <a:pPr algn="just" eaLnBrk="1" hangingPunct="1">
              <a:lnSpc>
                <a:spcPct val="90000"/>
              </a:lnSpc>
            </a:pPr>
            <a:r>
              <a:rPr lang="en-US" altLang="en-US" dirty="0"/>
              <a:t>Every nondeterministic TM has an equivalent 3-tape Turing machine, which in turn has an equivalent 1-tape Turing machine. </a:t>
            </a:r>
          </a:p>
          <a:p>
            <a:pPr algn="just" eaLnBrk="1" hangingPunct="1">
              <a:lnSpc>
                <a:spcPct val="90000"/>
              </a:lnSpc>
            </a:pPr>
            <a:r>
              <a:rPr lang="en-US" altLang="en-US" dirty="0"/>
              <a:t>Hence: “A language L is recognizable if and only if some nondeterministic TM recognizes it.”</a:t>
            </a:r>
          </a:p>
          <a:p>
            <a:pPr algn="just">
              <a:lnSpc>
                <a:spcPct val="90000"/>
              </a:lnSpc>
            </a:pPr>
            <a:r>
              <a:rPr lang="en-US" altLang="en-US" sz="2400" b="1" i="1" dirty="0">
                <a:latin typeface="Times New Roman" panose="02020603050405020304" pitchFamily="18" charset="0"/>
              </a:rPr>
              <a:t>The Turing machine model is extremely robust.</a:t>
            </a:r>
          </a:p>
          <a:p>
            <a:pPr algn="just" eaLnBrk="1" hangingPunct="1">
              <a:lnSpc>
                <a:spcPct val="90000"/>
              </a:lnSpc>
            </a:pPr>
            <a:endParaRPr lang="en-US" altLang="en-US" dirty="0"/>
          </a:p>
          <a:p>
            <a:endParaRPr lang="en-US" dirty="0"/>
          </a:p>
        </p:txBody>
      </p:sp>
    </p:spTree>
    <p:extLst>
      <p:ext uri="{BB962C8B-B14F-4D97-AF65-F5344CB8AC3E}">
        <p14:creationId xmlns:p14="http://schemas.microsoft.com/office/powerpoint/2010/main" val="275746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dirty="0"/>
              <a:t>Turing Machine (TM)</a:t>
            </a:r>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altLang="en-US" sz="3200" dirty="0"/>
              <a:t>TM-computable/recognizable languages</a:t>
            </a:r>
          </a:p>
          <a:p>
            <a:pPr>
              <a:lnSpc>
                <a:spcPct val="80000"/>
              </a:lnSpc>
              <a:defRPr/>
            </a:pPr>
            <a:r>
              <a:rPr lang="en-US" altLang="en-US" sz="3200" dirty="0"/>
              <a:t>Robustness of the Turing model</a:t>
            </a:r>
          </a:p>
          <a:p>
            <a:pPr>
              <a:lnSpc>
                <a:spcPct val="80000"/>
              </a:lnSpc>
              <a:defRPr/>
            </a:pPr>
            <a:r>
              <a:rPr lang="en-US" altLang="en-US" sz="3200" dirty="0"/>
              <a:t>Variants of TMs</a:t>
            </a:r>
          </a:p>
          <a:p>
            <a:pPr lvl="1">
              <a:lnSpc>
                <a:spcPct val="80000"/>
              </a:lnSpc>
              <a:defRPr/>
            </a:pPr>
            <a:r>
              <a:rPr lang="en-US" altLang="en-US" sz="3200" dirty="0"/>
              <a:t>Stay Put TM</a:t>
            </a:r>
          </a:p>
          <a:p>
            <a:pPr lvl="1">
              <a:lnSpc>
                <a:spcPct val="80000"/>
              </a:lnSpc>
              <a:defRPr/>
            </a:pPr>
            <a:r>
              <a:rPr lang="en-US" altLang="en-US" sz="3200" dirty="0"/>
              <a:t>K-Tape TM</a:t>
            </a:r>
          </a:p>
          <a:p>
            <a:pPr lvl="1">
              <a:lnSpc>
                <a:spcPct val="80000"/>
              </a:lnSpc>
              <a:defRPr/>
            </a:pPr>
            <a:r>
              <a:rPr lang="en-US" altLang="en-US" sz="3200" dirty="0"/>
              <a:t>Nondeterministic TMs</a:t>
            </a: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Variants of TM</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r>
              <a:rPr lang="en-US" dirty="0"/>
              <a:t>Turing Machine (TM)</a:t>
            </a:r>
          </a:p>
          <a:p>
            <a:endParaRPr lang="en-US" dirty="0"/>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TO understand the robustness of Turing machine by its – </a:t>
            </a:r>
          </a:p>
          <a:p>
            <a:pPr lvl="1">
              <a:lnSpc>
                <a:spcPct val="80000"/>
              </a:lnSpc>
              <a:defRPr/>
            </a:pPr>
            <a:r>
              <a:rPr lang="en-US" dirty="0"/>
              <a:t>recognition of languages, </a:t>
            </a:r>
          </a:p>
          <a:p>
            <a:pPr lvl="1">
              <a:lnSpc>
                <a:spcPct val="80000"/>
              </a:lnSpc>
              <a:defRPr/>
            </a:pPr>
            <a:r>
              <a:rPr lang="en-US" dirty="0"/>
              <a:t>variants of TM, and </a:t>
            </a:r>
          </a:p>
          <a:p>
            <a:pPr lvl="1">
              <a:lnSpc>
                <a:spcPct val="80000"/>
              </a:lnSpc>
              <a:defRPr/>
            </a:pPr>
            <a:r>
              <a:rPr lang="en-US" dirty="0"/>
              <a:t>the equivalency of the variants with original TM.</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Students will be able to understand and compare the robustness of Turing machine through variants of Turing machine and </a:t>
            </a:r>
            <a:r>
              <a:rPr lang="en-US"/>
              <a:t>their equivalency. </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AED8E6-17C3-4B1A-A6E1-5A2FB964932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D82296A-707E-4688-9D09-8E7A18334590}"/>
              </a:ext>
            </a:extLst>
          </p:cNvPr>
          <p:cNvSpPr>
            <a:spLocks noGrp="1"/>
          </p:cNvSpPr>
          <p:nvPr>
            <p:ph type="body" sz="quarter" idx="12"/>
          </p:nvPr>
        </p:nvSpPr>
        <p:spPr/>
        <p:txBody>
          <a:bodyPr/>
          <a:lstStyle/>
          <a:p>
            <a:r>
              <a:rPr lang="en-US" altLang="en-US" dirty="0"/>
              <a:t>Accepting TMs</a:t>
            </a:r>
            <a:endParaRPr lang="en-US" dirty="0"/>
          </a:p>
        </p:txBody>
      </p:sp>
      <p:sp>
        <p:nvSpPr>
          <p:cNvPr id="4" name="Text Placeholder 3">
            <a:extLst>
              <a:ext uri="{FF2B5EF4-FFF2-40B4-BE49-F238E27FC236}">
                <a16:creationId xmlns:a16="http://schemas.microsoft.com/office/drawing/2014/main" id="{33667CD1-D5BF-4F46-AE02-DDFD18F33B18}"/>
              </a:ext>
            </a:extLst>
          </p:cNvPr>
          <p:cNvSpPr>
            <a:spLocks noGrp="1"/>
          </p:cNvSpPr>
          <p:nvPr>
            <p:ph type="body" sz="quarter" idx="13"/>
          </p:nvPr>
        </p:nvSpPr>
        <p:spPr/>
        <p:txBody>
          <a:bodyPr/>
          <a:lstStyle/>
          <a:p>
            <a:r>
              <a:rPr lang="en-US" altLang="en-US" sz="2800" dirty="0"/>
              <a:t>A Turing machine M </a:t>
            </a:r>
            <a:r>
              <a:rPr lang="en-US" altLang="en-US" sz="2800" u="sng" dirty="0"/>
              <a:t>accepts</a:t>
            </a:r>
            <a:r>
              <a:rPr lang="en-US" altLang="en-US" sz="2800" dirty="0"/>
              <a:t> input </a:t>
            </a:r>
            <a:r>
              <a:rPr lang="en-US" altLang="en-US" sz="2800" i="1" dirty="0"/>
              <a:t>w</a:t>
            </a:r>
            <a:r>
              <a:rPr lang="en-US" altLang="en-US" sz="2800" dirty="0">
                <a:sym typeface="Symbol" panose="05050102010706020507" pitchFamily="18" charset="2"/>
              </a:rPr>
              <a:t>* if and only if there is a finite sequence of configurations </a:t>
            </a:r>
            <a:r>
              <a:rPr lang="en-US" altLang="en-US" sz="2800" dirty="0">
                <a:latin typeface="Cambria Math" panose="02040503050406030204" pitchFamily="18" charset="0"/>
                <a:ea typeface="Cambria Math" panose="02040503050406030204" pitchFamily="18" charset="0"/>
                <a:sym typeface="Symbol" panose="05050102010706020507" pitchFamily="18" charset="2"/>
              </a:rPr>
              <a:t>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k</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a:t>
            </a:r>
            <a:r>
              <a:rPr lang="en-US" altLang="en-US" sz="2800" dirty="0">
                <a:sym typeface="Symbol" panose="05050102010706020507" pitchFamily="18" charset="2"/>
              </a:rPr>
              <a:t>with – </a:t>
            </a:r>
          </a:p>
          <a:p>
            <a:pPr lvl="1"/>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600" dirty="0">
                <a:sym typeface="Symbol" panose="05050102010706020507" pitchFamily="18" charset="2"/>
              </a:rPr>
              <a:t> the starting configuration “</a:t>
            </a:r>
            <a:r>
              <a:rPr lang="en-US" altLang="en-US" sz="2600" b="1" spc="50" dirty="0">
                <a:sym typeface="Symbol" panose="05050102010706020507" pitchFamily="18" charset="2"/>
              </a:rPr>
              <a:t>q</a:t>
            </a:r>
            <a:r>
              <a:rPr lang="en-US" altLang="en-US" sz="2600" b="1" spc="50" baseline="-25000" dirty="0">
                <a:sym typeface="Symbol" panose="05050102010706020507" pitchFamily="18" charset="2"/>
              </a:rPr>
              <a:t>0</a:t>
            </a:r>
            <a:r>
              <a:rPr lang="en-US" altLang="en-US" sz="2600" i="1" spc="50" dirty="0">
                <a:sym typeface="Symbol" panose="05050102010706020507" pitchFamily="18" charset="2"/>
              </a:rPr>
              <a:t>w</a:t>
            </a:r>
            <a:r>
              <a:rPr lang="en-US" altLang="en-US" sz="2600" dirty="0">
                <a:sym typeface="Symbol" panose="05050102010706020507" pitchFamily="18" charset="2"/>
              </a:rPr>
              <a:t>”</a:t>
            </a:r>
          </a:p>
          <a:p>
            <a:pPr lvl="1"/>
            <a:r>
              <a:rPr lang="en-US" altLang="en-US" sz="2600" dirty="0">
                <a:sym typeface="Symbol" panose="05050102010706020507" pitchFamily="18" charset="2"/>
              </a:rPr>
              <a:t> for all </a:t>
            </a:r>
            <a:r>
              <a:rPr lang="en-US" altLang="en-US" sz="2600" dirty="0" err="1">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 1 ,…, k–1 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a:t>
            </a:r>
            <a:r>
              <a:rPr lang="en-US" altLang="en-US" sz="2600" dirty="0">
                <a:sym typeface="Symbol" panose="05050102010706020507" pitchFamily="18" charset="2"/>
              </a:rPr>
              <a:t>yields </a:t>
            </a:r>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i+1</a:t>
            </a:r>
            <a:r>
              <a:rPr lang="en-US" altLang="en-US" sz="2600" dirty="0"/>
              <a:t> (following M’s </a:t>
            </a:r>
            <a:r>
              <a:rPr lang="en-US" altLang="en-US" sz="2600" dirty="0">
                <a:sym typeface="Symbol" panose="05050102010706020507" pitchFamily="18" charset="2"/>
              </a:rPr>
              <a:t></a:t>
            </a:r>
            <a:r>
              <a:rPr lang="en-US" altLang="en-US" sz="2600" dirty="0"/>
              <a:t>)</a:t>
            </a:r>
          </a:p>
          <a:p>
            <a:pPr lvl="1"/>
            <a:r>
              <a:rPr lang="en-US" altLang="en-US" sz="2600" dirty="0"/>
              <a:t> </a:t>
            </a:r>
            <a:r>
              <a:rPr lang="en-US" altLang="en-US" sz="2600" dirty="0">
                <a:latin typeface="Cambria Math" panose="02040503050406030204" pitchFamily="18" charset="0"/>
                <a:ea typeface="Cambria Math" panose="02040503050406030204" pitchFamily="18" charset="0"/>
              </a:rPr>
              <a:t>C</a:t>
            </a:r>
            <a:r>
              <a:rPr lang="en-US" altLang="en-US" sz="2600" baseline="-25000" dirty="0">
                <a:latin typeface="Cambria Math" panose="02040503050406030204" pitchFamily="18" charset="0"/>
                <a:ea typeface="Cambria Math" panose="02040503050406030204" pitchFamily="18" charset="0"/>
              </a:rPr>
              <a:t>k</a:t>
            </a:r>
            <a:r>
              <a:rPr lang="en-US" altLang="en-US" sz="2600" dirty="0"/>
              <a:t> is an accepting configuration “</a:t>
            </a:r>
            <a:r>
              <a:rPr lang="en-US" altLang="en-US" sz="2600" i="1" spc="50" dirty="0" err="1"/>
              <a:t>u</a:t>
            </a:r>
            <a:r>
              <a:rPr lang="en-US" altLang="en-US" sz="2600" b="1" spc="50" dirty="0" err="1"/>
              <a:t>q</a:t>
            </a:r>
            <a:r>
              <a:rPr lang="en-US" altLang="en-US" sz="2600" b="1" spc="50" baseline="-25000" dirty="0" err="1"/>
              <a:t>A</a:t>
            </a:r>
            <a:r>
              <a:rPr lang="en-US" altLang="en-US" sz="2600" i="1" spc="50" dirty="0" err="1"/>
              <a:t>v</a:t>
            </a:r>
            <a:r>
              <a:rPr lang="en-US" altLang="en-US" sz="2600" dirty="0"/>
              <a:t>”</a:t>
            </a:r>
          </a:p>
          <a:p>
            <a:r>
              <a:rPr lang="en-US" altLang="en-US" sz="2800" dirty="0"/>
              <a:t>The language that consists of all inputs that are accepted by </a:t>
            </a:r>
            <a:r>
              <a:rPr lang="en-US" altLang="en-US" sz="2800" b="1" dirty="0">
                <a:latin typeface="Cambria Math" panose="02040503050406030204" pitchFamily="18" charset="0"/>
                <a:ea typeface="Cambria Math" panose="02040503050406030204" pitchFamily="18" charset="0"/>
              </a:rPr>
              <a:t>M</a:t>
            </a:r>
            <a:r>
              <a:rPr lang="en-US" altLang="en-US" sz="2800" dirty="0"/>
              <a:t> is denoted by </a:t>
            </a:r>
            <a:r>
              <a:rPr lang="en-US" altLang="en-US" sz="2800" b="1" dirty="0">
                <a:latin typeface="Cambria Math" panose="02040503050406030204" pitchFamily="18" charset="0"/>
                <a:ea typeface="Cambria Math" panose="02040503050406030204" pitchFamily="18" charset="0"/>
              </a:rPr>
              <a:t>L(M)</a:t>
            </a:r>
            <a:r>
              <a:rPr lang="en-US" altLang="en-US" sz="2800" dirty="0"/>
              <a:t>.</a:t>
            </a:r>
          </a:p>
          <a:p>
            <a:endParaRPr lang="en-US" dirty="0"/>
          </a:p>
        </p:txBody>
      </p:sp>
    </p:spTree>
    <p:extLst>
      <p:ext uri="{BB962C8B-B14F-4D97-AF65-F5344CB8AC3E}">
        <p14:creationId xmlns:p14="http://schemas.microsoft.com/office/powerpoint/2010/main" val="202757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E9548B-4FBB-49E6-BC6A-4070570A65F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FEF6223-C6E8-40AA-A5F8-C838A1466AE7}"/>
              </a:ext>
            </a:extLst>
          </p:cNvPr>
          <p:cNvSpPr>
            <a:spLocks noGrp="1"/>
          </p:cNvSpPr>
          <p:nvPr>
            <p:ph type="body" sz="quarter" idx="12"/>
          </p:nvPr>
        </p:nvSpPr>
        <p:spPr/>
        <p:txBody>
          <a:bodyPr/>
          <a:lstStyle/>
          <a:p>
            <a:r>
              <a:rPr lang="en-US" altLang="en-US" dirty="0"/>
              <a:t>Turing Recognizable</a:t>
            </a:r>
            <a:endParaRPr lang="en-US" dirty="0"/>
          </a:p>
        </p:txBody>
      </p:sp>
      <p:sp>
        <p:nvSpPr>
          <p:cNvPr id="4" name="Text Placeholder 3">
            <a:extLst>
              <a:ext uri="{FF2B5EF4-FFF2-40B4-BE49-F238E27FC236}">
                <a16:creationId xmlns:a16="http://schemas.microsoft.com/office/drawing/2014/main" id="{FBEEAA00-9959-4021-A373-EDEA90C891F3}"/>
              </a:ext>
            </a:extLst>
          </p:cNvPr>
          <p:cNvSpPr>
            <a:spLocks noGrp="1"/>
          </p:cNvSpPr>
          <p:nvPr>
            <p:ph type="body" sz="quarter" idx="13"/>
          </p:nvPr>
        </p:nvSpPr>
        <p:spPr/>
        <p:txBody>
          <a:bodyPr>
            <a:normAutofit/>
          </a:bodyPr>
          <a:lstStyle/>
          <a:p>
            <a:pPr algn="just" eaLnBrk="1" hangingPunct="1"/>
            <a:r>
              <a:rPr lang="en-US" altLang="en-US" sz="3200" dirty="0"/>
              <a:t>A language </a:t>
            </a:r>
            <a:r>
              <a:rPr lang="en-US" altLang="en-US" sz="3200" b="1" dirty="0">
                <a:latin typeface="Cambria Math" panose="02040503050406030204" pitchFamily="18" charset="0"/>
                <a:ea typeface="Cambria Math" panose="02040503050406030204" pitchFamily="18" charset="0"/>
              </a:rPr>
              <a:t>A</a:t>
            </a:r>
            <a:r>
              <a:rPr lang="en-US" altLang="en-US" sz="3200" dirty="0"/>
              <a:t> is </a:t>
            </a:r>
            <a:r>
              <a:rPr lang="en-US" altLang="en-US" sz="3200" u="sng" dirty="0"/>
              <a:t>Turing-recognizable</a:t>
            </a:r>
            <a:r>
              <a:rPr lang="en-US" altLang="en-US" sz="3200" dirty="0"/>
              <a:t> if and only if there is a Turing Machine </a:t>
            </a:r>
            <a:r>
              <a:rPr lang="en-US" altLang="en-US" sz="3200" b="1" dirty="0">
                <a:latin typeface="Cambria Math" panose="02040503050406030204" pitchFamily="18" charset="0"/>
                <a:ea typeface="Cambria Math" panose="02040503050406030204" pitchFamily="18" charset="0"/>
              </a:rPr>
              <a:t>M</a:t>
            </a:r>
            <a:r>
              <a:rPr lang="en-US" altLang="en-US" sz="3200" dirty="0"/>
              <a:t> such that </a:t>
            </a:r>
            <a:r>
              <a:rPr lang="en-US" altLang="en-US" sz="3200" b="1" dirty="0">
                <a:latin typeface="Cambria Math" panose="02040503050406030204" pitchFamily="18" charset="0"/>
                <a:ea typeface="Cambria Math" panose="02040503050406030204" pitchFamily="18" charset="0"/>
              </a:rPr>
              <a:t>A = L(M)</a:t>
            </a:r>
            <a:r>
              <a:rPr lang="en-US" altLang="en-US" sz="3200" dirty="0"/>
              <a:t>.</a:t>
            </a:r>
          </a:p>
          <a:p>
            <a:pPr lvl="1" algn="just"/>
            <a:r>
              <a:rPr lang="en-US" altLang="en-US" sz="2800" b="1" dirty="0" err="1">
                <a:latin typeface="Cambria Math" panose="02040503050406030204" pitchFamily="18" charset="0"/>
                <a:ea typeface="Cambria Math" panose="02040503050406030204" pitchFamily="18" charset="0"/>
              </a:rPr>
              <a:t>w</a:t>
            </a:r>
            <a:r>
              <a:rPr lang="en-US" altLang="en-US" sz="2800"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800"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sz="2800" dirty="0"/>
              <a:t>halts on input </a:t>
            </a:r>
            <a:r>
              <a:rPr lang="en-US" altLang="en-US" sz="2800" b="1" dirty="0">
                <a:latin typeface="Cambria Math" panose="02040503050406030204" pitchFamily="18" charset="0"/>
                <a:ea typeface="Cambria Math" panose="02040503050406030204" pitchFamily="18" charset="0"/>
                <a:sym typeface="Symbol" panose="05050102010706020507" pitchFamily="18" charset="2"/>
              </a:rPr>
              <a:t>w</a:t>
            </a:r>
            <a:r>
              <a:rPr lang="en-US" altLang="en-US" sz="2800" dirty="0"/>
              <a:t> in state </a:t>
            </a:r>
            <a:r>
              <a:rPr lang="en-US" altLang="en-US" sz="28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800" b="1" baseline="-25000" dirty="0" err="1">
                <a:latin typeface="Cambria Math" panose="02040503050406030204" pitchFamily="18" charset="0"/>
                <a:ea typeface="Cambria Math" panose="02040503050406030204" pitchFamily="18" charset="0"/>
                <a:sym typeface="Symbol" panose="05050102010706020507" pitchFamily="18" charset="2"/>
              </a:rPr>
              <a:t>ACCEPT</a:t>
            </a:r>
            <a:r>
              <a:rPr lang="en-US" altLang="en-US" sz="2800" dirty="0">
                <a:solidFill>
                  <a:schemeClr val="bg1"/>
                </a:solidFill>
              </a:rPr>
              <a:t>,</a:t>
            </a:r>
          </a:p>
          <a:p>
            <a:pPr lvl="1"/>
            <a:r>
              <a:rPr lang="en-US" altLang="en-US" sz="2800" b="1" dirty="0" err="1">
                <a:latin typeface="Cambria Math" panose="02040503050406030204" pitchFamily="18" charset="0"/>
                <a:ea typeface="Cambria Math" panose="02040503050406030204" pitchFamily="18" charset="0"/>
              </a:rPr>
              <a:t>w</a:t>
            </a:r>
            <a:r>
              <a:rPr lang="en-US" altLang="en-US" sz="2800"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800"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sz="2800" dirty="0"/>
              <a:t>halts on input </a:t>
            </a:r>
            <a:r>
              <a:rPr lang="en-US" altLang="en-US" sz="2800" b="1" dirty="0">
                <a:latin typeface="Cambria Math" panose="02040503050406030204" pitchFamily="18" charset="0"/>
                <a:ea typeface="Cambria Math" panose="02040503050406030204" pitchFamily="18" charset="0"/>
                <a:sym typeface="Symbol" panose="05050102010706020507" pitchFamily="18" charset="2"/>
              </a:rPr>
              <a:t>w</a:t>
            </a:r>
            <a:r>
              <a:rPr lang="en-US" altLang="en-US" sz="2800" dirty="0"/>
              <a:t> in state </a:t>
            </a:r>
            <a:r>
              <a:rPr lang="en-US" altLang="en-US" sz="28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800" b="1" baseline="-25000" dirty="0" err="1">
                <a:latin typeface="Cambria Math" panose="02040503050406030204" pitchFamily="18" charset="0"/>
                <a:ea typeface="Cambria Math" panose="02040503050406030204" pitchFamily="18" charset="0"/>
                <a:sym typeface="Symbol" panose="05050102010706020507" pitchFamily="18" charset="2"/>
              </a:rPr>
              <a:t>REJECT</a:t>
            </a:r>
            <a:r>
              <a:rPr lang="en-US" altLang="en-US" sz="2800" dirty="0">
                <a:solidFill>
                  <a:schemeClr val="bg1"/>
                </a:solidFill>
              </a:rPr>
              <a:t>,</a:t>
            </a:r>
            <a:br>
              <a:rPr lang="en-US" altLang="en-US" sz="2800" dirty="0">
                <a:solidFill>
                  <a:schemeClr val="bg1"/>
                </a:solidFill>
              </a:rPr>
            </a:br>
            <a:r>
              <a:rPr lang="en-US" altLang="en-US" sz="2800" dirty="0">
                <a:solidFill>
                  <a:schemeClr val="bg1"/>
                </a:solidFill>
              </a:rPr>
              <a:t>                 </a:t>
            </a:r>
            <a:r>
              <a:rPr lang="en-US" altLang="en-US" sz="2800" dirty="0">
                <a:solidFill>
                  <a:schemeClr val="tx1"/>
                </a:solidFill>
              </a:rPr>
              <a:t>or </a:t>
            </a:r>
            <a:r>
              <a:rPr lang="en-US" altLang="en-US" sz="2800" b="1" dirty="0">
                <a:latin typeface="Cambria Math" panose="02040503050406030204" pitchFamily="18" charset="0"/>
                <a:ea typeface="Cambria Math" panose="02040503050406030204" pitchFamily="18" charset="0"/>
                <a:sym typeface="Symbol" panose="05050102010706020507" pitchFamily="18" charset="2"/>
              </a:rPr>
              <a:t>M</a:t>
            </a:r>
            <a:r>
              <a:rPr lang="en-US" altLang="en-US" sz="2800" dirty="0">
                <a:solidFill>
                  <a:schemeClr val="tx1"/>
                </a:solidFill>
              </a:rPr>
              <a:t> runs forever (</a:t>
            </a:r>
            <a:r>
              <a:rPr lang="en-US" altLang="en-US" i="1" dirty="0">
                <a:sym typeface="Symbol" panose="05050102010706020507" pitchFamily="18" charset="2"/>
              </a:rPr>
              <a:t>loop indefinitely</a:t>
            </a:r>
            <a:r>
              <a:rPr lang="en-US" altLang="en-US" sz="2800" dirty="0">
                <a:solidFill>
                  <a:schemeClr val="tx1"/>
                </a:solidFill>
              </a:rPr>
              <a:t>)</a:t>
            </a:r>
          </a:p>
          <a:p>
            <a:pPr algn="just"/>
            <a:r>
              <a:rPr lang="en-US" altLang="en-US" sz="3200" dirty="0"/>
              <a:t>Also called: a </a:t>
            </a:r>
            <a:r>
              <a:rPr lang="en-US" altLang="en-US" sz="3200" u="sng" dirty="0"/>
              <a:t>recursively enumerable</a:t>
            </a:r>
            <a:r>
              <a:rPr lang="en-US" altLang="en-US" sz="3200" dirty="0"/>
              <a:t> language.</a:t>
            </a:r>
          </a:p>
          <a:p>
            <a:pPr algn="just" eaLnBrk="1" hangingPunct="1"/>
            <a:r>
              <a:rPr lang="en-US" altLang="en-US" sz="3200" b="1" i="1" dirty="0">
                <a:solidFill>
                  <a:schemeClr val="tx1"/>
                </a:solidFill>
              </a:rPr>
              <a:t>How do you distinguish between a very long computation and one that will never halt?</a:t>
            </a:r>
          </a:p>
        </p:txBody>
      </p:sp>
    </p:spTree>
    <p:extLst>
      <p:ext uri="{BB962C8B-B14F-4D97-AF65-F5344CB8AC3E}">
        <p14:creationId xmlns:p14="http://schemas.microsoft.com/office/powerpoint/2010/main" val="2937767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BB7692-B864-4203-86A8-3415A6A2590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06D87CE-2993-4419-840C-2C4342CC3B54}"/>
              </a:ext>
            </a:extLst>
          </p:cNvPr>
          <p:cNvSpPr>
            <a:spLocks noGrp="1"/>
          </p:cNvSpPr>
          <p:nvPr>
            <p:ph type="body" sz="quarter" idx="12"/>
          </p:nvPr>
        </p:nvSpPr>
        <p:spPr/>
        <p:txBody>
          <a:bodyPr/>
          <a:lstStyle/>
          <a:p>
            <a:r>
              <a:rPr lang="en-US" altLang="en-US" dirty="0"/>
              <a:t>Turing Decidable</a:t>
            </a:r>
            <a:endParaRPr lang="en-US" dirty="0"/>
          </a:p>
        </p:txBody>
      </p:sp>
      <p:sp>
        <p:nvSpPr>
          <p:cNvPr id="4" name="Text Placeholder 3">
            <a:extLst>
              <a:ext uri="{FF2B5EF4-FFF2-40B4-BE49-F238E27FC236}">
                <a16:creationId xmlns:a16="http://schemas.microsoft.com/office/drawing/2014/main" id="{33BABC81-2E5B-4451-98E7-B1E9D4EEF82F}"/>
              </a:ext>
            </a:extLst>
          </p:cNvPr>
          <p:cNvSpPr>
            <a:spLocks noGrp="1"/>
          </p:cNvSpPr>
          <p:nvPr>
            <p:ph type="body" sz="quarter" idx="13"/>
          </p:nvPr>
        </p:nvSpPr>
        <p:spPr/>
        <p:txBody>
          <a:bodyPr>
            <a:normAutofit/>
          </a:bodyPr>
          <a:lstStyle/>
          <a:p>
            <a:pPr algn="just" eaLnBrk="1" hangingPunct="1"/>
            <a:r>
              <a:rPr lang="en-US" altLang="en-US" sz="2800" dirty="0"/>
              <a:t>A language </a:t>
            </a:r>
            <a:r>
              <a:rPr lang="en-US" altLang="en-US" sz="2800" b="1" dirty="0">
                <a:latin typeface="Cambria Math" panose="02040503050406030204" pitchFamily="18" charset="0"/>
                <a:ea typeface="Cambria Math" panose="02040503050406030204" pitchFamily="18" charset="0"/>
              </a:rPr>
              <a:t>A = L(M)</a:t>
            </a:r>
            <a:r>
              <a:rPr lang="en-US" altLang="en-US" sz="2800" dirty="0"/>
              <a:t> is </a:t>
            </a:r>
            <a:r>
              <a:rPr lang="en-US" altLang="en-US" sz="2800" u="sng" dirty="0"/>
              <a:t>decided</a:t>
            </a:r>
            <a:r>
              <a:rPr lang="en-US" altLang="en-US" sz="2800" dirty="0"/>
              <a:t> by the Turing Machine </a:t>
            </a:r>
            <a:r>
              <a:rPr lang="en-US" altLang="en-US" sz="2800" b="1" dirty="0">
                <a:latin typeface="Cambria Math" panose="02040503050406030204" pitchFamily="18" charset="0"/>
                <a:ea typeface="Cambria Math" panose="02040503050406030204" pitchFamily="18" charset="0"/>
              </a:rPr>
              <a:t>M</a:t>
            </a:r>
            <a:r>
              <a:rPr lang="en-US" altLang="en-US" sz="2800" dirty="0"/>
              <a:t> </a:t>
            </a:r>
            <a:br>
              <a:rPr lang="en-US" altLang="en-US" sz="2800" dirty="0"/>
            </a:br>
            <a:r>
              <a:rPr lang="en-US" altLang="en-US" sz="2800" dirty="0"/>
              <a:t>if </a:t>
            </a:r>
            <a:r>
              <a:rPr lang="en-US" altLang="en-US" sz="2800" b="1" dirty="0">
                <a:latin typeface="Cambria Math" panose="02040503050406030204" pitchFamily="18" charset="0"/>
                <a:ea typeface="Cambria Math" panose="02040503050406030204" pitchFamily="18" charset="0"/>
              </a:rPr>
              <a:t>M</a:t>
            </a:r>
            <a:r>
              <a:rPr lang="en-US" altLang="en-US" sz="2800" dirty="0"/>
              <a:t> finishes in a </a:t>
            </a:r>
            <a:r>
              <a:rPr lang="en-US" altLang="en-US" sz="2800" b="1" dirty="0"/>
              <a:t>halting</a:t>
            </a:r>
            <a:r>
              <a:rPr lang="en-US" altLang="en-US" sz="2800" dirty="0"/>
              <a:t> configuration on every input </a:t>
            </a:r>
            <a:r>
              <a:rPr lang="en-US" altLang="en-US" sz="2800" b="1" dirty="0">
                <a:latin typeface="Cambria Math" panose="02040503050406030204" pitchFamily="18" charset="0"/>
                <a:ea typeface="Cambria Math" panose="02040503050406030204" pitchFamily="18" charset="0"/>
              </a:rPr>
              <a:t>w</a:t>
            </a:r>
            <a:r>
              <a:rPr lang="en-US" altLang="en-US" sz="2800" dirty="0"/>
              <a:t>. </a:t>
            </a:r>
          </a:p>
          <a:p>
            <a:pPr lvl="1" algn="just"/>
            <a:r>
              <a:rPr lang="en-US" altLang="en-US" sz="2400" b="1" dirty="0" err="1">
                <a:latin typeface="Cambria Math" panose="02040503050406030204" pitchFamily="18" charset="0"/>
                <a:ea typeface="Cambria Math" panose="02040503050406030204" pitchFamily="18" charset="0"/>
              </a:rPr>
              <a:t>w</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sz="2400" dirty="0"/>
              <a:t>halts on input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w</a:t>
            </a:r>
            <a:r>
              <a:rPr lang="en-US" altLang="en-US" sz="2400" dirty="0"/>
              <a:t> in state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ACCEPT</a:t>
            </a:r>
            <a:r>
              <a:rPr lang="en-US" altLang="en-US" sz="2400" dirty="0">
                <a:solidFill>
                  <a:schemeClr val="bg1"/>
                </a:solidFill>
              </a:rPr>
              <a:t>,</a:t>
            </a:r>
          </a:p>
          <a:p>
            <a:pPr lvl="1"/>
            <a:r>
              <a:rPr lang="en-US" altLang="en-US" sz="2400" b="1" dirty="0" err="1">
                <a:latin typeface="Cambria Math" panose="02040503050406030204" pitchFamily="18" charset="0"/>
                <a:ea typeface="Cambria Math" panose="02040503050406030204" pitchFamily="18" charset="0"/>
              </a:rPr>
              <a:t>w</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sz="2400" dirty="0"/>
              <a:t>halts on input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w</a:t>
            </a:r>
            <a:r>
              <a:rPr lang="en-US" altLang="en-US" sz="2400" dirty="0"/>
              <a:t> in state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REJECT</a:t>
            </a:r>
            <a:r>
              <a:rPr lang="en-US" altLang="en-US" sz="2400" dirty="0">
                <a:solidFill>
                  <a:schemeClr val="bg1"/>
                </a:solidFill>
              </a:rPr>
              <a:t>, </a:t>
            </a:r>
          </a:p>
          <a:p>
            <a:pPr algn="just"/>
            <a:r>
              <a:rPr lang="en-US" altLang="en-US" sz="2800" dirty="0"/>
              <a:t>A language </a:t>
            </a:r>
            <a:r>
              <a:rPr lang="en-US" altLang="en-US" sz="2800" b="1" dirty="0">
                <a:latin typeface="Cambria Math" panose="02040503050406030204" pitchFamily="18" charset="0"/>
                <a:ea typeface="Cambria Math" panose="02040503050406030204" pitchFamily="18" charset="0"/>
              </a:rPr>
              <a:t>A</a:t>
            </a:r>
            <a:r>
              <a:rPr lang="en-US" altLang="en-US" sz="2800" dirty="0"/>
              <a:t> is </a:t>
            </a:r>
            <a:r>
              <a:rPr lang="en-US" altLang="en-US" sz="2800" u="sng" dirty="0"/>
              <a:t>Turing-decidable</a:t>
            </a:r>
            <a:r>
              <a:rPr lang="en-US" altLang="en-US" sz="2800" dirty="0"/>
              <a:t> if and only if there is a </a:t>
            </a:r>
            <a:br>
              <a:rPr lang="en-US" altLang="en-US" sz="2800" dirty="0"/>
            </a:br>
            <a:r>
              <a:rPr lang="en-US" altLang="en-US" sz="2800" dirty="0"/>
              <a:t>Turing Machine</a:t>
            </a:r>
            <a:r>
              <a:rPr lang="en-US" altLang="en-US" sz="2800" b="1" dirty="0">
                <a:latin typeface="Cambria Math" panose="02040503050406030204" pitchFamily="18" charset="0"/>
                <a:ea typeface="Cambria Math" panose="02040503050406030204" pitchFamily="18" charset="0"/>
              </a:rPr>
              <a:t> M</a:t>
            </a:r>
            <a:r>
              <a:rPr lang="en-US" altLang="en-US" sz="2800" dirty="0"/>
              <a:t> that decides </a:t>
            </a:r>
            <a:r>
              <a:rPr lang="en-US" altLang="en-US" sz="2800" b="1" dirty="0">
                <a:latin typeface="Cambria Math" panose="02040503050406030204" pitchFamily="18" charset="0"/>
                <a:ea typeface="Cambria Math" panose="02040503050406030204" pitchFamily="18" charset="0"/>
              </a:rPr>
              <a:t>A</a:t>
            </a:r>
            <a:r>
              <a:rPr lang="en-US" altLang="en-US" sz="2800" dirty="0"/>
              <a:t>.</a:t>
            </a:r>
          </a:p>
          <a:p>
            <a:pPr lvl="1"/>
            <a:r>
              <a:rPr lang="en-US" altLang="en-US" dirty="0"/>
              <a:t>Also called: a </a:t>
            </a:r>
            <a:r>
              <a:rPr lang="en-US" altLang="en-US" u="sng" dirty="0"/>
              <a:t>recursive</a:t>
            </a:r>
            <a:r>
              <a:rPr lang="en-US" altLang="en-US" dirty="0"/>
              <a:t> language.</a:t>
            </a:r>
          </a:p>
        </p:txBody>
      </p:sp>
    </p:spTree>
    <p:extLst>
      <p:ext uri="{BB962C8B-B14F-4D97-AF65-F5344CB8AC3E}">
        <p14:creationId xmlns:p14="http://schemas.microsoft.com/office/powerpoint/2010/main" val="331724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F9C2A8-41C6-4F85-A015-51CCEF789A4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1D97C39-083D-48F7-AE96-32F4272EF113}"/>
              </a:ext>
            </a:extLst>
          </p:cNvPr>
          <p:cNvSpPr>
            <a:spLocks noGrp="1"/>
          </p:cNvSpPr>
          <p:nvPr>
            <p:ph type="body" sz="quarter" idx="12"/>
          </p:nvPr>
        </p:nvSpPr>
        <p:spPr/>
        <p:txBody>
          <a:bodyPr/>
          <a:lstStyle/>
          <a:p>
            <a:r>
              <a:rPr lang="en-US" dirty="0"/>
              <a:t>TM Variants</a:t>
            </a:r>
          </a:p>
        </p:txBody>
      </p:sp>
      <p:sp>
        <p:nvSpPr>
          <p:cNvPr id="4" name="Text Placeholder 3">
            <a:extLst>
              <a:ext uri="{FF2B5EF4-FFF2-40B4-BE49-F238E27FC236}">
                <a16:creationId xmlns:a16="http://schemas.microsoft.com/office/drawing/2014/main" id="{164F17B4-171A-4879-96D4-A665A9D455B1}"/>
              </a:ext>
            </a:extLst>
          </p:cNvPr>
          <p:cNvSpPr>
            <a:spLocks noGrp="1"/>
          </p:cNvSpPr>
          <p:nvPr>
            <p:ph type="body" sz="quarter" idx="13"/>
          </p:nvPr>
        </p:nvSpPr>
        <p:spPr/>
        <p:txBody>
          <a:bodyPr/>
          <a:lstStyle/>
          <a:p>
            <a:pPr algn="just"/>
            <a:r>
              <a:rPr lang="en-US" dirty="0"/>
              <a:t>Does changing the model result in different languages being recognizable/decidable?</a:t>
            </a:r>
          </a:p>
          <a:p>
            <a:pPr algn="just"/>
            <a:r>
              <a:rPr lang="en-US" dirty="0"/>
              <a:t>The original model and its reasonable variants all have the same power.</a:t>
            </a:r>
          </a:p>
          <a:p>
            <a:pPr lvl="1"/>
            <a:r>
              <a:rPr lang="en-US" sz="2200" dirty="0"/>
              <a:t>Original and variants of TM recognize the same class of languages.</a:t>
            </a:r>
          </a:p>
          <a:p>
            <a:pPr lvl="1"/>
            <a:r>
              <a:rPr lang="en-US" sz="2000" dirty="0"/>
              <a:t>Extensions to the TM do not increase the power of the TM mode.</a:t>
            </a:r>
            <a:endParaRPr lang="en-US" sz="2200" dirty="0"/>
          </a:p>
          <a:p>
            <a:r>
              <a:rPr lang="en-US" dirty="0"/>
              <a:t>Both finite automata and pushdown automata are somewhat robust models, but Turing machines have an astonishing level of robustness.</a:t>
            </a:r>
          </a:p>
          <a:p>
            <a:endParaRPr lang="en-US" dirty="0"/>
          </a:p>
          <a:p>
            <a:r>
              <a:rPr lang="en-US" dirty="0"/>
              <a:t>To illustrate the robustness of the Turing machine model, let’s vary the type of transition function permitted.</a:t>
            </a:r>
          </a:p>
        </p:txBody>
      </p:sp>
    </p:spTree>
    <p:extLst>
      <p:ext uri="{BB962C8B-B14F-4D97-AF65-F5344CB8AC3E}">
        <p14:creationId xmlns:p14="http://schemas.microsoft.com/office/powerpoint/2010/main" val="113074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269312-532B-482E-A9AB-1599B6AF10E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F087BC1-2B61-4BCB-A5AE-C6742A6BD846}"/>
              </a:ext>
            </a:extLst>
          </p:cNvPr>
          <p:cNvSpPr>
            <a:spLocks noGrp="1"/>
          </p:cNvSpPr>
          <p:nvPr>
            <p:ph type="body" sz="quarter" idx="12"/>
          </p:nvPr>
        </p:nvSpPr>
        <p:spPr/>
        <p:txBody>
          <a:bodyPr/>
          <a:lstStyle/>
          <a:p>
            <a:r>
              <a:rPr lang="en-US" altLang="en-US" dirty="0"/>
              <a:t>Stay-Put TM: Definition</a:t>
            </a:r>
            <a:endParaRPr lang="en-US" dirty="0"/>
          </a:p>
        </p:txBody>
      </p:sp>
      <p:sp>
        <p:nvSpPr>
          <p:cNvPr id="4" name="Text Placeholder 3">
            <a:extLst>
              <a:ext uri="{FF2B5EF4-FFF2-40B4-BE49-F238E27FC236}">
                <a16:creationId xmlns:a16="http://schemas.microsoft.com/office/drawing/2014/main" id="{A4498BA8-A6CF-4316-9923-C6C3EE1945B7}"/>
              </a:ext>
            </a:extLst>
          </p:cNvPr>
          <p:cNvSpPr>
            <a:spLocks noGrp="1"/>
          </p:cNvSpPr>
          <p:nvPr>
            <p:ph type="body" sz="quarter" idx="13"/>
          </p:nvPr>
        </p:nvSpPr>
        <p:spPr/>
        <p:txBody>
          <a:bodyPr>
            <a:normAutofit lnSpcReduction="10000"/>
          </a:bodyPr>
          <a:lstStyle/>
          <a:p>
            <a:pPr algn="just" eaLnBrk="1" hangingPunct="1"/>
            <a:r>
              <a:rPr lang="en-US" altLang="en-US" sz="2400" dirty="0"/>
              <a:t>The head of a TM can either move left or right in the original model.</a:t>
            </a:r>
          </a:p>
          <a:p>
            <a:pPr algn="just" eaLnBrk="1" hangingPunct="1"/>
            <a:r>
              <a:rPr lang="en-US" altLang="en-US" dirty="0"/>
              <a:t>Lat us vary it by adding another move “Stay Put”, where the head does not move at all. That is, the TM may choose to move the head left or right or stay put (do not move right or left) at any moment of computation.</a:t>
            </a:r>
            <a:endParaRPr lang="en-US" altLang="en-US" sz="2400" dirty="0"/>
          </a:p>
          <a:p>
            <a:pPr eaLnBrk="1" hangingPunct="1"/>
            <a:r>
              <a:rPr lang="en-US" altLang="en-US" sz="2400" dirty="0"/>
              <a:t>It is defined by the </a:t>
            </a:r>
            <a:r>
              <a:rPr lang="en-US" altLang="en-US" sz="2400" b="1" dirty="0">
                <a:latin typeface="Cambria Math" panose="02040503050406030204" pitchFamily="18" charset="0"/>
                <a:ea typeface="Cambria Math" panose="02040503050406030204" pitchFamily="18" charset="0"/>
              </a:rPr>
              <a:t>7</a:t>
            </a:r>
            <a:r>
              <a:rPr lang="en-US" altLang="en-US" sz="2400" dirty="0"/>
              <a:t>-tuple </a:t>
            </a:r>
            <a:r>
              <a:rPr lang="en-US" altLang="en-US" sz="2400" b="1" dirty="0">
                <a:latin typeface="Cambria Math" panose="02040503050406030204" pitchFamily="18" charset="0"/>
                <a:ea typeface="Cambria Math" panose="02040503050406030204" pitchFamily="18" charset="0"/>
              </a:rPr>
              <a:t>(Q,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 q</a:t>
            </a:r>
            <a:r>
              <a:rPr lang="en-US" altLang="en-US" sz="2400" b="1" baseline="-25000" dirty="0">
                <a:latin typeface="Cambria Math" panose="02040503050406030204" pitchFamily="18" charset="0"/>
                <a:ea typeface="Cambria Math" panose="02040503050406030204" pitchFamily="18" charset="0"/>
                <a:sym typeface="Symbol" panose="05050102010706020507" pitchFamily="18" charset="2"/>
              </a:rPr>
              <a:t>0</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sz="2400" b="1" dirty="0">
                <a:latin typeface="Cambria Math" panose="02040503050406030204" pitchFamily="18" charset="0"/>
                <a:ea typeface="Cambria Math" panose="02040503050406030204" pitchFamily="18" charset="0"/>
              </a:rPr>
              <a:t>)</a:t>
            </a:r>
            <a:r>
              <a:rPr lang="en-US" altLang="en-US" sz="2400" dirty="0"/>
              <a:t>, with</a:t>
            </a:r>
          </a:p>
          <a:p>
            <a:pPr lvl="1"/>
            <a:r>
              <a:rPr lang="en-US" altLang="en-US" dirty="0"/>
              <a:t> </a:t>
            </a:r>
            <a:r>
              <a:rPr lang="en-US" altLang="en-US" b="1" dirty="0">
                <a:latin typeface="Cambria Math" panose="02040503050406030204" pitchFamily="18" charset="0"/>
                <a:ea typeface="Cambria Math" panose="02040503050406030204" pitchFamily="18" charset="0"/>
              </a:rPr>
              <a:t>Q</a:t>
            </a:r>
            <a:r>
              <a:rPr lang="en-US" altLang="en-US" dirty="0"/>
              <a:t> finite set of states</a:t>
            </a:r>
          </a:p>
          <a:p>
            <a:pPr lvl="1"/>
            <a:r>
              <a:rPr lang="en-US" altLang="en-US" dirty="0"/>
              <a:t>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 finite input alphabet (without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a:t>
            </a:r>
          </a:p>
          <a:p>
            <a:pPr lvl="1"/>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 finite tape alphabet with </a:t>
            </a:r>
            <a:r>
              <a:rPr lang="en-US" altLang="en-US" b="1" dirty="0">
                <a:latin typeface="Cambria Math" panose="02040503050406030204" pitchFamily="18" charset="0"/>
                <a:ea typeface="Cambria Math" panose="02040503050406030204" pitchFamily="18" charset="0"/>
                <a:sym typeface="Symbol" panose="05050102010706020507" pitchFamily="18" charset="2"/>
              </a:rPr>
              <a:t>{⌴}     </a:t>
            </a:r>
          </a:p>
          <a:p>
            <a:pPr lvl="1"/>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a:latin typeface="Cambria Math" panose="02040503050406030204" pitchFamily="18" charset="0"/>
                <a:ea typeface="Cambria Math" panose="02040503050406030204" pitchFamily="18" charset="0"/>
                <a:sym typeface="Symbol" panose="05050102010706020507" pitchFamily="18" charset="2"/>
              </a:rPr>
              <a:t>0</a:t>
            </a:r>
            <a:r>
              <a:rPr lang="en-US" altLang="en-US" dirty="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dirty="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b="1" baseline="-25000"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Q  </a:t>
            </a:r>
            <a:r>
              <a:rPr lang="en-US" altLang="en-US" dirty="0">
                <a:sym typeface="Symbol" panose="05050102010706020507" pitchFamily="18" charset="2"/>
              </a:rPr>
              <a:t>respectively the start, accept, and reject state</a:t>
            </a:r>
            <a:endParaRPr lang="en-US" altLang="en-US" b="1" dirty="0">
              <a:latin typeface="Cambria Math" panose="02040503050406030204" pitchFamily="18" charset="0"/>
              <a:ea typeface="Cambria Math" panose="02040503050406030204" pitchFamily="18" charset="0"/>
              <a:sym typeface="Symbol" panose="05050102010706020507" pitchFamily="18" charset="2"/>
            </a:endParaRPr>
          </a:p>
          <a:p>
            <a:pPr lvl="1">
              <a:lnSpc>
                <a:spcPct val="150000"/>
              </a:lnSpc>
              <a:spcAft>
                <a:spcPts val="600"/>
              </a:spcAft>
            </a:pP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 the transition function, where </a:t>
            </a:r>
            <a:r>
              <a:rPr lang="en-US" altLang="en-US" b="1" dirty="0">
                <a:latin typeface="Cambria Math" panose="02040503050406030204" pitchFamily="18" charset="0"/>
                <a:ea typeface="Cambria Math" panose="02040503050406030204" pitchFamily="18" charset="0"/>
                <a:sym typeface="Symbol" panose="05050102010706020507" pitchFamily="18" charset="2"/>
              </a:rPr>
              <a:t>L </a:t>
            </a:r>
            <a:r>
              <a:rPr lang="en-US" altLang="en-US" dirty="0">
                <a:sym typeface="Symbol" panose="05050102010706020507" pitchFamily="18" charset="2"/>
              </a:rPr>
              <a:t>= Left, </a:t>
            </a:r>
            <a:r>
              <a:rPr lang="en-US" altLang="en-US" b="1" dirty="0">
                <a:latin typeface="Cambria Math" panose="02040503050406030204" pitchFamily="18" charset="0"/>
                <a:ea typeface="Cambria Math" panose="02040503050406030204" pitchFamily="18" charset="0"/>
                <a:sym typeface="Symbol" panose="05050102010706020507" pitchFamily="18" charset="2"/>
              </a:rPr>
              <a:t>R </a:t>
            </a:r>
            <a:r>
              <a:rPr lang="en-US" altLang="en-US" dirty="0">
                <a:sym typeface="Symbol" panose="05050102010706020507" pitchFamily="18" charset="2"/>
              </a:rPr>
              <a:t>= Right, </a:t>
            </a:r>
            <a:r>
              <a:rPr lang="en-US" altLang="en-US" b="1" dirty="0">
                <a:latin typeface="Cambria Math" panose="02040503050406030204" pitchFamily="18" charset="0"/>
                <a:ea typeface="Cambria Math" panose="02040503050406030204" pitchFamily="18" charset="0"/>
                <a:sym typeface="Symbol" panose="05050102010706020507" pitchFamily="18" charset="2"/>
              </a:rPr>
              <a:t>S </a:t>
            </a:r>
            <a:r>
              <a:rPr lang="en-US" altLang="en-US" dirty="0">
                <a:sym typeface="Symbol" panose="05050102010706020507" pitchFamily="18" charset="2"/>
              </a:rPr>
              <a:t>= Stay Put</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 Q\{</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b="1" dirty="0">
                <a:latin typeface="Cambria Math" panose="02040503050406030204" pitchFamily="18" charset="0"/>
                <a:ea typeface="Cambria Math" panose="02040503050406030204" pitchFamily="18" charset="0"/>
                <a:sym typeface="Symbol" panose="05050102010706020507" pitchFamily="18" charset="2"/>
              </a:rPr>
              <a:t>}      Q    {L, R, S}</a:t>
            </a:r>
            <a:endParaRPr lang="en-US" altLang="en-US" b="1" baseline="30000" dirty="0">
              <a:latin typeface="Cambria Math" panose="02040503050406030204" pitchFamily="18" charset="0"/>
              <a:ea typeface="Cambria Math" panose="02040503050406030204" pitchFamily="18" charset="0"/>
            </a:endParaRPr>
          </a:p>
          <a:p>
            <a:endParaRPr lang="en-US" dirty="0"/>
          </a:p>
        </p:txBody>
      </p:sp>
      <p:sp>
        <p:nvSpPr>
          <p:cNvPr id="5" name="Text Placeholder 4">
            <a:extLst>
              <a:ext uri="{FF2B5EF4-FFF2-40B4-BE49-F238E27FC236}">
                <a16:creationId xmlns:a16="http://schemas.microsoft.com/office/drawing/2014/main" id="{F4BFA169-BC95-4E2C-99E5-55E354E83529}"/>
              </a:ext>
            </a:extLst>
          </p:cNvPr>
          <p:cNvSpPr>
            <a:spLocks noGrp="1"/>
          </p:cNvSpPr>
          <p:nvPr>
            <p:ph type="body" sz="quarter" idx="14"/>
          </p:nvPr>
        </p:nvSpPr>
        <p:spPr/>
        <p:txBody>
          <a:bodyPr/>
          <a:lstStyle/>
          <a:p>
            <a:r>
              <a:rPr lang="en-US" altLang="en-US" dirty="0"/>
              <a:t>Variants of Turing Machines</a:t>
            </a:r>
            <a:endParaRPr lang="en-US" dirty="0"/>
          </a:p>
        </p:txBody>
      </p:sp>
    </p:spTree>
    <p:extLst>
      <p:ext uri="{BB962C8B-B14F-4D97-AF65-F5344CB8AC3E}">
        <p14:creationId xmlns:p14="http://schemas.microsoft.com/office/powerpoint/2010/main" val="33127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wipe(left)">
                                      <p:cBhvr>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207E7-DACA-4CCE-98AB-C777537F4428}">
  <ds:schemaRefs>
    <ds:schemaRef ds:uri="http://schemas.microsoft.com/sharepoint/v3/contenttype/forms"/>
  </ds:schemaRefs>
</ds:datastoreItem>
</file>

<file path=customXml/itemProps2.xml><?xml version="1.0" encoding="utf-8"?>
<ds:datastoreItem xmlns:ds="http://schemas.openxmlformats.org/officeDocument/2006/customXml" ds:itemID="{CD6EE87E-06FA-4AFD-B28D-E4F440BCA87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9920211-0CE3-4E2E-AB02-A3301FAA3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3065</TotalTime>
  <Words>2019</Words>
  <Application>Microsoft Office PowerPoint</Application>
  <PresentationFormat>On-screen Show (4:3)</PresentationFormat>
  <Paragraphs>235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 Black</vt:lpstr>
      <vt:lpstr>Calibri</vt:lpstr>
      <vt:lpstr>Cambria Math</vt:lpstr>
      <vt:lpstr>Corbel</vt:lpstr>
      <vt:lpstr>Times New Roman</vt:lpstr>
      <vt:lpstr>Wingdings</vt:lpstr>
      <vt:lpstr>AIUB 2020</vt:lpstr>
      <vt:lpstr>Variants of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Computing with Multitape Turing Machines</vt:lpstr>
      <vt:lpstr>PowerPoint Presentation</vt:lpstr>
      <vt:lpstr>PowerPoint Presentation</vt:lpstr>
      <vt:lpstr>PowerPoint Presentation</vt:lpstr>
      <vt:lpstr>Computing with Nondeterministic TMs</vt:lpstr>
      <vt:lpstr>Computing with Nondeterministic TMs</vt:lpstr>
      <vt:lpstr>Simulating Nondeterministic TMs with Deterministic Ones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606</cp:revision>
  <dcterms:created xsi:type="dcterms:W3CDTF">2020-07-03T15:11:23Z</dcterms:created>
  <dcterms:modified xsi:type="dcterms:W3CDTF">2021-05-25T13:56:48Z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