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98" r:id="rId15"/>
    <p:sldId id="301" r:id="rId16"/>
    <p:sldId id="302" r:id="rId17"/>
    <p:sldId id="303" r:id="rId18"/>
    <p:sldId id="304" r:id="rId19"/>
    <p:sldId id="305" r:id="rId20"/>
    <p:sldId id="30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68" autoAdjust="0"/>
    <p:restoredTop sz="92393"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233174445"/>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086238694"/>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803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371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7363699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63864993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64152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0296436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00435348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96338569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43278144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09871829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47696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1364775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026689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62718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69401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6779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9357285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803335146"/>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06260763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31387703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0011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077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42692173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29171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2994238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5904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03004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831050A6-E3BA-4AF8-9B91-5F72DBE43429}"/>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27CE87F-E45F-4199-A2DC-5CFBD4B6F895}"/>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65DEB5C9-5B04-483F-A11F-C289C2D40D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6597079A-9AB2-40E6-A7B3-227B1B3CF75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88171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37973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18673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22830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2268953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01204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83376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004980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Wide Picture, Content,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3" y="2482396"/>
            <a:ext cx="5945191" cy="3938112"/>
          </a:xfrm>
          <a:prstGeom prst="rect">
            <a:avLst/>
          </a:prstGeom>
        </p:spPr>
        <p:txBody>
          <a:bodyPr>
            <a:normAutofit/>
          </a:bodyPr>
          <a:lstStyle>
            <a:lvl1pPr marL="254000" indent="-254000">
              <a:defRPr sz="2400"/>
            </a:lvl1pPr>
            <a:lvl2pPr>
              <a:defRPr sz="2200"/>
            </a:lvl2pPr>
            <a:lvl3pPr marL="804863" indent="-290513">
              <a:defRPr sz="2000"/>
            </a:lvl3pPr>
            <a:lvl4pPr marL="968375" indent="-258763">
              <a:defRPr sz="1900"/>
            </a:lvl4pPr>
            <a:lvl5pPr marL="1143000" indent="-238125">
              <a:defRPr sz="1800"/>
            </a:lvl5pPr>
            <a:lvl6pPr>
              <a:defRPr sz="1013"/>
            </a:lvl6pPr>
            <a:lvl7pPr>
              <a:defRPr sz="1013"/>
            </a:lvl7pPr>
            <a:lvl8pPr>
              <a:defRPr sz="1013"/>
            </a:lvl8pPr>
            <a:lvl9pPr>
              <a:defRPr sz="1013"/>
            </a:lvl9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749346"/>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411643"/>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939616" y="1114627"/>
            <a:ext cx="2373814"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415971"/>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3" name="Picture Placeholder 13">
            <a:extLst>
              <a:ext uri="{FF2B5EF4-FFF2-40B4-BE49-F238E27FC236}">
                <a16:creationId xmlns:a16="http://schemas.microsoft.com/office/drawing/2014/main" id="{6FC53DFD-3B18-476D-A441-2D7BDA21B353}"/>
              </a:ext>
            </a:extLst>
          </p:cNvPr>
          <p:cNvSpPr>
            <a:spLocks noGrp="1"/>
          </p:cNvSpPr>
          <p:nvPr>
            <p:ph type="pic" sz="quarter" idx="14"/>
          </p:nvPr>
        </p:nvSpPr>
        <p:spPr>
          <a:xfrm>
            <a:off x="5839326" y="2488854"/>
            <a:ext cx="3304674" cy="3903573"/>
          </a:xfrm>
          <a:prstGeom prst="rect">
            <a:avLst/>
          </a:prstGeom>
        </p:spPr>
        <p:txBody>
          <a:bodyPr/>
          <a:lstStyle>
            <a:lvl1pPr>
              <a:buNone/>
              <a:defRPr/>
            </a:lvl1pPr>
          </a:lstStyle>
          <a:p>
            <a:r>
              <a:rPr lang="en-US"/>
              <a:t>Click icon to add picture</a:t>
            </a:r>
            <a:endParaRPr/>
          </a:p>
        </p:txBody>
      </p:sp>
      <p:grpSp>
        <p:nvGrpSpPr>
          <p:cNvPr id="34" name="Group 33">
            <a:extLst>
              <a:ext uri="{FF2B5EF4-FFF2-40B4-BE49-F238E27FC236}">
                <a16:creationId xmlns:a16="http://schemas.microsoft.com/office/drawing/2014/main" id="{CD5C781B-7229-4DF2-8235-B427C6E9746F}"/>
              </a:ext>
            </a:extLst>
          </p:cNvPr>
          <p:cNvGrpSpPr/>
          <p:nvPr userDrawn="1"/>
        </p:nvGrpSpPr>
        <p:grpSpPr>
          <a:xfrm rot="5400000" flipV="1">
            <a:off x="3845162" y="4375376"/>
            <a:ext cx="3942609" cy="74367"/>
            <a:chOff x="284163" y="1577847"/>
            <a:chExt cx="8576373" cy="137411"/>
          </a:xfrm>
        </p:grpSpPr>
        <p:sp>
          <p:nvSpPr>
            <p:cNvPr id="35" name="Rectangle 34">
              <a:extLst>
                <a:ext uri="{FF2B5EF4-FFF2-40B4-BE49-F238E27FC236}">
                  <a16:creationId xmlns:a16="http://schemas.microsoft.com/office/drawing/2014/main" id="{72661183-1E24-4D84-BD2E-BD50D3618B8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6" name="Rectangle 35">
              <a:extLst>
                <a:ext uri="{FF2B5EF4-FFF2-40B4-BE49-F238E27FC236}">
                  <a16:creationId xmlns:a16="http://schemas.microsoft.com/office/drawing/2014/main" id="{F2E5DB95-A078-48D9-859B-6B7AD61AFB3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7" name="Rectangle 36">
              <a:extLst>
                <a:ext uri="{FF2B5EF4-FFF2-40B4-BE49-F238E27FC236}">
                  <a16:creationId xmlns:a16="http://schemas.microsoft.com/office/drawing/2014/main" id="{DD219110-D2F8-4785-9FDB-DFAEEC8FFB0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84068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2195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66153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18572061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89740705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51699824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9252382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 id="2147483776" r:id="rId39"/>
    <p:sldLayoutId id="2147483777" r:id="rId40"/>
    <p:sldLayoutId id="2147483736" r:id="rId41"/>
    <p:sldLayoutId id="2147483697" r:id="rId42"/>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Sipser-TM_Equivalence.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Turing </a:t>
            </a:r>
            <a:r>
              <a:rPr lang="en-US"/>
              <a:t>Machine Equivalency</a:t>
            </a:r>
            <a:br>
              <a:rPr lang="en-US" dirty="0"/>
            </a:br>
            <a:r>
              <a:rPr lang="en-US" dirty="0"/>
              <a:t>Algorithms</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10</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6D863-C94B-4B5C-B3AA-5512802FEBA1}"/>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B6B45E53-EEFC-42CA-82A7-E92C9B397F11}"/>
              </a:ext>
            </a:extLst>
          </p:cNvPr>
          <p:cNvSpPr>
            <a:spLocks noGrp="1"/>
          </p:cNvSpPr>
          <p:nvPr>
            <p:ph type="body" sz="quarter" idx="12"/>
          </p:nvPr>
        </p:nvSpPr>
        <p:spPr/>
        <p:txBody>
          <a:bodyPr/>
          <a:lstStyle/>
          <a:p>
            <a:r>
              <a:rPr lang="en-US" dirty="0"/>
              <a:t>Church-Turing Thesis</a:t>
            </a:r>
          </a:p>
        </p:txBody>
      </p:sp>
      <p:sp>
        <p:nvSpPr>
          <p:cNvPr id="6" name="Text Placeholder 5">
            <a:extLst>
              <a:ext uri="{FF2B5EF4-FFF2-40B4-BE49-F238E27FC236}">
                <a16:creationId xmlns:a16="http://schemas.microsoft.com/office/drawing/2014/main" id="{43BD4270-E55D-49E7-8895-D5CB93592C40}"/>
              </a:ext>
            </a:extLst>
          </p:cNvPr>
          <p:cNvSpPr>
            <a:spLocks noGrp="1"/>
          </p:cNvSpPr>
          <p:nvPr>
            <p:ph type="body" sz="quarter" idx="13"/>
          </p:nvPr>
        </p:nvSpPr>
        <p:spPr/>
        <p:txBody>
          <a:bodyPr>
            <a:normAutofit fontScale="92500" lnSpcReduction="10000"/>
          </a:bodyPr>
          <a:lstStyle/>
          <a:p>
            <a:pPr algn="just"/>
            <a:r>
              <a:rPr lang="en-US" dirty="0"/>
              <a:t>Proving that an algorithm exists or does not exist requires having a clear definition of algorithm.</a:t>
            </a:r>
          </a:p>
          <a:p>
            <a:pPr algn="just"/>
            <a:r>
              <a:rPr lang="en-US" dirty="0"/>
              <a:t>The definition came in the 1936 papers of Alonzo Church and Alan Turing. </a:t>
            </a:r>
          </a:p>
          <a:p>
            <a:pPr lvl="1" algn="just"/>
            <a:r>
              <a:rPr lang="en-US" dirty="0"/>
              <a:t>Church used notational system called the λ-calculus to define algorithms. </a:t>
            </a:r>
          </a:p>
          <a:p>
            <a:pPr lvl="1"/>
            <a:r>
              <a:rPr lang="en-US" dirty="0"/>
              <a:t>Turing did the same with his “machines.” </a:t>
            </a:r>
          </a:p>
          <a:p>
            <a:pPr algn="just"/>
            <a:r>
              <a:rPr lang="en-US" dirty="0"/>
              <a:t>These two definitions were shown to be equivalent. This connection between the informal notion of algorithm and the precise definition has come to be called the Church–Turing thesis.</a:t>
            </a:r>
          </a:p>
          <a:p>
            <a:pPr algn="just"/>
            <a:r>
              <a:rPr lang="en-US" dirty="0"/>
              <a:t>The Church–Turing thesis provides the definition of algorithm necessary to resolve Hilbert’s tenth problem. </a:t>
            </a:r>
          </a:p>
          <a:p>
            <a:pPr lvl="1"/>
            <a:r>
              <a:rPr lang="en-US" i="1" dirty="0"/>
              <a:t>Intuitive notion of algorithms equals to </a:t>
            </a:r>
            <a:r>
              <a:rPr lang="en-US" i="1"/>
              <a:t>the Turing Decidable machine</a:t>
            </a:r>
            <a:r>
              <a:rPr lang="en-US" dirty="0"/>
              <a:t>.</a:t>
            </a:r>
          </a:p>
          <a:p>
            <a:pPr algn="just"/>
            <a:r>
              <a:rPr lang="en-US" dirty="0"/>
              <a:t>In 1970, Yuri </a:t>
            </a:r>
            <a:r>
              <a:rPr lang="en-US" dirty="0" err="1"/>
              <a:t>Matijasevic</a:t>
            </a:r>
            <a:r>
              <a:rPr lang="en-US" dirty="0"/>
              <a:t>, building on the work of Martin Davis, Hilary Putnam, and Julia Robinson, showed that no algorithm exists for testing whether a polynomial has integral roots.</a:t>
            </a:r>
          </a:p>
        </p:txBody>
      </p:sp>
      <p:sp>
        <p:nvSpPr>
          <p:cNvPr id="7" name="Text Placeholder 6">
            <a:extLst>
              <a:ext uri="{FF2B5EF4-FFF2-40B4-BE49-F238E27FC236}">
                <a16:creationId xmlns:a16="http://schemas.microsoft.com/office/drawing/2014/main" id="{A0785406-76F3-4544-B8AD-2EC7B1DDD201}"/>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241774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t>Turing Recognizable vs Decidable</a:t>
            </a:r>
            <a:endParaRPr lang="en-US" dirty="0"/>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r>
              <a:rPr lang="en-US" altLang="en-US" sz="2800" b="1" i="1" dirty="0"/>
              <a:t>Turing Recognizable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a:t>
            </a:r>
            <a:r>
              <a:rPr lang="en-US" altLang="en-US" sz="2800" dirty="0"/>
              <a:t> is </a:t>
            </a:r>
            <a:r>
              <a:rPr lang="en-US" altLang="en-US" sz="2800" u="sng" dirty="0"/>
              <a:t>Turing-recognizable</a:t>
            </a:r>
            <a:r>
              <a:rPr lang="en-US" altLang="en-US" sz="2800" dirty="0"/>
              <a:t> if and only if there is a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such that </a:t>
            </a:r>
            <a:r>
              <a:rPr lang="en-US" altLang="en-US" sz="2800" b="1" dirty="0">
                <a:latin typeface="Cambria Math" panose="02040503050406030204" pitchFamily="18" charset="0"/>
                <a:ea typeface="Cambria Math" panose="02040503050406030204" pitchFamily="18" charset="0"/>
              </a:rPr>
              <a:t>A = L(M)</a:t>
            </a:r>
            <a:r>
              <a:rPr lang="en-US" altLang="en-US" sz="2800" dirty="0"/>
              <a:t>.</a:t>
            </a:r>
          </a:p>
          <a:p>
            <a:pPr lvl="1" algn="just"/>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dirty="0">
                <a:solidFill>
                  <a:schemeClr val="bg1"/>
                </a:solidFill>
              </a:rPr>
              <a:t>,</a:t>
            </a:r>
          </a:p>
          <a:p>
            <a:pPr lvl="1"/>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dirty="0">
                <a:solidFill>
                  <a:schemeClr val="bg1"/>
                </a:solidFill>
              </a:rPr>
              <a:t>,</a:t>
            </a:r>
            <a:br>
              <a:rPr lang="en-US" altLang="en-US" dirty="0">
                <a:solidFill>
                  <a:schemeClr val="bg1"/>
                </a:solidFill>
              </a:rPr>
            </a:br>
            <a:r>
              <a:rPr lang="en-US" altLang="en-US" dirty="0">
                <a:solidFill>
                  <a:schemeClr val="bg1"/>
                </a:solidFill>
              </a:rPr>
              <a:t>                 </a:t>
            </a:r>
            <a:r>
              <a:rPr lang="en-US" altLang="en-US" dirty="0">
                <a:solidFill>
                  <a:schemeClr val="tx1"/>
                </a:solidFill>
              </a:rPr>
              <a:t>or </a:t>
            </a:r>
            <a:r>
              <a:rPr lang="en-US" altLang="en-US" b="1" dirty="0">
                <a:latin typeface="Cambria Math" panose="02040503050406030204" pitchFamily="18" charset="0"/>
                <a:ea typeface="Cambria Math" panose="02040503050406030204" pitchFamily="18" charset="0"/>
                <a:sym typeface="Symbol" panose="05050102010706020507" pitchFamily="18" charset="2"/>
              </a:rPr>
              <a:t>M</a:t>
            </a:r>
            <a:r>
              <a:rPr lang="en-US" altLang="en-US" dirty="0">
                <a:solidFill>
                  <a:schemeClr val="tx1"/>
                </a:solidFill>
              </a:rPr>
              <a:t> runs forever (</a:t>
            </a:r>
            <a:r>
              <a:rPr lang="en-US" altLang="en-US" sz="2000" i="1" dirty="0">
                <a:sym typeface="Symbol" panose="05050102010706020507" pitchFamily="18" charset="2"/>
              </a:rPr>
              <a:t>loop indefinitely</a:t>
            </a:r>
            <a:r>
              <a:rPr lang="en-US" altLang="en-US" dirty="0">
                <a:solidFill>
                  <a:schemeClr val="tx1"/>
                </a:solidFill>
              </a:rPr>
              <a:t>)</a:t>
            </a:r>
          </a:p>
          <a:p>
            <a:pPr algn="just"/>
            <a:endParaRPr lang="en-US" altLang="en-US" sz="2800" b="1" i="1" dirty="0"/>
          </a:p>
          <a:p>
            <a:pPr algn="just"/>
            <a:r>
              <a:rPr lang="en-US" altLang="en-US" sz="2800" b="1" i="1" dirty="0"/>
              <a:t>Turing Decidable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 </a:t>
            </a: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lvl="1"/>
            <a:endParaRPr lang="en-US" altLang="en-US" sz="2800" dirty="0">
              <a:solidFill>
                <a:schemeClr val="tx1"/>
              </a:solidFill>
            </a:endParaRPr>
          </a:p>
        </p:txBody>
      </p:sp>
      <p:sp>
        <p:nvSpPr>
          <p:cNvPr id="5" name="Text Placeholder 4">
            <a:extLst>
              <a:ext uri="{FF2B5EF4-FFF2-40B4-BE49-F238E27FC236}">
                <a16:creationId xmlns:a16="http://schemas.microsoft.com/office/drawing/2014/main" id="{EA293721-9948-4964-9848-54C8BA837B5D}"/>
              </a:ext>
            </a:extLst>
          </p:cNvPr>
          <p:cNvSpPr>
            <a:spLocks noGrp="1"/>
          </p:cNvSpPr>
          <p:nvPr>
            <p:ph type="body" sz="quarter" idx="14"/>
          </p:nvPr>
        </p:nvSpPr>
        <p:spPr/>
        <p:txBody>
          <a:bodyPr/>
          <a:lstStyle/>
          <a:p>
            <a:r>
              <a:rPr lang="en-US" dirty="0"/>
              <a:t>Review</a:t>
            </a:r>
          </a:p>
        </p:txBody>
      </p:sp>
    </p:spTree>
    <p:extLst>
      <p:ext uri="{BB962C8B-B14F-4D97-AF65-F5344CB8AC3E}">
        <p14:creationId xmlns:p14="http://schemas.microsoft.com/office/powerpoint/2010/main" val="293776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ABC2A8-AC35-47A3-AC23-5089CC5C8B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A8170EC-D2FB-416E-BDAF-D628B1B0D980}"/>
              </a:ext>
            </a:extLst>
          </p:cNvPr>
          <p:cNvSpPr>
            <a:spLocks noGrp="1"/>
          </p:cNvSpPr>
          <p:nvPr>
            <p:ph type="body" sz="quarter" idx="12"/>
          </p:nvPr>
        </p:nvSpPr>
        <p:spPr/>
        <p:txBody>
          <a:bodyPr/>
          <a:lstStyle/>
          <a:p>
            <a:r>
              <a:rPr lang="en-US" dirty="0"/>
              <a:t>Hilbert’s tenth problem in TM</a:t>
            </a:r>
          </a:p>
        </p:txBody>
      </p:sp>
      <p:sp>
        <p:nvSpPr>
          <p:cNvPr id="4" name="Text Placeholder 3">
            <a:extLst>
              <a:ext uri="{FF2B5EF4-FFF2-40B4-BE49-F238E27FC236}">
                <a16:creationId xmlns:a16="http://schemas.microsoft.com/office/drawing/2014/main" id="{84DF942A-16A2-4B1E-B1BF-F48BB16A2E49}"/>
              </a:ext>
            </a:extLst>
          </p:cNvPr>
          <p:cNvSpPr>
            <a:spLocks noGrp="1"/>
          </p:cNvSpPr>
          <p:nvPr>
            <p:ph type="body" sz="quarter" idx="13"/>
          </p:nvPr>
        </p:nvSpPr>
        <p:spPr/>
        <p:txBody>
          <a:bodyPr>
            <a:normAutofit fontScale="92500" lnSpcReduction="10000"/>
          </a:bodyPr>
          <a:lstStyle/>
          <a:p>
            <a:r>
              <a:rPr lang="en-US" dirty="0"/>
              <a:t>A simpler and analogous version to Hilbert’s tenth problem for polynomials with single variable, such as </a:t>
            </a:r>
            <a:r>
              <a:rPr lang="en-US" dirty="0">
                <a:latin typeface="Cambria Math" panose="02040503050406030204" pitchFamily="18" charset="0"/>
                <a:ea typeface="Cambria Math" panose="02040503050406030204" pitchFamily="18" charset="0"/>
              </a:rPr>
              <a:t>2x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+x−7</a:t>
            </a:r>
            <a:r>
              <a:rPr lang="en-US" dirty="0"/>
              <a:t>. Described in our terminology – </a:t>
            </a:r>
          </a:p>
          <a:p>
            <a:pPr lvl="1"/>
            <a:r>
              <a:rPr lang="en-US" dirty="0">
                <a:latin typeface="Cambria Math" panose="02040503050406030204" pitchFamily="18" charset="0"/>
                <a:ea typeface="Cambria Math" panose="02040503050406030204" pitchFamily="18" charset="0"/>
              </a:rPr>
              <a:t>D1 = {p| p is a polynomial over x with an integral root}</a:t>
            </a:r>
            <a:r>
              <a:rPr lang="en-US" dirty="0"/>
              <a:t>. </a:t>
            </a:r>
          </a:p>
          <a:p>
            <a:r>
              <a:rPr lang="en-US" dirty="0"/>
              <a:t>Here is a TM </a:t>
            </a:r>
            <a:r>
              <a:rPr lang="en-US" dirty="0">
                <a:latin typeface="Cambria Math" panose="02040503050406030204" pitchFamily="18" charset="0"/>
                <a:ea typeface="Cambria Math" panose="02040503050406030204" pitchFamily="18" charset="0"/>
              </a:rPr>
              <a:t>M1</a:t>
            </a:r>
            <a:r>
              <a:rPr lang="en-US" dirty="0"/>
              <a:t> that recognizes </a:t>
            </a:r>
            <a:r>
              <a:rPr lang="en-US" dirty="0">
                <a:latin typeface="Cambria Math" panose="02040503050406030204" pitchFamily="18" charset="0"/>
                <a:ea typeface="Cambria Math" panose="02040503050406030204" pitchFamily="18" charset="0"/>
              </a:rPr>
              <a:t>D1</a:t>
            </a:r>
            <a:r>
              <a:rPr lang="en-US" dirty="0"/>
              <a:t>: </a:t>
            </a:r>
          </a:p>
          <a:p>
            <a:pPr lvl="1"/>
            <a:r>
              <a:rPr lang="en-US" dirty="0">
                <a:latin typeface="Cambria Math" panose="02040503050406030204" pitchFamily="18" charset="0"/>
                <a:ea typeface="Cambria Math" panose="02040503050406030204" pitchFamily="18" charset="0"/>
              </a:rPr>
              <a:t>M1</a:t>
            </a:r>
            <a:r>
              <a:rPr lang="en-US" dirty="0"/>
              <a:t> = “On input </a:t>
            </a:r>
            <a:r>
              <a:rPr lang="en-US" dirty="0">
                <a:latin typeface="Cambria Math" panose="02040503050406030204" pitchFamily="18" charset="0"/>
                <a:ea typeface="Cambria Math" panose="02040503050406030204" pitchFamily="18" charset="0"/>
              </a:rPr>
              <a:t>〈p〉</a:t>
            </a:r>
            <a:r>
              <a:rPr lang="en-US" dirty="0"/>
              <a:t>: where </a:t>
            </a:r>
            <a:r>
              <a:rPr lang="en-US" dirty="0">
                <a:latin typeface="Cambria Math" panose="02040503050406030204" pitchFamily="18" charset="0"/>
                <a:ea typeface="Cambria Math" panose="02040503050406030204" pitchFamily="18" charset="0"/>
              </a:rPr>
              <a:t>p</a:t>
            </a:r>
            <a:r>
              <a:rPr lang="en-US" dirty="0"/>
              <a:t> is a polynomial over the variable </a:t>
            </a:r>
            <a:r>
              <a:rPr lang="en-US" dirty="0">
                <a:latin typeface="Cambria Math" panose="02040503050406030204" pitchFamily="18" charset="0"/>
                <a:ea typeface="Cambria Math" panose="02040503050406030204" pitchFamily="18" charset="0"/>
              </a:rPr>
              <a:t>x</a:t>
            </a:r>
            <a:r>
              <a:rPr lang="en-US" dirty="0"/>
              <a:t>. </a:t>
            </a:r>
          </a:p>
          <a:p>
            <a:pPr marL="1311275" indent="-228600">
              <a:buAutoNum type="arabicPeriod"/>
            </a:pPr>
            <a:r>
              <a:rPr lang="en-US" dirty="0"/>
              <a:t>Evaluate p with x set successively to the </a:t>
            </a:r>
            <a:r>
              <a:rPr lang="en-US" dirty="0">
                <a:latin typeface="Cambria Math" panose="02040503050406030204" pitchFamily="18" charset="0"/>
                <a:ea typeface="Cambria Math" panose="02040503050406030204" pitchFamily="18" charset="0"/>
              </a:rPr>
              <a:t>values 0, 1, −1, 2, −2, 3, −3, . . . . </a:t>
            </a:r>
            <a:r>
              <a:rPr lang="en-US" dirty="0"/>
              <a:t>If at any point the polynomial evaluates to </a:t>
            </a:r>
            <a:r>
              <a:rPr lang="en-US" dirty="0">
                <a:latin typeface="Cambria Math" panose="02040503050406030204" pitchFamily="18" charset="0"/>
                <a:ea typeface="Cambria Math" panose="02040503050406030204" pitchFamily="18" charset="0"/>
              </a:rPr>
              <a:t>0</a:t>
            </a:r>
            <a:r>
              <a:rPr lang="en-US" dirty="0"/>
              <a:t>, accept.”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has an integral root, </a:t>
            </a:r>
            <a:r>
              <a:rPr lang="en-US" dirty="0">
                <a:latin typeface="Cambria Math" panose="02040503050406030204" pitchFamily="18" charset="0"/>
                <a:ea typeface="Cambria Math" panose="02040503050406030204" pitchFamily="18" charset="0"/>
              </a:rPr>
              <a:t>M1</a:t>
            </a:r>
            <a:r>
              <a:rPr lang="en-US" dirty="0"/>
              <a:t> eventually will find it and </a:t>
            </a:r>
            <a:r>
              <a:rPr lang="en-US" b="1" i="1" dirty="0"/>
              <a:t>accept</a:t>
            </a:r>
            <a:r>
              <a:rPr lang="en-US" dirty="0"/>
              <a: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does not have an integral root, </a:t>
            </a:r>
            <a:r>
              <a:rPr lang="en-US" dirty="0">
                <a:latin typeface="Cambria Math" panose="02040503050406030204" pitchFamily="18" charset="0"/>
                <a:ea typeface="Cambria Math" panose="02040503050406030204" pitchFamily="18" charset="0"/>
              </a:rPr>
              <a:t>M1</a:t>
            </a:r>
            <a:r>
              <a:rPr lang="en-US" dirty="0"/>
              <a:t> will </a:t>
            </a:r>
            <a:r>
              <a:rPr lang="en-US" b="1" i="1" dirty="0"/>
              <a:t>run forever</a:t>
            </a:r>
            <a:r>
              <a:rPr lang="en-US" dirty="0"/>
              <a:t>. </a:t>
            </a:r>
          </a:p>
          <a:p>
            <a:pPr marL="288925" indent="-288925" algn="just"/>
            <a:r>
              <a:rPr lang="en-US" dirty="0"/>
              <a:t>For the multivariable case, we can present a similar TM </a:t>
            </a:r>
            <a:r>
              <a:rPr lang="en-US" dirty="0">
                <a:latin typeface="Cambria Math" panose="02040503050406030204" pitchFamily="18" charset="0"/>
                <a:ea typeface="Cambria Math" panose="02040503050406030204" pitchFamily="18" charset="0"/>
              </a:rPr>
              <a:t>M2</a:t>
            </a:r>
            <a:r>
              <a:rPr lang="en-US" dirty="0"/>
              <a:t> that recognizes </a:t>
            </a:r>
            <a:r>
              <a:rPr lang="en-US" dirty="0">
                <a:latin typeface="Cambria Math" panose="02040503050406030204" pitchFamily="18" charset="0"/>
                <a:ea typeface="Cambria Math" panose="02040503050406030204" pitchFamily="18" charset="0"/>
              </a:rPr>
              <a:t>D2 = {p| p is a polynomial with an integral root}</a:t>
            </a:r>
            <a:r>
              <a:rPr lang="en-US" dirty="0"/>
              <a:t>. </a:t>
            </a:r>
          </a:p>
          <a:p>
            <a:pPr marL="520700" lvl="1" indent="-288925" algn="just"/>
            <a:r>
              <a:rPr lang="en-US" dirty="0"/>
              <a:t>Here, </a:t>
            </a:r>
            <a:r>
              <a:rPr lang="en-US" dirty="0">
                <a:latin typeface="Cambria Math" panose="02040503050406030204" pitchFamily="18" charset="0"/>
                <a:ea typeface="Cambria Math" panose="02040503050406030204" pitchFamily="18" charset="0"/>
              </a:rPr>
              <a:t>M2</a:t>
            </a:r>
            <a:r>
              <a:rPr lang="en-US" dirty="0"/>
              <a:t> goes through all possible settings of its variables to integral values.</a:t>
            </a:r>
          </a:p>
          <a:p>
            <a:pPr marL="288925" indent="-288925" algn="just"/>
            <a:r>
              <a:rPr lang="en-US" dirty="0"/>
              <a:t>Both </a:t>
            </a:r>
            <a:r>
              <a:rPr lang="en-US" dirty="0">
                <a:latin typeface="Cambria Math" panose="02040503050406030204" pitchFamily="18" charset="0"/>
                <a:ea typeface="Cambria Math" panose="02040503050406030204" pitchFamily="18" charset="0"/>
              </a:rPr>
              <a:t>M1</a:t>
            </a:r>
            <a:r>
              <a:rPr lang="en-US" dirty="0"/>
              <a:t> and </a:t>
            </a:r>
            <a:r>
              <a:rPr lang="en-US" dirty="0">
                <a:latin typeface="Cambria Math" panose="02040503050406030204" pitchFamily="18" charset="0"/>
                <a:ea typeface="Cambria Math" panose="02040503050406030204" pitchFamily="18" charset="0"/>
              </a:rPr>
              <a:t>M2</a:t>
            </a:r>
            <a:r>
              <a:rPr lang="en-US" dirty="0"/>
              <a:t> are recognizers but not deciders. So, no algorithm exists for Hilbert’s 10</a:t>
            </a:r>
            <a:r>
              <a:rPr lang="en-US" baseline="30000" dirty="0"/>
              <a:t>th</a:t>
            </a:r>
            <a:r>
              <a:rPr lang="en-US" dirty="0"/>
              <a:t> problem; it is algorithmically unsolvable.</a:t>
            </a:r>
          </a:p>
        </p:txBody>
      </p:sp>
    </p:spTree>
    <p:extLst>
      <p:ext uri="{BB962C8B-B14F-4D97-AF65-F5344CB8AC3E}">
        <p14:creationId xmlns:p14="http://schemas.microsoft.com/office/powerpoint/2010/main" val="243217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5D02C0-27C0-457F-BB39-A25380F8B30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6F7D3C5-D53F-48A3-9B91-B3A54D533E89}"/>
              </a:ext>
            </a:extLst>
          </p:cNvPr>
          <p:cNvSpPr>
            <a:spLocks noGrp="1"/>
          </p:cNvSpPr>
          <p:nvPr>
            <p:ph type="body" sz="quarter" idx="12"/>
          </p:nvPr>
        </p:nvSpPr>
        <p:spPr/>
        <p:txBody>
          <a:bodyPr/>
          <a:lstStyle/>
          <a:p>
            <a:r>
              <a:rPr lang="en-US" dirty="0"/>
              <a:t>High level description for TM</a:t>
            </a:r>
          </a:p>
        </p:txBody>
      </p:sp>
      <p:sp>
        <p:nvSpPr>
          <p:cNvPr id="5" name="Text Placeholder 4">
            <a:extLst>
              <a:ext uri="{FF2B5EF4-FFF2-40B4-BE49-F238E27FC236}">
                <a16:creationId xmlns:a16="http://schemas.microsoft.com/office/drawing/2014/main" id="{889A44AB-7D4D-41D6-BC5A-1240BDD49AB9}"/>
              </a:ext>
            </a:extLst>
          </p:cNvPr>
          <p:cNvSpPr>
            <a:spLocks noGrp="1"/>
          </p:cNvSpPr>
          <p:nvPr>
            <p:ph type="body" sz="quarter" idx="13"/>
          </p:nvPr>
        </p:nvSpPr>
        <p:spPr/>
        <p:txBody>
          <a:bodyPr>
            <a:normAutofit fontScale="92500" lnSpcReduction="10000"/>
          </a:bodyPr>
          <a:lstStyle/>
          <a:p>
            <a:pPr algn="just"/>
            <a:r>
              <a:rPr lang="en-US" dirty="0"/>
              <a:t>So far, we have described the TM using implementation level and low-level description. </a:t>
            </a:r>
          </a:p>
          <a:p>
            <a:pPr algn="just"/>
            <a:r>
              <a:rPr lang="en-US" dirty="0"/>
              <a:t>Now we know, Turing machine merely serves as a precise model for the definition of algorithm.</a:t>
            </a:r>
          </a:p>
          <a:p>
            <a:pPr algn="just"/>
            <a:r>
              <a:rPr lang="en-US" dirty="0"/>
              <a:t>We need only to be comfortable enough with Turing machines to believe that they capture all algorithms.</a:t>
            </a:r>
          </a:p>
          <a:p>
            <a:pPr algn="just"/>
            <a:r>
              <a:rPr lang="en-US" dirty="0"/>
              <a:t>To represent all future computation based on algorithms (high level description) let us standardize the way we describe Turing machine algorithms.</a:t>
            </a:r>
          </a:p>
          <a:p>
            <a:pPr lvl="1" algn="just"/>
            <a:r>
              <a:rPr lang="en-US" dirty="0"/>
              <a:t>We use English prose to describe an algorithm, ignoring the implementation details. At this level we do not need to mention how the machine manages its tape or head.</a:t>
            </a:r>
          </a:p>
          <a:p>
            <a:pPr lvl="1" algn="just"/>
            <a:r>
              <a:rPr lang="en-US" dirty="0"/>
              <a:t>Practicing with lower level Turing machine descriptions helps us understand Turing machines and gain confidence in using them. Once we feel confident, high-level descriptions are sufficient.</a:t>
            </a:r>
          </a:p>
        </p:txBody>
      </p:sp>
      <p:sp>
        <p:nvSpPr>
          <p:cNvPr id="6" name="Text Placeholder 5">
            <a:extLst>
              <a:ext uri="{FF2B5EF4-FFF2-40B4-BE49-F238E27FC236}">
                <a16:creationId xmlns:a16="http://schemas.microsoft.com/office/drawing/2014/main" id="{75F14DAA-6404-4F8E-8E39-06E5B73A5475}"/>
              </a:ext>
            </a:extLst>
          </p:cNvPr>
          <p:cNvSpPr>
            <a:spLocks noGrp="1"/>
          </p:cNvSpPr>
          <p:nvPr>
            <p:ph type="body" sz="quarter" idx="14"/>
          </p:nvPr>
        </p:nvSpPr>
        <p:spPr/>
        <p:txBody>
          <a:bodyPr/>
          <a:lstStyle/>
          <a:p>
            <a:r>
              <a:rPr lang="en-US" dirty="0"/>
              <a:t>ALGORITHMS</a:t>
            </a:r>
          </a:p>
        </p:txBody>
      </p:sp>
    </p:spTree>
    <p:extLst>
      <p:ext uri="{BB962C8B-B14F-4D97-AF65-F5344CB8AC3E}">
        <p14:creationId xmlns:p14="http://schemas.microsoft.com/office/powerpoint/2010/main" val="184834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92D02A-FC03-414F-B8D1-5614334EEC4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8E2FA56-D1DB-45B3-B510-B5ECBF36E76D}"/>
              </a:ext>
            </a:extLst>
          </p:cNvPr>
          <p:cNvSpPr>
            <a:spLocks noGrp="1"/>
          </p:cNvSpPr>
          <p:nvPr>
            <p:ph type="body" sz="quarter" idx="12"/>
          </p:nvPr>
        </p:nvSpPr>
        <p:spPr/>
        <p:txBody>
          <a:bodyPr/>
          <a:lstStyle/>
          <a:p>
            <a:r>
              <a:rPr lang="en-US" dirty="0"/>
              <a:t>High level description for TM</a:t>
            </a:r>
          </a:p>
        </p:txBody>
      </p:sp>
      <p:sp>
        <p:nvSpPr>
          <p:cNvPr id="4" name="Text Placeholder 3">
            <a:extLst>
              <a:ext uri="{FF2B5EF4-FFF2-40B4-BE49-F238E27FC236}">
                <a16:creationId xmlns:a16="http://schemas.microsoft.com/office/drawing/2014/main" id="{0DDA5448-17C6-4A4D-9CFC-0DAB4C2C6FCE}"/>
              </a:ext>
            </a:extLst>
          </p:cNvPr>
          <p:cNvSpPr>
            <a:spLocks noGrp="1"/>
          </p:cNvSpPr>
          <p:nvPr>
            <p:ph type="body" sz="quarter" idx="13"/>
          </p:nvPr>
        </p:nvSpPr>
        <p:spPr/>
        <p:txBody>
          <a:bodyPr>
            <a:normAutofit fontScale="92500" lnSpcReduction="10000"/>
          </a:bodyPr>
          <a:lstStyle/>
          <a:p>
            <a:pPr algn="just"/>
            <a:r>
              <a:rPr lang="en-US" dirty="0"/>
              <a:t>The input to a Turing machine is always a string. </a:t>
            </a:r>
          </a:p>
          <a:p>
            <a:pPr algn="just"/>
            <a:r>
              <a:rPr lang="en-US" dirty="0"/>
              <a:t>If we want to provide an object other than a string as input, we must first represent that object as a string. </a:t>
            </a:r>
          </a:p>
          <a:p>
            <a:pPr lvl="1" algn="just"/>
            <a:r>
              <a:rPr lang="en-US" dirty="0"/>
              <a:t>Strings can easily represent polynomials, graphs, grammars, automata, and any combination of those objects. </a:t>
            </a:r>
          </a:p>
          <a:p>
            <a:pPr lvl="1" algn="just"/>
            <a:r>
              <a:rPr lang="en-US" dirty="0"/>
              <a:t>A Turing machine may be programmed to decode the representation so that it can be interpreted in the way we intend.</a:t>
            </a:r>
          </a:p>
          <a:p>
            <a:pPr algn="just"/>
            <a:r>
              <a:rPr lang="en-US" dirty="0"/>
              <a:t>Our notation for the encoding of an object O into its representation as a string is </a:t>
            </a:r>
            <a:r>
              <a:rPr lang="en-US" dirty="0">
                <a:latin typeface="Cambria Math" panose="02040503050406030204" pitchFamily="18" charset="0"/>
                <a:ea typeface="Cambria Math" panose="02040503050406030204" pitchFamily="18" charset="0"/>
              </a:rPr>
              <a:t>〈O〉</a:t>
            </a:r>
            <a:r>
              <a:rPr lang="en-US" dirty="0"/>
              <a:t>. </a:t>
            </a:r>
          </a:p>
          <a:p>
            <a:pPr algn="just"/>
            <a:r>
              <a:rPr lang="en-US" dirty="0"/>
              <a:t>If we have several objects </a:t>
            </a:r>
            <a:r>
              <a:rPr lang="en-US" dirty="0">
                <a:latin typeface="Cambria Math" panose="02040503050406030204" pitchFamily="18" charset="0"/>
                <a:ea typeface="Cambria Math" panose="02040503050406030204" pitchFamily="18" charset="0"/>
              </a:rPr>
              <a:t>O</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O</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 . , O</a:t>
            </a:r>
            <a:r>
              <a:rPr lang="en-US" baseline="-25000" dirty="0">
                <a:latin typeface="Cambria Math" panose="02040503050406030204" pitchFamily="18" charset="0"/>
                <a:ea typeface="Cambria Math" panose="02040503050406030204" pitchFamily="18" charset="0"/>
              </a:rPr>
              <a:t>k</a:t>
            </a:r>
            <a:r>
              <a:rPr lang="en-US" dirty="0"/>
              <a:t>, we denote their encoding into a single string </a:t>
            </a:r>
            <a:r>
              <a:rPr lang="en-US" dirty="0">
                <a:latin typeface="Cambria Math" panose="02040503050406030204" pitchFamily="18" charset="0"/>
                <a:ea typeface="Cambria Math" panose="02040503050406030204" pitchFamily="18" charset="0"/>
              </a:rPr>
              <a:t>〈O</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O</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 . , O</a:t>
            </a:r>
            <a:r>
              <a:rPr lang="en-US" baseline="-25000" dirty="0">
                <a:latin typeface="Cambria Math" panose="02040503050406030204" pitchFamily="18" charset="0"/>
                <a:ea typeface="Cambria Math" panose="02040503050406030204" pitchFamily="18" charset="0"/>
              </a:rPr>
              <a:t>k</a:t>
            </a:r>
            <a:r>
              <a:rPr lang="en-US" dirty="0">
                <a:latin typeface="Cambria Math" panose="02040503050406030204" pitchFamily="18" charset="0"/>
                <a:ea typeface="Cambria Math" panose="02040503050406030204" pitchFamily="18" charset="0"/>
              </a:rPr>
              <a:t>〉</a:t>
            </a:r>
            <a:r>
              <a:rPr lang="en-US" dirty="0"/>
              <a:t>. </a:t>
            </a:r>
          </a:p>
          <a:p>
            <a:pPr algn="just"/>
            <a:r>
              <a:rPr lang="en-US" dirty="0"/>
              <a:t>The encoding itself can be done in many reasonable ways. It doesn’t matter which one we pick because a Turing machine can always translate one such encoding into another.</a:t>
            </a:r>
          </a:p>
        </p:txBody>
      </p:sp>
      <p:sp>
        <p:nvSpPr>
          <p:cNvPr id="5" name="Text Placeholder 4">
            <a:extLst>
              <a:ext uri="{FF2B5EF4-FFF2-40B4-BE49-F238E27FC236}">
                <a16:creationId xmlns:a16="http://schemas.microsoft.com/office/drawing/2014/main" id="{ED83F803-DDD4-4919-AAB6-9BC41BE0FC7F}"/>
              </a:ext>
            </a:extLst>
          </p:cNvPr>
          <p:cNvSpPr>
            <a:spLocks noGrp="1"/>
          </p:cNvSpPr>
          <p:nvPr>
            <p:ph type="body" sz="quarter" idx="14"/>
          </p:nvPr>
        </p:nvSpPr>
        <p:spPr/>
        <p:txBody>
          <a:bodyPr/>
          <a:lstStyle/>
          <a:p>
            <a:r>
              <a:rPr lang="en-US" dirty="0"/>
              <a:t>Input Conventions</a:t>
            </a:r>
          </a:p>
        </p:txBody>
      </p:sp>
    </p:spTree>
    <p:extLst>
      <p:ext uri="{BB962C8B-B14F-4D97-AF65-F5344CB8AC3E}">
        <p14:creationId xmlns:p14="http://schemas.microsoft.com/office/powerpoint/2010/main" val="414551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92D02A-FC03-414F-B8D1-5614334EEC4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8E2FA56-D1DB-45B3-B510-B5ECBF36E76D}"/>
              </a:ext>
            </a:extLst>
          </p:cNvPr>
          <p:cNvSpPr>
            <a:spLocks noGrp="1"/>
          </p:cNvSpPr>
          <p:nvPr>
            <p:ph type="body" sz="quarter" idx="12"/>
          </p:nvPr>
        </p:nvSpPr>
        <p:spPr/>
        <p:txBody>
          <a:bodyPr/>
          <a:lstStyle/>
          <a:p>
            <a:r>
              <a:rPr lang="en-US" dirty="0"/>
              <a:t>High level description for TM</a:t>
            </a:r>
          </a:p>
        </p:txBody>
      </p:sp>
      <p:sp>
        <p:nvSpPr>
          <p:cNvPr id="4" name="Text Placeholder 3">
            <a:extLst>
              <a:ext uri="{FF2B5EF4-FFF2-40B4-BE49-F238E27FC236}">
                <a16:creationId xmlns:a16="http://schemas.microsoft.com/office/drawing/2014/main" id="{0DDA5448-17C6-4A4D-9CFC-0DAB4C2C6FCE}"/>
              </a:ext>
            </a:extLst>
          </p:cNvPr>
          <p:cNvSpPr>
            <a:spLocks noGrp="1"/>
          </p:cNvSpPr>
          <p:nvPr>
            <p:ph type="body" sz="quarter" idx="13"/>
          </p:nvPr>
        </p:nvSpPr>
        <p:spPr/>
        <p:txBody>
          <a:bodyPr>
            <a:normAutofit/>
          </a:bodyPr>
          <a:lstStyle/>
          <a:p>
            <a:pPr algn="just"/>
            <a:r>
              <a:rPr lang="en-US" dirty="0"/>
              <a:t>Turing machine algorithms are given with an </a:t>
            </a:r>
            <a:r>
              <a:rPr lang="en-US" i="1" dirty="0"/>
              <a:t>indented</a:t>
            </a:r>
            <a:r>
              <a:rPr lang="en-US" dirty="0"/>
              <a:t> segment of text within </a:t>
            </a:r>
            <a:r>
              <a:rPr lang="en-US" i="1" dirty="0"/>
              <a:t>quotes</a:t>
            </a:r>
            <a:r>
              <a:rPr lang="en-US" dirty="0"/>
              <a:t>. </a:t>
            </a:r>
          </a:p>
          <a:p>
            <a:pPr algn="just"/>
            <a:r>
              <a:rPr lang="en-US" dirty="0"/>
              <a:t>We break the algorithm into stages, each usually involving many individual steps of the Turing machine’s computation. </a:t>
            </a:r>
          </a:p>
          <a:p>
            <a:pPr algn="just"/>
            <a:r>
              <a:rPr lang="en-US" dirty="0"/>
              <a:t>We indicate the block structure of the algorithm with further indentation. </a:t>
            </a:r>
          </a:p>
          <a:p>
            <a:pPr algn="just"/>
            <a:r>
              <a:rPr lang="en-US" dirty="0"/>
              <a:t>The first line of the algorithm always describes the input to the machine. If the input description is simply string </a:t>
            </a:r>
            <a:r>
              <a:rPr lang="en-US" dirty="0">
                <a:latin typeface="Cambria Math" panose="02040503050406030204" pitchFamily="18" charset="0"/>
                <a:ea typeface="Cambria Math" panose="02040503050406030204" pitchFamily="18" charset="0"/>
              </a:rPr>
              <a:t>w</a:t>
            </a:r>
            <a:r>
              <a:rPr lang="en-US" dirty="0"/>
              <a:t>, the input is taken to be a string. If the input description is the encoding of an object as in </a:t>
            </a:r>
            <a:r>
              <a:rPr lang="en-US" dirty="0">
                <a:latin typeface="Cambria Math" panose="02040503050406030204" pitchFamily="18" charset="0"/>
                <a:ea typeface="Cambria Math" panose="02040503050406030204" pitchFamily="18" charset="0"/>
              </a:rPr>
              <a:t>〈O〉</a:t>
            </a:r>
            <a:r>
              <a:rPr lang="en-US" dirty="0"/>
              <a:t>, the Turing machine first implicitly tests whether the input properly encodes an object of the desired form and rejects it if it doesn’t.</a:t>
            </a:r>
          </a:p>
        </p:txBody>
      </p:sp>
      <p:sp>
        <p:nvSpPr>
          <p:cNvPr id="5" name="Text Placeholder 4">
            <a:extLst>
              <a:ext uri="{FF2B5EF4-FFF2-40B4-BE49-F238E27FC236}">
                <a16:creationId xmlns:a16="http://schemas.microsoft.com/office/drawing/2014/main" id="{ED83F803-DDD4-4919-AAB6-9BC41BE0FC7F}"/>
              </a:ext>
            </a:extLst>
          </p:cNvPr>
          <p:cNvSpPr>
            <a:spLocks noGrp="1"/>
          </p:cNvSpPr>
          <p:nvPr>
            <p:ph type="body" sz="quarter" idx="14"/>
          </p:nvPr>
        </p:nvSpPr>
        <p:spPr/>
        <p:txBody>
          <a:bodyPr/>
          <a:lstStyle/>
          <a:p>
            <a:r>
              <a:rPr lang="en-US" dirty="0"/>
              <a:t>TM Algorithms</a:t>
            </a:r>
          </a:p>
        </p:txBody>
      </p:sp>
    </p:spTree>
    <p:extLst>
      <p:ext uri="{BB962C8B-B14F-4D97-AF65-F5344CB8AC3E}">
        <p14:creationId xmlns:p14="http://schemas.microsoft.com/office/powerpoint/2010/main" val="31192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2AF98F-6907-42EB-B944-12029F497E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8AD106-0527-4922-9EA4-F331837BF95A}"/>
              </a:ext>
            </a:extLst>
          </p:cNvPr>
          <p:cNvSpPr>
            <a:spLocks noGrp="1"/>
          </p:cNvSpPr>
          <p:nvPr>
            <p:ph type="body" sz="quarter" idx="12"/>
          </p:nvPr>
        </p:nvSpPr>
        <p:spPr/>
        <p:txBody>
          <a:bodyPr/>
          <a:lstStyle/>
          <a:p>
            <a:r>
              <a:rPr lang="en-US" dirty="0"/>
              <a:t>An Example</a:t>
            </a:r>
          </a:p>
        </p:txBody>
      </p:sp>
      <p:sp>
        <p:nvSpPr>
          <p:cNvPr id="6" name="Text Placeholder 5">
            <a:extLst>
              <a:ext uri="{FF2B5EF4-FFF2-40B4-BE49-F238E27FC236}">
                <a16:creationId xmlns:a16="http://schemas.microsoft.com/office/drawing/2014/main" id="{717FF74F-0E61-443A-A303-C3BB79365FDD}"/>
              </a:ext>
            </a:extLst>
          </p:cNvPr>
          <p:cNvSpPr>
            <a:spLocks noGrp="1"/>
          </p:cNvSpPr>
          <p:nvPr>
            <p:ph type="body" sz="quarter" idx="13"/>
          </p:nvPr>
        </p:nvSpPr>
        <p:spPr/>
        <p:txBody>
          <a:bodyPr/>
          <a:lstStyle/>
          <a:p>
            <a:r>
              <a:rPr lang="en-US" dirty="0"/>
              <a:t>Let </a:t>
            </a:r>
            <a:r>
              <a:rPr lang="en-US" dirty="0">
                <a:latin typeface="Cambria Math" panose="02040503050406030204" pitchFamily="18" charset="0"/>
                <a:ea typeface="Cambria Math" panose="02040503050406030204" pitchFamily="18" charset="0"/>
              </a:rPr>
              <a:t>A</a:t>
            </a:r>
            <a:r>
              <a:rPr lang="en-US" dirty="0"/>
              <a:t> be the language consisting of all strings representing undirected graphs that are connected (</a:t>
            </a:r>
            <a:r>
              <a:rPr lang="en-US" sz="2000" i="1" dirty="0"/>
              <a:t>a graph is connected if every node can be reached from every other node by traveling along the edges of the graph</a:t>
            </a:r>
            <a:r>
              <a:rPr lang="en-US" dirty="0"/>
              <a:t>). We write,</a:t>
            </a:r>
            <a:br>
              <a:rPr lang="en-US" dirty="0"/>
            </a:br>
            <a:r>
              <a:rPr lang="en-US" dirty="0">
                <a:latin typeface="Cambria Math" panose="02040503050406030204" pitchFamily="18" charset="0"/>
                <a:ea typeface="Cambria Math" panose="02040503050406030204" pitchFamily="18" charset="0"/>
              </a:rPr>
              <a:t>A = {〈G〉| G is a connected undirected graph}</a:t>
            </a:r>
            <a:r>
              <a:rPr lang="en-US" dirty="0"/>
              <a:t>.</a:t>
            </a:r>
          </a:p>
          <a:p>
            <a:r>
              <a:rPr lang="en-US" dirty="0"/>
              <a:t>The following is a high-level description of a TM </a:t>
            </a:r>
            <a:r>
              <a:rPr lang="en-US" dirty="0">
                <a:latin typeface="Cambria Math" panose="02040503050406030204" pitchFamily="18" charset="0"/>
                <a:ea typeface="Cambria Math" panose="02040503050406030204" pitchFamily="18" charset="0"/>
              </a:rPr>
              <a:t>M</a:t>
            </a:r>
            <a:r>
              <a:rPr lang="en-US" dirty="0"/>
              <a:t> that decides </a:t>
            </a:r>
            <a:r>
              <a:rPr lang="en-US" dirty="0">
                <a:latin typeface="Cambria Math" panose="02040503050406030204" pitchFamily="18" charset="0"/>
                <a:ea typeface="Cambria Math" panose="02040503050406030204" pitchFamily="18" charset="0"/>
              </a:rPr>
              <a:t>A</a:t>
            </a:r>
            <a:r>
              <a:rPr lang="en-US" dirty="0"/>
              <a:t>. </a:t>
            </a:r>
          </a:p>
          <a:p>
            <a:r>
              <a:rPr lang="en-US" dirty="0">
                <a:latin typeface="Cambria Math" panose="02040503050406030204" pitchFamily="18" charset="0"/>
                <a:ea typeface="Cambria Math" panose="02040503050406030204" pitchFamily="18" charset="0"/>
              </a:rPr>
              <a:t>M</a:t>
            </a:r>
            <a:r>
              <a:rPr lang="en-US" dirty="0"/>
              <a:t> = “On input </a:t>
            </a:r>
            <a:r>
              <a:rPr lang="en-US" dirty="0">
                <a:latin typeface="Cambria Math" panose="02040503050406030204" pitchFamily="18" charset="0"/>
                <a:ea typeface="Cambria Math" panose="02040503050406030204" pitchFamily="18" charset="0"/>
              </a:rPr>
              <a:t>〈G〉</a:t>
            </a:r>
            <a:r>
              <a:rPr lang="en-US" dirty="0"/>
              <a:t>, the encoding of a graph </a:t>
            </a:r>
            <a:r>
              <a:rPr lang="en-US" dirty="0">
                <a:latin typeface="Cambria Math" panose="02040503050406030204" pitchFamily="18" charset="0"/>
                <a:ea typeface="Cambria Math" panose="02040503050406030204" pitchFamily="18" charset="0"/>
              </a:rPr>
              <a:t>G</a:t>
            </a:r>
            <a:r>
              <a:rPr lang="en-US" dirty="0"/>
              <a:t>: </a:t>
            </a:r>
          </a:p>
          <a:p>
            <a:pPr marL="1265238" indent="-290513">
              <a:buFont typeface="+mj-lt"/>
              <a:buAutoNum type="arabicPeriod"/>
            </a:pPr>
            <a:r>
              <a:rPr lang="en-US" dirty="0"/>
              <a:t>Select the first node of </a:t>
            </a:r>
            <a:r>
              <a:rPr lang="en-US" dirty="0">
                <a:latin typeface="Cambria Math" panose="02040503050406030204" pitchFamily="18" charset="0"/>
                <a:ea typeface="Cambria Math" panose="02040503050406030204" pitchFamily="18" charset="0"/>
              </a:rPr>
              <a:t>G</a:t>
            </a:r>
            <a:r>
              <a:rPr lang="en-US" dirty="0"/>
              <a:t> and mark it. </a:t>
            </a:r>
          </a:p>
          <a:p>
            <a:pPr marL="1265238" indent="-290513">
              <a:buFont typeface="+mj-lt"/>
              <a:buAutoNum type="arabicPeriod"/>
            </a:pPr>
            <a:r>
              <a:rPr lang="en-US" dirty="0"/>
              <a:t>Repeat the following stage until no new nodes are marked: </a:t>
            </a:r>
          </a:p>
          <a:p>
            <a:pPr marL="1265238" indent="-290513">
              <a:buFont typeface="+mj-lt"/>
              <a:buAutoNum type="arabicPeriod"/>
            </a:pPr>
            <a:r>
              <a:rPr lang="en-US" dirty="0"/>
              <a:t>For each node in </a:t>
            </a:r>
            <a:r>
              <a:rPr lang="en-US" dirty="0">
                <a:latin typeface="Cambria Math" panose="02040503050406030204" pitchFamily="18" charset="0"/>
                <a:ea typeface="Cambria Math" panose="02040503050406030204" pitchFamily="18" charset="0"/>
              </a:rPr>
              <a:t>G</a:t>
            </a:r>
            <a:r>
              <a:rPr lang="en-US" dirty="0"/>
              <a:t>, mark it if it is attached by an edge to a node that is already marked. </a:t>
            </a:r>
          </a:p>
          <a:p>
            <a:pPr marL="1265238" indent="-290513">
              <a:buFont typeface="+mj-lt"/>
              <a:buAutoNum type="arabicPeriod"/>
            </a:pPr>
            <a:r>
              <a:rPr lang="en-US" dirty="0"/>
              <a:t>Scan all the nodes of </a:t>
            </a:r>
            <a:r>
              <a:rPr lang="en-US" dirty="0">
                <a:latin typeface="Cambria Math" panose="02040503050406030204" pitchFamily="18" charset="0"/>
                <a:ea typeface="Cambria Math" panose="02040503050406030204" pitchFamily="18" charset="0"/>
              </a:rPr>
              <a:t>G</a:t>
            </a:r>
            <a:r>
              <a:rPr lang="en-US" dirty="0"/>
              <a:t> to determine whether they all are marked. If they are, accept; otherwise, reject.”</a:t>
            </a:r>
          </a:p>
        </p:txBody>
      </p:sp>
    </p:spTree>
    <p:extLst>
      <p:ext uri="{BB962C8B-B14F-4D97-AF65-F5344CB8AC3E}">
        <p14:creationId xmlns:p14="http://schemas.microsoft.com/office/powerpoint/2010/main" val="320451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19EA2-EF16-4020-A349-EED3DFA5409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A8B845-A486-4098-AE17-49D66016855E}"/>
              </a:ext>
            </a:extLst>
          </p:cNvPr>
          <p:cNvSpPr>
            <a:spLocks noGrp="1"/>
          </p:cNvSpPr>
          <p:nvPr>
            <p:ph type="body" sz="quarter" idx="12"/>
          </p:nvPr>
        </p:nvSpPr>
        <p:spPr/>
        <p:txBody>
          <a:bodyPr/>
          <a:lstStyle/>
          <a:p>
            <a:r>
              <a:rPr lang="en-US" dirty="0"/>
              <a:t>An Example</a:t>
            </a:r>
          </a:p>
        </p:txBody>
      </p:sp>
      <p:sp>
        <p:nvSpPr>
          <p:cNvPr id="4" name="Text Placeholder 3">
            <a:extLst>
              <a:ext uri="{FF2B5EF4-FFF2-40B4-BE49-F238E27FC236}">
                <a16:creationId xmlns:a16="http://schemas.microsoft.com/office/drawing/2014/main" id="{B8B53A7A-EF4C-4F88-B7AD-244813DBF2A4}"/>
              </a:ext>
            </a:extLst>
          </p:cNvPr>
          <p:cNvSpPr>
            <a:spLocks noGrp="1"/>
          </p:cNvSpPr>
          <p:nvPr>
            <p:ph type="body" sz="quarter" idx="13"/>
          </p:nvPr>
        </p:nvSpPr>
        <p:spPr/>
        <p:txBody>
          <a:bodyPr/>
          <a:lstStyle/>
          <a:p>
            <a:r>
              <a:rPr lang="en-US" dirty="0">
                <a:latin typeface="Cambria Math" panose="02040503050406030204" pitchFamily="18" charset="0"/>
                <a:ea typeface="Cambria Math" panose="02040503050406030204" pitchFamily="18" charset="0"/>
              </a:rPr>
              <a:t>〈G〉</a:t>
            </a:r>
            <a:r>
              <a:rPr lang="en-US" dirty="0"/>
              <a:t> encodes the graph </a:t>
            </a:r>
            <a:r>
              <a:rPr lang="en-US" dirty="0">
                <a:latin typeface="Cambria Math" panose="02040503050406030204" pitchFamily="18" charset="0"/>
                <a:ea typeface="Cambria Math" panose="02040503050406030204" pitchFamily="18" charset="0"/>
              </a:rPr>
              <a:t>G</a:t>
            </a:r>
            <a:r>
              <a:rPr lang="en-US" dirty="0"/>
              <a:t> as a string.</a:t>
            </a:r>
          </a:p>
          <a:p>
            <a:r>
              <a:rPr lang="en-US" dirty="0"/>
              <a:t>For example, </a:t>
            </a:r>
            <a:r>
              <a:rPr lang="en-US" dirty="0">
                <a:latin typeface="Cambria Math" panose="02040503050406030204" pitchFamily="18" charset="0"/>
                <a:ea typeface="Cambria Math" panose="02040503050406030204" pitchFamily="18" charset="0"/>
              </a:rPr>
              <a:t>〈G〉 = (1, 2, 3, 4) ((1, 2), (2, 1), (2, 3), (3, 2), (3, 1), </a:t>
            </a:r>
            <a:br>
              <a:rPr lang="en-US"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                                                                                          (1, 3), (1, 4), (4, 1))</a:t>
            </a:r>
          </a:p>
          <a:p>
            <a:pPr lvl="1"/>
            <a:r>
              <a:rPr lang="en-US" dirty="0">
                <a:ea typeface="Cambria Math" panose="02040503050406030204" pitchFamily="18" charset="0"/>
              </a:rPr>
              <a:t>Here, we have two segment separated by brackets.</a:t>
            </a:r>
          </a:p>
          <a:p>
            <a:pPr lvl="2"/>
            <a:r>
              <a:rPr lang="en-US" dirty="0">
                <a:ea typeface="Cambria Math" panose="02040503050406030204" pitchFamily="18" charset="0"/>
              </a:rPr>
              <a:t>First segment </a:t>
            </a:r>
            <a:r>
              <a:rPr lang="en-US" dirty="0">
                <a:latin typeface="Cambria Math" panose="02040503050406030204" pitchFamily="18" charset="0"/>
                <a:ea typeface="Cambria Math" panose="02040503050406030204" pitchFamily="18" charset="0"/>
              </a:rPr>
              <a:t>(1, 2, 3, 4) </a:t>
            </a:r>
            <a:r>
              <a:rPr lang="en-US" dirty="0">
                <a:ea typeface="Cambria Math" panose="02040503050406030204" pitchFamily="18" charset="0"/>
              </a:rPr>
              <a:t>is the set of nodes.</a:t>
            </a:r>
          </a:p>
          <a:p>
            <a:pPr lvl="2" algn="just"/>
            <a:r>
              <a:rPr lang="en-US" dirty="0">
                <a:ea typeface="Cambria Math" panose="02040503050406030204" pitchFamily="18" charset="0"/>
              </a:rPr>
              <a:t>Second segment </a:t>
            </a:r>
            <a:r>
              <a:rPr lang="en-US" dirty="0">
                <a:latin typeface="Cambria Math" panose="02040503050406030204" pitchFamily="18" charset="0"/>
                <a:ea typeface="Cambria Math" panose="02040503050406030204" pitchFamily="18" charset="0"/>
              </a:rPr>
              <a:t>((1, 2), (2, 1), (2, 3), (3, 2), (3, 1), (1, 3), (1, 4), (4, 1)) </a:t>
            </a:r>
            <a:r>
              <a:rPr lang="en-US" dirty="0">
                <a:ea typeface="Cambria Math" panose="02040503050406030204" pitchFamily="18" charset="0"/>
              </a:rPr>
              <a:t>is the set of edges as pairs. (x, y) represents an edge going from node x to node y.</a:t>
            </a:r>
          </a:p>
          <a:p>
            <a:pPr lvl="1" algn="just"/>
            <a:r>
              <a:rPr lang="en-US" dirty="0">
                <a:ea typeface="Cambria Math" panose="02040503050406030204" pitchFamily="18" charset="0"/>
              </a:rPr>
              <a:t>A TM can easily be configured to scan and discover each nodes and edges from this string by moving head and marking/crossing the numerical values. </a:t>
            </a:r>
          </a:p>
          <a:p>
            <a:pPr lvl="1" algn="just"/>
            <a:r>
              <a:rPr lang="en-US" dirty="0">
                <a:ea typeface="Cambria Math" panose="02040503050406030204" pitchFamily="18" charset="0"/>
              </a:rPr>
              <a:t>Also, the TM can definitely be configured to run any algorithms (computational steps) using any variants of TM if required.</a:t>
            </a:r>
            <a:endParaRPr lang="en-US" dirty="0"/>
          </a:p>
        </p:txBody>
      </p:sp>
    </p:spTree>
    <p:extLst>
      <p:ext uri="{BB962C8B-B14F-4D97-AF65-F5344CB8AC3E}">
        <p14:creationId xmlns:p14="http://schemas.microsoft.com/office/powerpoint/2010/main" val="268263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a:bodyPr>
          <a:lstStyle/>
          <a:p>
            <a:r>
              <a:rPr lang="en-US" sz="2000" dirty="0"/>
              <a:t>TM Equivalence, Algorithm, Decidable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p>
          <a:p>
            <a:pPr lvl="1"/>
            <a:r>
              <a:rPr lang="en-US" dirty="0">
                <a:hlinkClick r:id="rId2" action="ppaction://hlinkfile"/>
              </a:rPr>
              <a:t>TM Equivalence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Decidable Language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TM Equivalency</a:t>
            </a:r>
          </a:p>
          <a:p>
            <a:r>
              <a:rPr lang="en-US" dirty="0"/>
              <a:t>Hilbert’s 10</a:t>
            </a:r>
            <a:r>
              <a:rPr lang="en-US" baseline="30000" dirty="0"/>
              <a:t>th</a:t>
            </a:r>
            <a:r>
              <a:rPr lang="en-US" dirty="0"/>
              <a:t> Problem</a:t>
            </a:r>
          </a:p>
          <a:p>
            <a:pPr lvl="1"/>
            <a:r>
              <a:rPr lang="en-US" altLang="en-US" dirty="0"/>
              <a:t>Diophantine Equation</a:t>
            </a:r>
            <a:endParaRPr lang="en-US" dirty="0"/>
          </a:p>
          <a:p>
            <a:r>
              <a:rPr lang="en-US" dirty="0"/>
              <a:t>Church-Turing Thesis</a:t>
            </a:r>
          </a:p>
          <a:p>
            <a:r>
              <a:rPr lang="en-US" dirty="0"/>
              <a:t>Algorithms</a:t>
            </a:r>
          </a:p>
          <a:p>
            <a:pPr lvl="1"/>
            <a:r>
              <a:rPr lang="en-US" dirty="0"/>
              <a:t>Turing Recognizable vs Decidable</a:t>
            </a:r>
          </a:p>
          <a:p>
            <a:r>
              <a:rPr lang="en-US" dirty="0"/>
              <a:t>High level description for Turing Algorithms</a:t>
            </a:r>
          </a:p>
          <a:p>
            <a:endParaRPr lang="en-US" dirty="0"/>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r>
              <a:rPr lang="en-US" dirty="0"/>
              <a:t>Decidable Language</a:t>
            </a:r>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Equivalency of the TM with other computational models.</a:t>
            </a:r>
          </a:p>
          <a:p>
            <a:pPr>
              <a:lnSpc>
                <a:spcPct val="80000"/>
              </a:lnSpc>
              <a:defRPr/>
            </a:pPr>
            <a:r>
              <a:rPr lang="en-US" dirty="0"/>
              <a:t>The concept of algorithms – Church-Turing Thesis</a:t>
            </a:r>
          </a:p>
          <a:p>
            <a:pPr>
              <a:lnSpc>
                <a:spcPct val="80000"/>
              </a:lnSpc>
              <a:defRPr/>
            </a:pPr>
            <a:r>
              <a:rPr lang="en-US" dirty="0"/>
              <a:t>Relation between Turing Decidable language and machine solvable algorithms</a:t>
            </a:r>
          </a:p>
          <a:p>
            <a:pPr>
              <a:lnSpc>
                <a:spcPct val="80000"/>
              </a:lnSpc>
              <a:defRPr/>
            </a:pPr>
            <a:r>
              <a:rPr lang="en-US" dirty="0"/>
              <a:t>Mathematical model for representing and running Algorithms using TM.</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The concept of an algorithm which may or may not be solvable in a computing device.</a:t>
            </a:r>
          </a:p>
          <a:p>
            <a:pPr algn="just">
              <a:lnSpc>
                <a:spcPct val="80000"/>
              </a:lnSpc>
              <a:defRPr/>
            </a:pPr>
            <a:r>
              <a:rPr lang="en-US" dirty="0"/>
              <a:t>Relate this concept of solvable/unsolvable with the decidability of TM.</a:t>
            </a:r>
          </a:p>
          <a:p>
            <a:pPr algn="just">
              <a:lnSpc>
                <a:spcPct val="80000"/>
              </a:lnSpc>
              <a:defRPr/>
            </a:pPr>
            <a:r>
              <a:rPr lang="en-US" dirty="0"/>
              <a:t>Mathematical model for representing and running algorithms using TM.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2CA2C5-3106-4A3F-9AED-2F5845CA324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0042-342B-4AD9-A467-69D120A75905}"/>
              </a:ext>
            </a:extLst>
          </p:cNvPr>
          <p:cNvSpPr>
            <a:spLocks noGrp="1"/>
          </p:cNvSpPr>
          <p:nvPr>
            <p:ph type="body" sz="quarter" idx="12"/>
          </p:nvPr>
        </p:nvSpPr>
        <p:spPr/>
        <p:txBody>
          <a:bodyPr/>
          <a:lstStyle/>
          <a:p>
            <a:r>
              <a:rPr lang="en-US" dirty="0"/>
              <a:t>TMs are equivalent to other Models</a:t>
            </a:r>
          </a:p>
        </p:txBody>
      </p:sp>
      <p:sp>
        <p:nvSpPr>
          <p:cNvPr id="4" name="Text Placeholder 3">
            <a:extLst>
              <a:ext uri="{FF2B5EF4-FFF2-40B4-BE49-F238E27FC236}">
                <a16:creationId xmlns:a16="http://schemas.microsoft.com/office/drawing/2014/main" id="{E80C880F-78E3-4348-8AF8-D38E4F78E042}"/>
              </a:ext>
            </a:extLst>
          </p:cNvPr>
          <p:cNvSpPr>
            <a:spLocks noGrp="1"/>
          </p:cNvSpPr>
          <p:nvPr>
            <p:ph type="body" sz="quarter" idx="13"/>
          </p:nvPr>
        </p:nvSpPr>
        <p:spPr/>
        <p:txBody>
          <a:bodyPr>
            <a:normAutofit fontScale="92500" lnSpcReduction="20000"/>
          </a:bodyPr>
          <a:lstStyle/>
          <a:p>
            <a:pPr algn="just"/>
            <a:r>
              <a:rPr lang="en-US" dirty="0"/>
              <a:t>Several variants of the Turing machine model have been presented. </a:t>
            </a:r>
          </a:p>
          <a:p>
            <a:pPr algn="just"/>
            <a:r>
              <a:rPr lang="en-US" dirty="0"/>
              <a:t>We have also shown them to be equivalent in power. </a:t>
            </a:r>
          </a:p>
          <a:p>
            <a:pPr algn="just"/>
            <a:r>
              <a:rPr lang="en-US" dirty="0"/>
              <a:t>Many other models of general-purpose computation are also equivalent to TM.</a:t>
            </a:r>
          </a:p>
          <a:p>
            <a:pPr lvl="1"/>
            <a:r>
              <a:rPr lang="en-US" dirty="0"/>
              <a:t>TMs with “stay put” </a:t>
            </a:r>
          </a:p>
          <a:p>
            <a:pPr lvl="1"/>
            <a:r>
              <a:rPr lang="en-US" dirty="0"/>
              <a:t>TMs with 2‐way infinite tapes</a:t>
            </a:r>
          </a:p>
          <a:p>
            <a:pPr lvl="1"/>
            <a:r>
              <a:rPr lang="en-US" dirty="0"/>
              <a:t>Multi‐tape TMs</a:t>
            </a:r>
          </a:p>
          <a:p>
            <a:pPr lvl="1"/>
            <a:r>
              <a:rPr lang="en-US" dirty="0"/>
              <a:t>Nondeterministic TMs</a:t>
            </a:r>
          </a:p>
          <a:p>
            <a:pPr lvl="1"/>
            <a:r>
              <a:rPr lang="en-US" dirty="0"/>
              <a:t>Random access TMs</a:t>
            </a:r>
          </a:p>
          <a:p>
            <a:pPr lvl="1"/>
            <a:r>
              <a:rPr lang="en-US" dirty="0"/>
              <a:t>Enumerators</a:t>
            </a:r>
          </a:p>
          <a:p>
            <a:pPr lvl="1"/>
            <a:r>
              <a:rPr lang="en-US" dirty="0"/>
              <a:t>Finite automata with access to an unbounded queue = 2stack PDAs</a:t>
            </a:r>
          </a:p>
          <a:p>
            <a:pPr lvl="1"/>
            <a:r>
              <a:rPr lang="en-US" dirty="0"/>
              <a:t>Primitive recursive functions</a:t>
            </a:r>
          </a:p>
          <a:p>
            <a:pPr lvl="1"/>
            <a:r>
              <a:rPr lang="en-US" dirty="0"/>
              <a:t>Cellular automata</a:t>
            </a:r>
          </a:p>
          <a:p>
            <a:pPr lvl="1"/>
            <a:r>
              <a:rPr lang="en-US" dirty="0"/>
              <a:t>“Turing‐complete” programming languages (C, Python,  Java…) </a:t>
            </a:r>
          </a:p>
          <a:p>
            <a:pPr lvl="1"/>
            <a:r>
              <a:rPr lang="en-US" dirty="0"/>
              <a:t>…</a:t>
            </a:r>
          </a:p>
          <a:p>
            <a:endParaRPr lang="en-US" dirty="0"/>
          </a:p>
        </p:txBody>
      </p:sp>
    </p:spTree>
    <p:extLst>
      <p:ext uri="{BB962C8B-B14F-4D97-AF65-F5344CB8AC3E}">
        <p14:creationId xmlns:p14="http://schemas.microsoft.com/office/powerpoint/2010/main" val="146553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967B0D-D15C-4496-A9D7-8D1E2DEB511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A2664CB-2979-4E7B-BB11-F8AFB944D6CC}"/>
              </a:ext>
            </a:extLst>
          </p:cNvPr>
          <p:cNvSpPr>
            <a:spLocks noGrp="1"/>
          </p:cNvSpPr>
          <p:nvPr>
            <p:ph type="body" sz="quarter" idx="12"/>
          </p:nvPr>
        </p:nvSpPr>
        <p:spPr/>
        <p:txBody>
          <a:bodyPr/>
          <a:lstStyle/>
          <a:p>
            <a:r>
              <a:rPr lang="en-US" dirty="0"/>
              <a:t>Equivalency</a:t>
            </a:r>
          </a:p>
        </p:txBody>
      </p:sp>
      <p:sp>
        <p:nvSpPr>
          <p:cNvPr id="4" name="Text Placeholder 3">
            <a:extLst>
              <a:ext uri="{FF2B5EF4-FFF2-40B4-BE49-F238E27FC236}">
                <a16:creationId xmlns:a16="http://schemas.microsoft.com/office/drawing/2014/main" id="{93EC97D7-CB14-4CA7-83DB-F4C8DA2652A1}"/>
              </a:ext>
            </a:extLst>
          </p:cNvPr>
          <p:cNvSpPr>
            <a:spLocks noGrp="1"/>
          </p:cNvSpPr>
          <p:nvPr>
            <p:ph type="body" sz="quarter" idx="13"/>
          </p:nvPr>
        </p:nvSpPr>
        <p:spPr/>
        <p:txBody>
          <a:bodyPr>
            <a:normAutofit fontScale="92500"/>
          </a:bodyPr>
          <a:lstStyle/>
          <a:p>
            <a:pPr algn="just"/>
            <a:r>
              <a:rPr lang="en-US" dirty="0"/>
              <a:t>All models with similar features (e.g., unlimited access to unrestricted memory) of TM, turn out to be equivalent in power, so long as they satisfy reasonable requirements.</a:t>
            </a:r>
          </a:p>
          <a:p>
            <a:pPr algn="just"/>
            <a:r>
              <a:rPr lang="en-US" dirty="0"/>
              <a:t>Let us consider the analogous situation for programming languages. C++ and JAVA programming languages, look quite different from one another in style and structure. </a:t>
            </a:r>
          </a:p>
          <a:p>
            <a:pPr lvl="1" algn="just"/>
            <a:r>
              <a:rPr lang="en-US" dirty="0"/>
              <a:t>Can some algorithm be programmed in one of them and not the others? </a:t>
            </a:r>
          </a:p>
          <a:p>
            <a:pPr lvl="1" algn="just"/>
            <a:r>
              <a:rPr lang="en-US" dirty="0"/>
              <a:t>Even though we can imagine many different computational models, the class of algorithms that they describe remains the same. Whereas each individual computational model has a certain arbitrariness to its definition, the underlying class of algorithms that it describes is natural because the other models arrive at the same, unique class.</a:t>
            </a:r>
          </a:p>
          <a:p>
            <a:pPr algn="just"/>
            <a:r>
              <a:rPr lang="en-US" dirty="0"/>
              <a:t>Any two computational models that satisfy certain reasonable requirements can simulate one another and hence are equivalent in power of solving the computational problems.</a:t>
            </a:r>
          </a:p>
          <a:p>
            <a:pPr algn="just"/>
            <a:endParaRPr lang="en-US" dirty="0"/>
          </a:p>
        </p:txBody>
      </p:sp>
    </p:spTree>
    <p:extLst>
      <p:ext uri="{BB962C8B-B14F-4D97-AF65-F5344CB8AC3E}">
        <p14:creationId xmlns:p14="http://schemas.microsoft.com/office/powerpoint/2010/main" val="293072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E9CA43-FABF-4BBD-A43F-24229F6E7E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D0D99C3-8F5E-40E7-8740-387F5FEFECC3}"/>
              </a:ext>
            </a:extLst>
          </p:cNvPr>
          <p:cNvSpPr>
            <a:spLocks noGrp="1"/>
          </p:cNvSpPr>
          <p:nvPr>
            <p:ph type="body" sz="quarter" idx="12"/>
          </p:nvPr>
        </p:nvSpPr>
        <p:spPr/>
        <p:txBody>
          <a:bodyPr/>
          <a:lstStyle/>
          <a:p>
            <a:r>
              <a:rPr lang="en-US" dirty="0"/>
              <a:t>Algorithm</a:t>
            </a:r>
          </a:p>
        </p:txBody>
      </p:sp>
      <p:sp>
        <p:nvSpPr>
          <p:cNvPr id="4" name="Text Placeholder 3">
            <a:extLst>
              <a:ext uri="{FF2B5EF4-FFF2-40B4-BE49-F238E27FC236}">
                <a16:creationId xmlns:a16="http://schemas.microsoft.com/office/drawing/2014/main" id="{4AC78489-50E9-4548-BB4F-BD75E270B598}"/>
              </a:ext>
            </a:extLst>
          </p:cNvPr>
          <p:cNvSpPr>
            <a:spLocks noGrp="1"/>
          </p:cNvSpPr>
          <p:nvPr>
            <p:ph type="body" sz="quarter" idx="13"/>
          </p:nvPr>
        </p:nvSpPr>
        <p:spPr/>
        <p:txBody>
          <a:bodyPr/>
          <a:lstStyle/>
          <a:p>
            <a:pPr algn="just"/>
            <a:r>
              <a:rPr lang="en-US" dirty="0"/>
              <a:t>Informally, an algorithm (procedures or recipes) is a collection of simple instructions for carrying out some task. </a:t>
            </a:r>
          </a:p>
          <a:p>
            <a:pPr algn="just"/>
            <a:r>
              <a:rPr lang="en-US" dirty="0"/>
              <a:t>Ancient mathematical literature contains descriptions of algorithms for a variety of tasks, such as finding prime numbers and greatest common divisors. In contemporary mathematics, algorithms abound.</a:t>
            </a:r>
          </a:p>
          <a:p>
            <a:pPr algn="just"/>
            <a:r>
              <a:rPr lang="en-US" b="1" dirty="0"/>
              <a:t>Church-Turing Thesis Principle</a:t>
            </a:r>
            <a:r>
              <a:rPr lang="en-US" dirty="0"/>
              <a:t>: Nothing will be considered an </a:t>
            </a:r>
            <a:r>
              <a:rPr lang="en-US" i="1" dirty="0"/>
              <a:t>algorithm</a:t>
            </a:r>
            <a:r>
              <a:rPr lang="en-US" dirty="0"/>
              <a:t> if it cannot be rendered as a </a:t>
            </a:r>
            <a:r>
              <a:rPr lang="en-US" i="1" dirty="0"/>
              <a:t>Turing machine</a:t>
            </a:r>
            <a:r>
              <a:rPr lang="en-US" dirty="0"/>
              <a:t> that is guaranteed to </a:t>
            </a:r>
            <a:r>
              <a:rPr lang="en-US" i="1" dirty="0"/>
              <a:t>halt</a:t>
            </a:r>
            <a:r>
              <a:rPr lang="en-US" dirty="0"/>
              <a:t> on all inputs, and all such machines will be rightfully called </a:t>
            </a:r>
            <a:r>
              <a:rPr lang="en-US" i="1" dirty="0"/>
              <a:t>algorithm</a:t>
            </a:r>
            <a:r>
              <a:rPr lang="en-US" dirty="0"/>
              <a:t>s.</a:t>
            </a:r>
          </a:p>
          <a:p>
            <a:pPr lvl="1" algn="just"/>
            <a:r>
              <a:rPr lang="en-US" sz="2200" dirty="0"/>
              <a:t>This is a principle </a:t>
            </a:r>
            <a:r>
              <a:rPr lang="en-US" sz="2200" i="1" dirty="0"/>
              <a:t>not theorem</a:t>
            </a:r>
            <a:r>
              <a:rPr lang="en-US" sz="2200" dirty="0"/>
              <a:t> which may/may not be proven till today/future (complexity theory).</a:t>
            </a:r>
          </a:p>
          <a:p>
            <a:pPr algn="just"/>
            <a:endParaRPr lang="en-US" dirty="0"/>
          </a:p>
        </p:txBody>
      </p:sp>
    </p:spTree>
    <p:extLst>
      <p:ext uri="{BB962C8B-B14F-4D97-AF65-F5344CB8AC3E}">
        <p14:creationId xmlns:p14="http://schemas.microsoft.com/office/powerpoint/2010/main" val="259591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555439-D1F4-456B-A0E4-46E4D700362F}"/>
              </a:ext>
            </a:extLst>
          </p:cNvPr>
          <p:cNvSpPr>
            <a:spLocks noGrp="1"/>
          </p:cNvSpPr>
          <p:nvPr>
            <p:ph type="title"/>
          </p:nvPr>
        </p:nvSpPr>
        <p:spPr/>
        <p:txBody>
          <a:bodyPr/>
          <a:lstStyle/>
          <a:p>
            <a:r>
              <a:rPr lang="en-US" sz="2800" dirty="0"/>
              <a:t>Hilbert’s 10</a:t>
            </a:r>
            <a:r>
              <a:rPr lang="en-US" sz="2800" baseline="30000" dirty="0"/>
              <a:t>th</a:t>
            </a:r>
            <a:r>
              <a:rPr lang="en-US" sz="2800" dirty="0"/>
              <a:t> Problem</a:t>
            </a:r>
          </a:p>
        </p:txBody>
      </p:sp>
      <p:sp>
        <p:nvSpPr>
          <p:cNvPr id="6" name="Content Placeholder 5">
            <a:extLst>
              <a:ext uri="{FF2B5EF4-FFF2-40B4-BE49-F238E27FC236}">
                <a16:creationId xmlns:a16="http://schemas.microsoft.com/office/drawing/2014/main" id="{7E7E951B-E6E6-4CA0-AD9A-D881CCEA165E}"/>
              </a:ext>
            </a:extLst>
          </p:cNvPr>
          <p:cNvSpPr>
            <a:spLocks noGrp="1"/>
          </p:cNvSpPr>
          <p:nvPr>
            <p:ph idx="1"/>
          </p:nvPr>
        </p:nvSpPr>
        <p:spPr/>
        <p:txBody>
          <a:bodyPr>
            <a:normAutofit fontScale="92500" lnSpcReduction="20000"/>
          </a:bodyPr>
          <a:lstStyle/>
          <a:p>
            <a:pPr algn="just"/>
            <a:r>
              <a:rPr lang="en-US" dirty="0"/>
              <a:t>In 1900, mathematician David Hilbert identified 23 mathematical problems and posed them as a challenge for the coming century. </a:t>
            </a:r>
          </a:p>
          <a:p>
            <a:pPr algn="just"/>
            <a:r>
              <a:rPr lang="en-US" dirty="0"/>
              <a:t>The tenth problem on his list concerned algorithms. The problem statement:</a:t>
            </a:r>
          </a:p>
          <a:p>
            <a:pPr lvl="1" algn="just"/>
            <a:r>
              <a:rPr lang="en-US" altLang="en-US" b="1" dirty="0"/>
              <a:t>Determination of the solvability of a Diophantine equation. </a:t>
            </a:r>
          </a:p>
          <a:p>
            <a:pPr lvl="1" algn="just"/>
            <a:r>
              <a:rPr lang="en-US" altLang="en-US" sz="2000" dirty="0"/>
              <a:t>Given a Diophantine equation with any number of unknown quantities and with rational integral numerical coefficients: </a:t>
            </a:r>
            <a:r>
              <a:rPr lang="en-US" altLang="en-US" sz="2000" i="1" dirty="0"/>
              <a:t>To devise a process according to which it can be determined by a finite number of operations whether the equation is solvable in rational integers.</a:t>
            </a:r>
          </a:p>
          <a:p>
            <a:pPr algn="just"/>
            <a:r>
              <a:rPr lang="en-US" altLang="en-US" dirty="0"/>
              <a:t>Let </a:t>
            </a:r>
            <a:r>
              <a:rPr lang="en-US" altLang="en-US" dirty="0">
                <a:latin typeface="Cambria Math" panose="02040503050406030204" pitchFamily="18" charset="0"/>
                <a:ea typeface="Cambria Math" panose="02040503050406030204" pitchFamily="18" charset="0"/>
              </a:rPr>
              <a:t>P(x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t> be a polynomial in </a:t>
            </a:r>
            <a:r>
              <a:rPr lang="en-US" altLang="en-US" dirty="0">
                <a:latin typeface="Cambria Math" panose="02040503050406030204" pitchFamily="18" charset="0"/>
                <a:ea typeface="Cambria Math" panose="02040503050406030204" pitchFamily="18" charset="0"/>
              </a:rPr>
              <a:t>k</a:t>
            </a:r>
            <a:r>
              <a:rPr lang="en-US" altLang="en-US" dirty="0"/>
              <a:t> variables</a:t>
            </a:r>
            <a:br>
              <a:rPr lang="en-US" altLang="en-US" dirty="0"/>
            </a:br>
            <a:r>
              <a:rPr lang="en-US" altLang="en-US" dirty="0"/>
              <a:t>with integral coefficients.  Does </a:t>
            </a:r>
            <a:r>
              <a:rPr lang="en-US" altLang="en-US" dirty="0">
                <a:latin typeface="Cambria Math" panose="02040503050406030204" pitchFamily="18" charset="0"/>
                <a:ea typeface="Cambria Math" panose="02040503050406030204" pitchFamily="18" charset="0"/>
              </a:rPr>
              <a:t>P</a:t>
            </a:r>
            <a:r>
              <a:rPr lang="en-US" altLang="en-US" dirty="0"/>
              <a:t> have an </a:t>
            </a:r>
            <a:br>
              <a:rPr lang="en-US" altLang="en-US" dirty="0"/>
            </a:br>
            <a:r>
              <a:rPr lang="en-US" altLang="en-US" dirty="0"/>
              <a:t>integral root </a:t>
            </a:r>
            <a:r>
              <a:rPr lang="en-US" altLang="en-US" dirty="0">
                <a:latin typeface="Cambria Math" panose="02040503050406030204" pitchFamily="18" charset="0"/>
                <a:ea typeface="Cambria Math" panose="02040503050406030204" pitchFamily="18" charset="0"/>
              </a:rPr>
              <a:t>(x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err="1">
                <a:latin typeface="Cambria Math" panose="02040503050406030204" pitchFamily="18" charset="0"/>
                <a:ea typeface="Cambria Math" panose="02040503050406030204" pitchFamily="18" charset="0"/>
                <a:sym typeface="Symbol" panose="05050102010706020507" pitchFamily="18" charset="2"/>
              </a:rPr>
              <a:t>Z</a:t>
            </a:r>
            <a:r>
              <a:rPr lang="en-US" altLang="en-US" baseline="30000" dirty="0" err="1">
                <a:latin typeface="Cambria Math" panose="02040503050406030204" pitchFamily="18" charset="0"/>
                <a:ea typeface="Cambria Math" panose="02040503050406030204" pitchFamily="18" charset="0"/>
                <a:sym typeface="Symbol" panose="05050102010706020507" pitchFamily="18" charset="2"/>
              </a:rPr>
              <a:t>k</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a:t>
            </a:r>
          </a:p>
          <a:p>
            <a:pPr lvl="1"/>
            <a:r>
              <a:rPr lang="en-US" altLang="en-US" dirty="0"/>
              <a:t>Example: </a:t>
            </a:r>
            <a:r>
              <a:rPr lang="en-US" altLang="en-US" dirty="0">
                <a:latin typeface="Cambria Math" panose="02040503050406030204" pitchFamily="18" charset="0"/>
                <a:ea typeface="Cambria Math" panose="02040503050406030204" pitchFamily="18" charset="0"/>
              </a:rPr>
              <a:t>P(x, y, z) = 6x</a:t>
            </a:r>
            <a:r>
              <a:rPr lang="en-US" altLang="en-US" baseline="30000" dirty="0">
                <a:latin typeface="Cambria Math" panose="02040503050406030204" pitchFamily="18" charset="0"/>
                <a:ea typeface="Cambria Math" panose="02040503050406030204" pitchFamily="18" charset="0"/>
              </a:rPr>
              <a:t>3</a:t>
            </a:r>
            <a:r>
              <a:rPr lang="en-US" altLang="en-US" dirty="0">
                <a:latin typeface="Cambria Math" panose="02040503050406030204" pitchFamily="18" charset="0"/>
                <a:ea typeface="Cambria Math" panose="02040503050406030204" pitchFamily="18" charset="0"/>
              </a:rPr>
              <a:t>yz + 3xy</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x</a:t>
            </a:r>
            <a:r>
              <a:rPr lang="en-US" altLang="en-US" baseline="30000" dirty="0">
                <a:latin typeface="Cambria Math" panose="02040503050406030204" pitchFamily="18" charset="0"/>
                <a:ea typeface="Cambria Math" panose="02040503050406030204" pitchFamily="18" charset="0"/>
              </a:rPr>
              <a:t>3 </a:t>
            </a:r>
            <a:r>
              <a:rPr lang="en-US" altLang="en-US" dirty="0">
                <a:latin typeface="Cambria Math" panose="02040503050406030204" pitchFamily="18" charset="0"/>
                <a:ea typeface="Cambria Math" panose="02040503050406030204" pitchFamily="18" charset="0"/>
              </a:rPr>
              <a:t>– 10</a:t>
            </a:r>
            <a:r>
              <a:rPr lang="en-US" altLang="en-US" dirty="0"/>
              <a:t> </a:t>
            </a:r>
            <a:br>
              <a:rPr lang="en-US" altLang="en-US" dirty="0"/>
            </a:br>
            <a:r>
              <a:rPr lang="en-US" altLang="en-US" dirty="0"/>
              <a:t>has integral root </a:t>
            </a:r>
            <a:r>
              <a:rPr lang="en-US" altLang="en-US" dirty="0">
                <a:latin typeface="Cambria Math" panose="02040503050406030204" pitchFamily="18" charset="0"/>
                <a:ea typeface="Cambria Math" panose="02040503050406030204" pitchFamily="18" charset="0"/>
              </a:rPr>
              <a:t>(</a:t>
            </a:r>
            <a:r>
              <a:rPr lang="en-US" altLang="en-US" dirty="0" err="1">
                <a:latin typeface="Cambria Math" panose="02040503050406030204" pitchFamily="18" charset="0"/>
                <a:ea typeface="Cambria Math" panose="02040503050406030204" pitchFamily="18" charset="0"/>
              </a:rPr>
              <a:t>x,y,z</a:t>
            </a:r>
            <a:r>
              <a:rPr lang="en-US" altLang="en-US" dirty="0">
                <a:latin typeface="Cambria Math" panose="02040503050406030204" pitchFamily="18" charset="0"/>
                <a:ea typeface="Cambria Math" panose="02040503050406030204" pitchFamily="18" charset="0"/>
              </a:rPr>
              <a:t>) = (5,3,0)</a:t>
            </a:r>
            <a:endParaRPr lang="en-US" altLang="en-US" dirty="0"/>
          </a:p>
          <a:p>
            <a:pPr lvl="1"/>
            <a:r>
              <a:rPr lang="en-US" altLang="en-US" dirty="0"/>
              <a:t>Example: </a:t>
            </a:r>
            <a:r>
              <a:rPr lang="en-US" altLang="en-US" dirty="0">
                <a:latin typeface="Cambria Math" panose="02040503050406030204" pitchFamily="18" charset="0"/>
                <a:ea typeface="Cambria Math" panose="02040503050406030204" pitchFamily="18" charset="0"/>
              </a:rPr>
              <a:t>P(x, y) = 21x</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81xy + 1</a:t>
            </a:r>
            <a:br>
              <a:rPr lang="en-US" altLang="en-US" dirty="0">
                <a:latin typeface="Cambria Math" panose="02040503050406030204" pitchFamily="18" charset="0"/>
                <a:ea typeface="Cambria Math" panose="02040503050406030204" pitchFamily="18" charset="0"/>
              </a:rPr>
            </a:br>
            <a:r>
              <a:rPr lang="en-US" altLang="en-US" dirty="0"/>
              <a:t>does not have an integral root.</a:t>
            </a:r>
          </a:p>
          <a:p>
            <a:pPr algn="just"/>
            <a:endParaRPr lang="en-US" dirty="0"/>
          </a:p>
        </p:txBody>
      </p:sp>
      <p:sp>
        <p:nvSpPr>
          <p:cNvPr id="3" name="Text Placeholder 2">
            <a:extLst>
              <a:ext uri="{FF2B5EF4-FFF2-40B4-BE49-F238E27FC236}">
                <a16:creationId xmlns:a16="http://schemas.microsoft.com/office/drawing/2014/main" id="{F39028B3-AC10-4A36-A534-9B9A8FAEE182}"/>
              </a:ext>
            </a:extLst>
          </p:cNvPr>
          <p:cNvSpPr>
            <a:spLocks noGrp="1"/>
          </p:cNvSpPr>
          <p:nvPr>
            <p:ph type="body" sz="half" idx="2"/>
          </p:nvPr>
        </p:nvSpPr>
        <p:spPr/>
        <p:txBody>
          <a:bodyPr/>
          <a:lstStyle/>
          <a:p>
            <a:r>
              <a:rPr lang="en-US" altLang="en-US" b="1" dirty="0"/>
              <a:t>Diophantine Equation</a:t>
            </a:r>
            <a:endParaRPr lang="en-US" dirty="0"/>
          </a:p>
        </p:txBody>
      </p:sp>
      <p:sp>
        <p:nvSpPr>
          <p:cNvPr id="2" name="Footer Placeholder 1">
            <a:extLst>
              <a:ext uri="{FF2B5EF4-FFF2-40B4-BE49-F238E27FC236}">
                <a16:creationId xmlns:a16="http://schemas.microsoft.com/office/drawing/2014/main" id="{CAD66F07-864F-48AF-9BB5-06123972FAA0}"/>
              </a:ext>
            </a:extLst>
          </p:cNvPr>
          <p:cNvSpPr>
            <a:spLocks noGrp="1"/>
          </p:cNvSpPr>
          <p:nvPr>
            <p:ph type="ftr" sz="quarter" idx="11"/>
          </p:nvPr>
        </p:nvSpPr>
        <p:spPr/>
        <p:txBody>
          <a:bodyPr/>
          <a:lstStyle/>
          <a:p>
            <a:r>
              <a:rPr lang="en-US"/>
              <a:t>CSC3113: Theory of Computation</a:t>
            </a:r>
          </a:p>
        </p:txBody>
      </p:sp>
      <p:pic>
        <p:nvPicPr>
          <p:cNvPr id="9" name="Picture Placeholder 8" descr="A person wearing a hat&#10;&#10;Description automatically generated">
            <a:extLst>
              <a:ext uri="{FF2B5EF4-FFF2-40B4-BE49-F238E27FC236}">
                <a16:creationId xmlns:a16="http://schemas.microsoft.com/office/drawing/2014/main" id="{0A72A534-31FE-4164-9DA7-A02AF52FB1FE}"/>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544162" y="1371600"/>
            <a:ext cx="2243049" cy="3909314"/>
          </a:xfrm>
        </p:spPr>
      </p:pic>
    </p:spTree>
    <p:extLst>
      <p:ext uri="{BB962C8B-B14F-4D97-AF65-F5344CB8AC3E}">
        <p14:creationId xmlns:p14="http://schemas.microsoft.com/office/powerpoint/2010/main" val="300127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18B25F7-DE3C-427A-AB9E-1F1B939D8838}"/>
              </a:ext>
            </a:extLst>
          </p:cNvPr>
          <p:cNvSpPr>
            <a:spLocks noGrp="1"/>
          </p:cNvSpPr>
          <p:nvPr>
            <p:ph type="ftr" sz="quarter" idx="11"/>
          </p:nvPr>
        </p:nvSpPr>
        <p:spPr/>
        <p:txBody>
          <a:bodyPr/>
          <a:lstStyle/>
          <a:p>
            <a:r>
              <a:rPr lang="en-US"/>
              <a:t>CSC3113: Theory of Computation</a:t>
            </a:r>
          </a:p>
        </p:txBody>
      </p:sp>
      <p:sp>
        <p:nvSpPr>
          <p:cNvPr id="7" name="Text Placeholder 6">
            <a:extLst>
              <a:ext uri="{FF2B5EF4-FFF2-40B4-BE49-F238E27FC236}">
                <a16:creationId xmlns:a16="http://schemas.microsoft.com/office/drawing/2014/main" id="{0F2DC36E-D1BB-4696-BBAE-95833F3AA3BD}"/>
              </a:ext>
            </a:extLst>
          </p:cNvPr>
          <p:cNvSpPr>
            <a:spLocks noGrp="1"/>
          </p:cNvSpPr>
          <p:nvPr>
            <p:ph type="body" sz="quarter" idx="12"/>
          </p:nvPr>
        </p:nvSpPr>
        <p:spPr/>
        <p:txBody>
          <a:bodyPr/>
          <a:lstStyle/>
          <a:p>
            <a:r>
              <a:rPr lang="en-US" altLang="en-US" b="1" dirty="0"/>
              <a:t>Diophantine Equation</a:t>
            </a:r>
            <a:endParaRPr lang="en-US" dirty="0"/>
          </a:p>
        </p:txBody>
      </p:sp>
      <p:sp>
        <p:nvSpPr>
          <p:cNvPr id="8" name="Text Placeholder 7">
            <a:extLst>
              <a:ext uri="{FF2B5EF4-FFF2-40B4-BE49-F238E27FC236}">
                <a16:creationId xmlns:a16="http://schemas.microsoft.com/office/drawing/2014/main" id="{08A862D5-5399-4F01-9D20-2966D27C6E52}"/>
              </a:ext>
            </a:extLst>
          </p:cNvPr>
          <p:cNvSpPr>
            <a:spLocks noGrp="1"/>
          </p:cNvSpPr>
          <p:nvPr>
            <p:ph type="body" sz="quarter" idx="13"/>
          </p:nvPr>
        </p:nvSpPr>
        <p:spPr/>
        <p:txBody>
          <a:bodyPr>
            <a:normAutofit lnSpcReduction="10000"/>
          </a:bodyPr>
          <a:lstStyle/>
          <a:p>
            <a:pPr algn="just"/>
            <a:r>
              <a:rPr lang="en-US" dirty="0"/>
              <a:t>Let’s briefly discuss polynomials to understand the problem. </a:t>
            </a:r>
          </a:p>
          <a:p>
            <a:pPr lvl="1" algn="just"/>
            <a:r>
              <a:rPr lang="en-US" dirty="0"/>
              <a:t>A polynomial is a sum of terms, where each term is a product of certain variables and a constant, called a coefficient (here, we consider only integer coefficient). For example, </a:t>
            </a:r>
          </a:p>
          <a:p>
            <a:pPr lvl="2"/>
            <a:r>
              <a:rPr lang="en-US" dirty="0">
                <a:latin typeface="Cambria Math" panose="02040503050406030204" pitchFamily="18" charset="0"/>
                <a:ea typeface="Cambria Math" panose="02040503050406030204" pitchFamily="18" charset="0"/>
              </a:rPr>
              <a:t>6 · x · x · x · y · z · z = 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t> is a term with coefficient </a:t>
            </a:r>
            <a:r>
              <a:rPr lang="en-US" dirty="0">
                <a:latin typeface="Cambria Math" panose="02040503050406030204" pitchFamily="18" charset="0"/>
                <a:ea typeface="Cambria Math" panose="02040503050406030204" pitchFamily="18" charset="0"/>
              </a:rPr>
              <a:t>6</a:t>
            </a:r>
            <a:r>
              <a:rPr lang="en-US" dirty="0"/>
              <a:t>, and </a:t>
            </a:r>
          </a:p>
          <a:p>
            <a:pPr lvl="2"/>
            <a:r>
              <a:rPr lang="en-US" dirty="0">
                <a:latin typeface="Cambria Math" panose="02040503050406030204" pitchFamily="18" charset="0"/>
                <a:ea typeface="Cambria Math" panose="02040503050406030204" pitchFamily="18" charset="0"/>
              </a:rPr>
              <a:t>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+ 3xy</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− 10 </a:t>
            </a:r>
            <a:r>
              <a:rPr lang="en-US" dirty="0"/>
              <a:t>is a polynomial with four terms, over the variables </a:t>
            </a:r>
            <a:r>
              <a:rPr lang="en-US" dirty="0">
                <a:latin typeface="Cambria Math" panose="02040503050406030204" pitchFamily="18" charset="0"/>
                <a:ea typeface="Cambria Math" panose="02040503050406030204" pitchFamily="18" charset="0"/>
              </a:rPr>
              <a:t>x, y, </a:t>
            </a:r>
            <a:r>
              <a:rPr lang="en-US" dirty="0"/>
              <a:t>and </a:t>
            </a:r>
            <a:r>
              <a:rPr lang="en-US" dirty="0">
                <a:latin typeface="Cambria Math" panose="02040503050406030204" pitchFamily="18" charset="0"/>
                <a:ea typeface="Cambria Math" panose="02040503050406030204" pitchFamily="18" charset="0"/>
              </a:rPr>
              <a:t>z</a:t>
            </a:r>
            <a:r>
              <a:rPr lang="en-US" dirty="0"/>
              <a:t>. </a:t>
            </a:r>
          </a:p>
          <a:p>
            <a:pPr lvl="1" algn="just"/>
            <a:r>
              <a:rPr lang="en-US" dirty="0"/>
              <a:t>A root of a polynomial is an assignment of values to its variables so that the value of the polynomial is </a:t>
            </a:r>
            <a:r>
              <a:rPr lang="en-US" dirty="0">
                <a:latin typeface="Cambria Math" panose="02040503050406030204" pitchFamily="18" charset="0"/>
                <a:ea typeface="Cambria Math" panose="02040503050406030204" pitchFamily="18" charset="0"/>
              </a:rPr>
              <a:t>0</a:t>
            </a:r>
            <a:r>
              <a:rPr lang="en-US" dirty="0"/>
              <a:t>. </a:t>
            </a:r>
          </a:p>
          <a:p>
            <a:pPr lvl="2"/>
            <a:r>
              <a:rPr lang="en-US" dirty="0"/>
              <a:t>The above polynomial has a root at </a:t>
            </a:r>
            <a:r>
              <a:rPr lang="en-US" dirty="0">
                <a:latin typeface="Cambria Math" panose="02040503050406030204" pitchFamily="18" charset="0"/>
                <a:ea typeface="Cambria Math" panose="02040503050406030204" pitchFamily="18" charset="0"/>
              </a:rPr>
              <a:t>x = 5, y = 3, </a:t>
            </a:r>
            <a:r>
              <a:rPr lang="en-US" dirty="0"/>
              <a:t>and </a:t>
            </a:r>
            <a:r>
              <a:rPr lang="en-US" dirty="0">
                <a:latin typeface="Cambria Math" panose="02040503050406030204" pitchFamily="18" charset="0"/>
                <a:ea typeface="Cambria Math" panose="02040503050406030204" pitchFamily="18" charset="0"/>
              </a:rPr>
              <a:t>z = 0</a:t>
            </a:r>
            <a:r>
              <a:rPr lang="en-US" dirty="0"/>
              <a:t>. </a:t>
            </a:r>
          </a:p>
          <a:p>
            <a:pPr algn="just"/>
            <a:r>
              <a:rPr lang="en-US" dirty="0"/>
              <a:t>Hilbert’s tenth problem was to devise an algorithm that tests whether a polynomial has an integral root. He did not use the term algorithm but rather “a process according to which it can be determined by a finite number of operations.”</a:t>
            </a:r>
          </a:p>
        </p:txBody>
      </p:sp>
      <p:sp>
        <p:nvSpPr>
          <p:cNvPr id="9" name="Text Placeholder 8">
            <a:extLst>
              <a:ext uri="{FF2B5EF4-FFF2-40B4-BE49-F238E27FC236}">
                <a16:creationId xmlns:a16="http://schemas.microsoft.com/office/drawing/2014/main" id="{EA8AAAAA-0993-4754-9E4A-C31948949FEF}"/>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3043504947"/>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AB73A-F346-4E47-8BE3-087B56AF681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D110EC1-5191-42FC-A963-74082E1E4599}">
  <ds:schemaRefs>
    <ds:schemaRef ds:uri="http://schemas.microsoft.com/sharepoint/v3/contenttype/forms"/>
  </ds:schemaRefs>
</ds:datastoreItem>
</file>

<file path=customXml/itemProps3.xml><?xml version="1.0" encoding="utf-8"?>
<ds:datastoreItem xmlns:ds="http://schemas.openxmlformats.org/officeDocument/2006/customXml" ds:itemID="{36E1154F-8125-4781-85FE-387CDF0B48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3374</TotalTime>
  <Words>2267</Words>
  <Application>Microsoft Office PowerPoint</Application>
  <PresentationFormat>On-screen Show (4:3)</PresentationFormat>
  <Paragraphs>159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Calibri</vt:lpstr>
      <vt:lpstr>Cambria Math</vt:lpstr>
      <vt:lpstr>Corbel</vt:lpstr>
      <vt:lpstr>Wingdings</vt:lpstr>
      <vt:lpstr>AIUB 2020</vt:lpstr>
      <vt:lpstr>Turing Machine Equivalency Algorithms</vt:lpstr>
      <vt:lpstr>PowerPoint Presentation</vt:lpstr>
      <vt:lpstr>PowerPoint Presentation</vt:lpstr>
      <vt:lpstr>PowerPoint Presentation</vt:lpstr>
      <vt:lpstr>PowerPoint Presentation</vt:lpstr>
      <vt:lpstr>PowerPoint Presentation</vt:lpstr>
      <vt:lpstr>PowerPoint Presentation</vt:lpstr>
      <vt:lpstr>Hilbert’s 10th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626</cp:revision>
  <dcterms:created xsi:type="dcterms:W3CDTF">2020-07-03T15:11:23Z</dcterms:created>
  <dcterms:modified xsi:type="dcterms:W3CDTF">2021-05-25T13:57:02Z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