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4"/>
  </p:sldMasterIdLst>
  <p:notesMasterIdLst>
    <p:notesMasterId r:id="rId23"/>
  </p:notesMasterIdLst>
  <p:sldIdLst>
    <p:sldId id="256" r:id="rId5"/>
    <p:sldId id="257" r:id="rId6"/>
    <p:sldId id="258" r:id="rId7"/>
    <p:sldId id="259" r:id="rId8"/>
    <p:sldId id="278" r:id="rId9"/>
    <p:sldId id="303" r:id="rId10"/>
    <p:sldId id="304" r:id="rId11"/>
    <p:sldId id="305" r:id="rId12"/>
    <p:sldId id="306" r:id="rId13"/>
    <p:sldId id="307" r:id="rId14"/>
    <p:sldId id="308" r:id="rId15"/>
    <p:sldId id="309" r:id="rId16"/>
    <p:sldId id="310" r:id="rId17"/>
    <p:sldId id="311" r:id="rId18"/>
    <p:sldId id="312" r:id="rId19"/>
    <p:sldId id="314" r:id="rId20"/>
    <p:sldId id="313"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589" autoAdjust="0"/>
    <p:restoredTop sz="92393" autoAdjust="0"/>
  </p:normalViewPr>
  <p:slideViewPr>
    <p:cSldViewPr snapToGrid="0">
      <p:cViewPr varScale="1">
        <p:scale>
          <a:sx n="63" d="100"/>
          <a:sy n="63" d="100"/>
        </p:scale>
        <p:origin x="8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92001673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580090567"/>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77273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1538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278070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60372209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599852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244940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81581659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16962526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42869887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720619007"/>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663543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38465653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88572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05823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1280248"/>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1248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62423859"/>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45879601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3662442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505947900"/>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7089992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1649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657646125"/>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98173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41755928"/>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06752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15672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0E4B4660-C413-4736-8C56-B59220104E7E}"/>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59CCF9C2-FD1D-40A1-9222-E833CA6DEC05}"/>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018ED60D-6080-482A-933A-6FC12096590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BA6D0FDC-071B-481C-9E2E-41A59FB21DC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663716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55409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423193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808117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370750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35239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6113586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9193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Wide Picture, Content,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23" y="2482396"/>
            <a:ext cx="5945191" cy="3938112"/>
          </a:xfrm>
          <a:prstGeom prst="rect">
            <a:avLst/>
          </a:prstGeom>
        </p:spPr>
        <p:txBody>
          <a:bodyPr>
            <a:normAutofit/>
          </a:bodyPr>
          <a:lstStyle>
            <a:lvl1pPr marL="254000" indent="-254000">
              <a:defRPr sz="2400"/>
            </a:lvl1pPr>
            <a:lvl2pPr>
              <a:defRPr sz="2200"/>
            </a:lvl2pPr>
            <a:lvl3pPr marL="804863" indent="-290513">
              <a:defRPr sz="2000"/>
            </a:lvl3pPr>
            <a:lvl4pPr marL="968375" indent="-258763">
              <a:defRPr sz="1900"/>
            </a:lvl4pPr>
            <a:lvl5pPr marL="1143000" indent="-238125">
              <a:defRPr sz="1800"/>
            </a:lvl5pPr>
            <a:lvl6pPr>
              <a:defRPr sz="1013"/>
            </a:lvl6pPr>
            <a:lvl7pPr>
              <a:defRPr sz="1013"/>
            </a:lvl7pPr>
            <a:lvl8pPr>
              <a:defRPr sz="1013"/>
            </a:lvl8pPr>
            <a:lvl9pPr>
              <a:defRPr sz="1013"/>
            </a:lvl9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749346"/>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411643"/>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939616" y="1114627"/>
            <a:ext cx="2373814"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9" name="Group 28">
            <a:extLst>
              <a:ext uri="{FF2B5EF4-FFF2-40B4-BE49-F238E27FC236}">
                <a16:creationId xmlns:a16="http://schemas.microsoft.com/office/drawing/2014/main" id="{A2F1777A-2E32-409A-A1FC-A790B44E0323}"/>
              </a:ext>
            </a:extLst>
          </p:cNvPr>
          <p:cNvGrpSpPr/>
          <p:nvPr userDrawn="1"/>
        </p:nvGrpSpPr>
        <p:grpSpPr>
          <a:xfrm>
            <a:off x="19586" y="2415971"/>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3" name="Picture Placeholder 13">
            <a:extLst>
              <a:ext uri="{FF2B5EF4-FFF2-40B4-BE49-F238E27FC236}">
                <a16:creationId xmlns:a16="http://schemas.microsoft.com/office/drawing/2014/main" id="{6FC53DFD-3B18-476D-A441-2D7BDA21B353}"/>
              </a:ext>
            </a:extLst>
          </p:cNvPr>
          <p:cNvSpPr>
            <a:spLocks noGrp="1"/>
          </p:cNvSpPr>
          <p:nvPr>
            <p:ph type="pic" sz="quarter" idx="14"/>
          </p:nvPr>
        </p:nvSpPr>
        <p:spPr>
          <a:xfrm>
            <a:off x="5839326" y="2488854"/>
            <a:ext cx="3304674" cy="3903573"/>
          </a:xfrm>
          <a:prstGeom prst="rect">
            <a:avLst/>
          </a:prstGeom>
        </p:spPr>
        <p:txBody>
          <a:bodyPr/>
          <a:lstStyle>
            <a:lvl1pPr>
              <a:buNone/>
              <a:defRPr/>
            </a:lvl1pPr>
          </a:lstStyle>
          <a:p>
            <a:r>
              <a:rPr lang="en-US"/>
              <a:t>Click icon to add picture</a:t>
            </a:r>
            <a:endParaRPr/>
          </a:p>
        </p:txBody>
      </p:sp>
      <p:grpSp>
        <p:nvGrpSpPr>
          <p:cNvPr id="34" name="Group 33">
            <a:extLst>
              <a:ext uri="{FF2B5EF4-FFF2-40B4-BE49-F238E27FC236}">
                <a16:creationId xmlns:a16="http://schemas.microsoft.com/office/drawing/2014/main" id="{CD5C781B-7229-4DF2-8235-B427C6E9746F}"/>
              </a:ext>
            </a:extLst>
          </p:cNvPr>
          <p:cNvGrpSpPr/>
          <p:nvPr userDrawn="1"/>
        </p:nvGrpSpPr>
        <p:grpSpPr>
          <a:xfrm rot="5400000" flipV="1">
            <a:off x="3845162" y="4375376"/>
            <a:ext cx="3942609" cy="74367"/>
            <a:chOff x="284163" y="1577847"/>
            <a:chExt cx="8576373" cy="137411"/>
          </a:xfrm>
        </p:grpSpPr>
        <p:sp>
          <p:nvSpPr>
            <p:cNvPr id="35" name="Rectangle 34">
              <a:extLst>
                <a:ext uri="{FF2B5EF4-FFF2-40B4-BE49-F238E27FC236}">
                  <a16:creationId xmlns:a16="http://schemas.microsoft.com/office/drawing/2014/main" id="{72661183-1E24-4D84-BD2E-BD50D3618B8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6" name="Rectangle 35">
              <a:extLst>
                <a:ext uri="{FF2B5EF4-FFF2-40B4-BE49-F238E27FC236}">
                  <a16:creationId xmlns:a16="http://schemas.microsoft.com/office/drawing/2014/main" id="{F2E5DB95-A078-48D9-859B-6B7AD61AFB3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7" name="Rectangle 36">
              <a:extLst>
                <a:ext uri="{FF2B5EF4-FFF2-40B4-BE49-F238E27FC236}">
                  <a16:creationId xmlns:a16="http://schemas.microsoft.com/office/drawing/2014/main" id="{DD219110-D2F8-4785-9FDB-DFAEEC8FFB0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4840688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4494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234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08621077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775071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88494918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83891972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 id="2147483763" r:id="rId26"/>
    <p:sldLayoutId id="2147483764" r:id="rId27"/>
    <p:sldLayoutId id="2147483765" r:id="rId28"/>
    <p:sldLayoutId id="2147483766" r:id="rId29"/>
    <p:sldLayoutId id="2147483767" r:id="rId30"/>
    <p:sldLayoutId id="2147483768" r:id="rId31"/>
    <p:sldLayoutId id="2147483769" r:id="rId32"/>
    <p:sldLayoutId id="2147483770" r:id="rId33"/>
    <p:sldLayoutId id="2147483771" r:id="rId34"/>
    <p:sldLayoutId id="2147483772" r:id="rId35"/>
    <p:sldLayoutId id="2147483773" r:id="rId36"/>
    <p:sldLayoutId id="2147483774" r:id="rId37"/>
    <p:sldLayoutId id="2147483775" r:id="rId38"/>
    <p:sldLayoutId id="2147483776" r:id="rId39"/>
    <p:sldLayoutId id="2147483777" r:id="rId40"/>
    <p:sldLayoutId id="2147483736" r:id="rId41"/>
    <p:sldLayoutId id="2147483697" r:id="rId42"/>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Sipser-Decidability_Exercises.pdf" TargetMode="External"/><Relationship Id="rId2" Type="http://schemas.openxmlformats.org/officeDocument/2006/relationships/hyperlink" Target="Sipser-Decidability.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Decidability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18</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11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Summer 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dirty="0"/>
              <a:t>smahmood@aiub.edu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0F97B2-C10E-4A70-97E5-AF67B45AB95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8366B1A-DE4E-4EEF-BECB-953760BA6E90}"/>
              </a:ext>
            </a:extLst>
          </p:cNvPr>
          <p:cNvSpPr>
            <a:spLocks noGrp="1"/>
          </p:cNvSpPr>
          <p:nvPr>
            <p:ph type="body" sz="quarter" idx="12"/>
          </p:nvPr>
        </p:nvSpPr>
        <p:spPr/>
        <p:txBody>
          <a:bodyPr/>
          <a:lstStyle/>
          <a:p>
            <a:r>
              <a:rPr lang="en-US" sz="2800" dirty="0"/>
              <a:t>DECIDABLE PROBLEMS: REGULAR LANGUAGES</a:t>
            </a:r>
          </a:p>
        </p:txBody>
      </p:sp>
      <p:sp>
        <p:nvSpPr>
          <p:cNvPr id="4" name="Text Placeholder 3">
            <a:extLst>
              <a:ext uri="{FF2B5EF4-FFF2-40B4-BE49-F238E27FC236}">
                <a16:creationId xmlns:a16="http://schemas.microsoft.com/office/drawing/2014/main" id="{F568F90C-C7EE-42FA-B8E9-46A32A177C21}"/>
              </a:ext>
            </a:extLst>
          </p:cNvPr>
          <p:cNvSpPr>
            <a:spLocks noGrp="1"/>
          </p:cNvSpPr>
          <p:nvPr>
            <p:ph type="body" sz="quarter" idx="13"/>
          </p:nvPr>
        </p:nvSpPr>
        <p:spPr/>
        <p:txBody>
          <a:bodyPr/>
          <a:lstStyle/>
          <a:p>
            <a:r>
              <a:rPr lang="en-US" altLang="en-US" sz="2400" dirty="0">
                <a:latin typeface="Cambria Math" panose="02040503050406030204" pitchFamily="18" charset="0"/>
                <a:ea typeface="Cambria Math" panose="02040503050406030204" pitchFamily="18" charset="0"/>
              </a:rPr>
              <a:t>A</a:t>
            </a:r>
            <a:r>
              <a:rPr lang="en-US" altLang="en-US" sz="2400" baseline="-25000" dirty="0">
                <a:latin typeface="Cambria Math" panose="02040503050406030204" pitchFamily="18" charset="0"/>
                <a:ea typeface="Cambria Math" panose="02040503050406030204" pitchFamily="18" charset="0"/>
              </a:rPr>
              <a:t>NFA</a:t>
            </a:r>
            <a:r>
              <a:rPr lang="en-US" altLang="en-US" sz="2400" dirty="0">
                <a:latin typeface="Cambria Math" panose="02040503050406030204" pitchFamily="18" charset="0"/>
                <a:ea typeface="Cambria Math" panose="02040503050406030204" pitchFamily="18" charset="0"/>
              </a:rPr>
              <a:t> = { 〈B, w〉 | B is an NFA that accepts string w }</a:t>
            </a:r>
          </a:p>
          <a:p>
            <a:r>
              <a:rPr lang="en-US" dirty="0"/>
              <a:t>Following is a TM </a:t>
            </a:r>
            <a:r>
              <a:rPr lang="en-US" dirty="0">
                <a:latin typeface="Cambria Math" panose="02040503050406030204" pitchFamily="18" charset="0"/>
                <a:ea typeface="Cambria Math" panose="02040503050406030204" pitchFamily="18" charset="0"/>
              </a:rPr>
              <a:t>N</a:t>
            </a:r>
            <a:r>
              <a:rPr lang="en-US" dirty="0"/>
              <a:t> that decides </a:t>
            </a:r>
            <a:r>
              <a:rPr lang="en-US" dirty="0">
                <a:latin typeface="Cambria Math" panose="02040503050406030204" pitchFamily="18" charset="0"/>
                <a:ea typeface="Cambria Math" panose="02040503050406030204" pitchFamily="18" charset="0"/>
              </a:rPr>
              <a:t>A</a:t>
            </a:r>
            <a:r>
              <a:rPr lang="en-US" baseline="-25000" dirty="0">
                <a:latin typeface="Cambria Math" panose="02040503050406030204" pitchFamily="18" charset="0"/>
                <a:ea typeface="Cambria Math" panose="02040503050406030204" pitchFamily="18" charset="0"/>
              </a:rPr>
              <a:t>NFA</a:t>
            </a:r>
            <a:r>
              <a:rPr lang="en-US" dirty="0"/>
              <a:t>. </a:t>
            </a:r>
          </a:p>
          <a:p>
            <a:pPr marL="231775" lvl="1" indent="0">
              <a:buNone/>
            </a:pPr>
            <a:r>
              <a:rPr lang="en-US" dirty="0">
                <a:latin typeface="Cambria Math" panose="02040503050406030204" pitchFamily="18" charset="0"/>
                <a:ea typeface="Cambria Math" panose="02040503050406030204" pitchFamily="18" charset="0"/>
              </a:rPr>
              <a:t>N = “</a:t>
            </a:r>
            <a:r>
              <a:rPr lang="en-US" sz="2200" dirty="0">
                <a:latin typeface="Cambria Math" panose="02040503050406030204" pitchFamily="18" charset="0"/>
                <a:ea typeface="Cambria Math" panose="02040503050406030204" pitchFamily="18" charset="0"/>
              </a:rPr>
              <a:t>On input 〈B, w〉, where B is an NFA and w is a string: </a:t>
            </a:r>
          </a:p>
          <a:p>
            <a:pPr marL="1265238" lvl="2" indent="-290513">
              <a:buFont typeface="+mj-lt"/>
              <a:buAutoNum type="arabicPeriod"/>
            </a:pPr>
            <a:r>
              <a:rPr lang="en-US" sz="2200" dirty="0">
                <a:latin typeface="Cambria Math" panose="02040503050406030204" pitchFamily="18" charset="0"/>
                <a:ea typeface="Cambria Math" panose="02040503050406030204" pitchFamily="18" charset="0"/>
              </a:rPr>
              <a:t>Convert NFA B to an equivalent DFA A using formal procedure</a:t>
            </a:r>
          </a:p>
          <a:p>
            <a:pPr marL="1265238" lvl="2" indent="-290513">
              <a:buFont typeface="+mj-lt"/>
              <a:buAutoNum type="arabicPeriod"/>
            </a:pPr>
            <a:r>
              <a:rPr lang="en-US" sz="2200" dirty="0">
                <a:latin typeface="Cambria Math" panose="02040503050406030204" pitchFamily="18" charset="0"/>
                <a:ea typeface="Cambria Math" panose="02040503050406030204" pitchFamily="18" charset="0"/>
              </a:rPr>
              <a:t>Let, TM M that decides </a:t>
            </a:r>
            <a:r>
              <a:rPr lang="en-US" altLang="en-US" sz="2200" dirty="0">
                <a:latin typeface="Cambria Math" panose="02040503050406030204" pitchFamily="18" charset="0"/>
                <a:ea typeface="Cambria Math" panose="02040503050406030204" pitchFamily="18" charset="0"/>
              </a:rPr>
              <a:t>A</a:t>
            </a:r>
            <a:r>
              <a:rPr lang="en-US" altLang="en-US" sz="2200" baseline="-25000" dirty="0">
                <a:latin typeface="Cambria Math" panose="02040503050406030204" pitchFamily="18" charset="0"/>
                <a:ea typeface="Cambria Math" panose="02040503050406030204" pitchFamily="18" charset="0"/>
              </a:rPr>
              <a:t>DFA</a:t>
            </a:r>
            <a:r>
              <a:rPr lang="en-US" altLang="en-US" sz="2200" dirty="0">
                <a:latin typeface="Cambria Math" panose="02040503050406030204" pitchFamily="18" charset="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Run TM M on input </a:t>
            </a:r>
            <a:r>
              <a:rPr lang="en-US" altLang="en-US" sz="2200" dirty="0">
                <a:latin typeface="Cambria Math" panose="02040503050406030204" pitchFamily="18" charset="0"/>
                <a:ea typeface="Cambria Math" panose="02040503050406030204" pitchFamily="18" charset="0"/>
              </a:rPr>
              <a:t>〈A, w〉</a:t>
            </a:r>
            <a:r>
              <a:rPr lang="en-US" sz="2200" dirty="0">
                <a:latin typeface="Cambria Math" panose="02040503050406030204" pitchFamily="18" charset="0"/>
                <a:ea typeface="Cambria Math" panose="02040503050406030204" pitchFamily="18" charset="0"/>
              </a:rPr>
              <a:t>. </a:t>
            </a:r>
          </a:p>
          <a:p>
            <a:pPr marL="1265238" lvl="2" indent="-290513">
              <a:buFont typeface="+mj-lt"/>
              <a:buAutoNum type="arabicPeriod"/>
            </a:pPr>
            <a:r>
              <a:rPr lang="en-US" sz="2200" dirty="0">
                <a:latin typeface="Cambria Math" panose="02040503050406030204" pitchFamily="18" charset="0"/>
                <a:ea typeface="Cambria Math" panose="02040503050406030204" pitchFamily="18" charset="0"/>
              </a:rPr>
              <a:t>If M accepts then, ACCEPT; otherwise, REJECT.”</a:t>
            </a:r>
            <a:endParaRPr lang="en-US" altLang="en-US" sz="2200" dirty="0">
              <a:latin typeface="Cambria Math" panose="02040503050406030204" pitchFamily="18" charset="0"/>
              <a:ea typeface="Cambria Math" panose="02040503050406030204" pitchFamily="18" charset="0"/>
            </a:endParaRPr>
          </a:p>
          <a:p>
            <a:r>
              <a:rPr lang="en-US" dirty="0"/>
              <a:t>Idea: The conversion in step 1 can easily be done in a 2-tape TM, where tape one contains the five tuples of NFA and tape two is filled up by computing the tuples for equivalent DFA from tape 1, based on the formulations provided by the conversion procedure.</a:t>
            </a:r>
          </a:p>
        </p:txBody>
      </p:sp>
    </p:spTree>
    <p:extLst>
      <p:ext uri="{BB962C8B-B14F-4D97-AF65-F5344CB8AC3E}">
        <p14:creationId xmlns:p14="http://schemas.microsoft.com/office/powerpoint/2010/main" val="143232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0F97B2-C10E-4A70-97E5-AF67B45AB95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8366B1A-DE4E-4EEF-BECB-953760BA6E90}"/>
              </a:ext>
            </a:extLst>
          </p:cNvPr>
          <p:cNvSpPr>
            <a:spLocks noGrp="1"/>
          </p:cNvSpPr>
          <p:nvPr>
            <p:ph type="body" sz="quarter" idx="12"/>
          </p:nvPr>
        </p:nvSpPr>
        <p:spPr/>
        <p:txBody>
          <a:bodyPr/>
          <a:lstStyle/>
          <a:p>
            <a:r>
              <a:rPr lang="en-US" sz="2800" dirty="0"/>
              <a:t>DECIDABLE PROBLEMS: REGULAR LANGUAGES</a:t>
            </a:r>
          </a:p>
        </p:txBody>
      </p:sp>
      <p:sp>
        <p:nvSpPr>
          <p:cNvPr id="4" name="Text Placeholder 3">
            <a:extLst>
              <a:ext uri="{FF2B5EF4-FFF2-40B4-BE49-F238E27FC236}">
                <a16:creationId xmlns:a16="http://schemas.microsoft.com/office/drawing/2014/main" id="{F568F90C-C7EE-42FA-B8E9-46A32A177C21}"/>
              </a:ext>
            </a:extLst>
          </p:cNvPr>
          <p:cNvSpPr>
            <a:spLocks noGrp="1"/>
          </p:cNvSpPr>
          <p:nvPr>
            <p:ph type="body" sz="quarter" idx="13"/>
          </p:nvPr>
        </p:nvSpPr>
        <p:spPr/>
        <p:txBody>
          <a:bodyPr/>
          <a:lstStyle/>
          <a:p>
            <a:r>
              <a:rPr lang="en-US" altLang="en-US" sz="2400" dirty="0">
                <a:latin typeface="Cambria Math" panose="02040503050406030204" pitchFamily="18" charset="0"/>
                <a:ea typeface="Cambria Math" panose="02040503050406030204" pitchFamily="18" charset="0"/>
              </a:rPr>
              <a:t>A</a:t>
            </a:r>
            <a:r>
              <a:rPr lang="en-US" altLang="en-US" sz="2400" baseline="-25000" dirty="0">
                <a:latin typeface="Cambria Math" panose="02040503050406030204" pitchFamily="18" charset="0"/>
                <a:ea typeface="Cambria Math" panose="02040503050406030204" pitchFamily="18" charset="0"/>
              </a:rPr>
              <a:t>REX</a:t>
            </a:r>
            <a:r>
              <a:rPr lang="en-US" altLang="en-US" sz="2400" dirty="0">
                <a:latin typeface="Cambria Math" panose="02040503050406030204" pitchFamily="18" charset="0"/>
                <a:ea typeface="Cambria Math" panose="02040503050406030204" pitchFamily="18" charset="0"/>
              </a:rPr>
              <a:t> = { 〈C, w〉 | C is a Regular Expression that generates string w }</a:t>
            </a:r>
          </a:p>
          <a:p>
            <a:r>
              <a:rPr lang="en-US" dirty="0"/>
              <a:t>Following is a TM </a:t>
            </a:r>
            <a:r>
              <a:rPr lang="en-US" dirty="0">
                <a:latin typeface="Cambria Math" panose="02040503050406030204" pitchFamily="18" charset="0"/>
                <a:ea typeface="Cambria Math" panose="02040503050406030204" pitchFamily="18" charset="0"/>
              </a:rPr>
              <a:t>R</a:t>
            </a:r>
            <a:r>
              <a:rPr lang="en-US" dirty="0"/>
              <a:t> that decides </a:t>
            </a:r>
            <a:r>
              <a:rPr lang="en-US" dirty="0">
                <a:latin typeface="Cambria Math" panose="02040503050406030204" pitchFamily="18" charset="0"/>
                <a:ea typeface="Cambria Math" panose="02040503050406030204" pitchFamily="18" charset="0"/>
              </a:rPr>
              <a:t>A</a:t>
            </a:r>
            <a:r>
              <a:rPr lang="en-US" baseline="-25000" dirty="0">
                <a:latin typeface="Cambria Math" panose="02040503050406030204" pitchFamily="18" charset="0"/>
                <a:ea typeface="Cambria Math" panose="02040503050406030204" pitchFamily="18" charset="0"/>
              </a:rPr>
              <a:t>NFA</a:t>
            </a:r>
            <a:r>
              <a:rPr lang="en-US" dirty="0"/>
              <a:t>. </a:t>
            </a:r>
          </a:p>
          <a:p>
            <a:pPr marL="231775" lvl="1" indent="0">
              <a:buNone/>
            </a:pPr>
            <a:r>
              <a:rPr lang="en-US" dirty="0">
                <a:latin typeface="Cambria Math" panose="02040503050406030204" pitchFamily="18" charset="0"/>
                <a:ea typeface="Cambria Math" panose="02040503050406030204" pitchFamily="18" charset="0"/>
              </a:rPr>
              <a:t>R = “</a:t>
            </a:r>
            <a:r>
              <a:rPr lang="en-US" sz="2200" dirty="0">
                <a:latin typeface="Cambria Math" panose="02040503050406030204" pitchFamily="18" charset="0"/>
                <a:ea typeface="Cambria Math" panose="02040503050406030204" pitchFamily="18" charset="0"/>
              </a:rPr>
              <a:t>On input 〈C, w〉, where C is a Regular Expression and w is a string: </a:t>
            </a:r>
          </a:p>
          <a:p>
            <a:pPr marL="1265238" lvl="2" indent="-290513">
              <a:buFont typeface="+mj-lt"/>
              <a:buAutoNum type="arabicPeriod"/>
            </a:pPr>
            <a:r>
              <a:rPr lang="en-US" sz="2200" dirty="0">
                <a:latin typeface="Cambria Math" panose="02040503050406030204" pitchFamily="18" charset="0"/>
                <a:ea typeface="Cambria Math" panose="02040503050406030204" pitchFamily="18" charset="0"/>
              </a:rPr>
              <a:t>Convert Regular Expression C to an equivalent NFA B using formal procedure.</a:t>
            </a:r>
          </a:p>
          <a:p>
            <a:pPr marL="1265238" lvl="2" indent="-290513">
              <a:buFont typeface="+mj-lt"/>
              <a:buAutoNum type="arabicPeriod"/>
            </a:pPr>
            <a:r>
              <a:rPr lang="en-US" sz="2200" dirty="0">
                <a:latin typeface="Cambria Math" panose="02040503050406030204" pitchFamily="18" charset="0"/>
                <a:ea typeface="Cambria Math" panose="02040503050406030204" pitchFamily="18" charset="0"/>
              </a:rPr>
              <a:t>Let, TM N that decides </a:t>
            </a:r>
            <a:r>
              <a:rPr lang="en-US" altLang="en-US" sz="2200" dirty="0">
                <a:latin typeface="Cambria Math" panose="02040503050406030204" pitchFamily="18" charset="0"/>
                <a:ea typeface="Cambria Math" panose="02040503050406030204" pitchFamily="18" charset="0"/>
              </a:rPr>
              <a:t>A</a:t>
            </a:r>
            <a:r>
              <a:rPr lang="en-US" altLang="en-US" sz="2200" baseline="-25000" dirty="0">
                <a:latin typeface="Cambria Math" panose="02040503050406030204" pitchFamily="18" charset="0"/>
                <a:ea typeface="Cambria Math" panose="02040503050406030204" pitchFamily="18" charset="0"/>
              </a:rPr>
              <a:t>NFA</a:t>
            </a:r>
            <a:r>
              <a:rPr lang="en-US" altLang="en-US" sz="2200" dirty="0">
                <a:latin typeface="Cambria Math" panose="02040503050406030204" pitchFamily="18" charset="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Run TM N on input </a:t>
            </a:r>
            <a:r>
              <a:rPr lang="en-US" altLang="en-US" sz="2200" dirty="0">
                <a:latin typeface="Cambria Math" panose="02040503050406030204" pitchFamily="18" charset="0"/>
                <a:ea typeface="Cambria Math" panose="02040503050406030204" pitchFamily="18" charset="0"/>
              </a:rPr>
              <a:t>〈B, w〉</a:t>
            </a:r>
            <a:r>
              <a:rPr lang="en-US" sz="2200" dirty="0">
                <a:latin typeface="Cambria Math" panose="02040503050406030204" pitchFamily="18" charset="0"/>
                <a:ea typeface="Cambria Math" panose="02040503050406030204" pitchFamily="18" charset="0"/>
              </a:rPr>
              <a:t>. </a:t>
            </a:r>
          </a:p>
          <a:p>
            <a:pPr marL="1265238" lvl="2" indent="-290513">
              <a:buFont typeface="+mj-lt"/>
              <a:buAutoNum type="arabicPeriod"/>
            </a:pPr>
            <a:r>
              <a:rPr lang="en-US" sz="2200" dirty="0">
                <a:latin typeface="Cambria Math" panose="02040503050406030204" pitchFamily="18" charset="0"/>
                <a:ea typeface="Cambria Math" panose="02040503050406030204" pitchFamily="18" charset="0"/>
              </a:rPr>
              <a:t>If N accepts then, ACCEPT; otherwise, REJECT.”</a:t>
            </a:r>
            <a:endParaRPr lang="en-US" altLang="en-US" sz="2200" dirty="0">
              <a:latin typeface="Cambria Math" panose="02040503050406030204" pitchFamily="18" charset="0"/>
              <a:ea typeface="Cambria Math" panose="02040503050406030204" pitchFamily="18" charset="0"/>
            </a:endParaRPr>
          </a:p>
          <a:p>
            <a:pPr algn="just"/>
            <a:r>
              <a:rPr lang="en-US" dirty="0"/>
              <a:t>Idea: The conversion in step 1 can easily be done in a 2-tape TM, where tape one contains the regular expression and tape two is filled up by computing the tuples for equivalent NFA from tape 1, based on the precedence order of the regular operations and formulations provided by the conversion procedure.</a:t>
            </a:r>
          </a:p>
        </p:txBody>
      </p:sp>
    </p:spTree>
    <p:extLst>
      <p:ext uri="{BB962C8B-B14F-4D97-AF65-F5344CB8AC3E}">
        <p14:creationId xmlns:p14="http://schemas.microsoft.com/office/powerpoint/2010/main" val="413441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E7461A-50C8-477D-BECA-426519E51EFD}"/>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E1E8B8EC-5965-425B-AE10-B3596520F30E}"/>
              </a:ext>
            </a:extLst>
          </p:cNvPr>
          <p:cNvSpPr>
            <a:spLocks noGrp="1"/>
          </p:cNvSpPr>
          <p:nvPr>
            <p:ph type="body" sz="quarter" idx="12"/>
          </p:nvPr>
        </p:nvSpPr>
        <p:spPr/>
        <p:txBody>
          <a:bodyPr/>
          <a:lstStyle/>
          <a:p>
            <a:r>
              <a:rPr lang="en-US" sz="2800" dirty="0"/>
              <a:t>DECIDABLE PROBLEMS: REGULAR LANGUAGES</a:t>
            </a:r>
          </a:p>
        </p:txBody>
      </p:sp>
      <p:sp>
        <p:nvSpPr>
          <p:cNvPr id="6" name="Text Placeholder 5">
            <a:extLst>
              <a:ext uri="{FF2B5EF4-FFF2-40B4-BE49-F238E27FC236}">
                <a16:creationId xmlns:a16="http://schemas.microsoft.com/office/drawing/2014/main" id="{85A2F7A1-A432-40D2-B67C-B565A6CF70A5}"/>
              </a:ext>
            </a:extLst>
          </p:cNvPr>
          <p:cNvSpPr>
            <a:spLocks noGrp="1"/>
          </p:cNvSpPr>
          <p:nvPr>
            <p:ph type="body" sz="quarter" idx="13"/>
          </p:nvPr>
        </p:nvSpPr>
        <p:spPr/>
        <p:txBody>
          <a:bodyPr/>
          <a:lstStyle/>
          <a:p>
            <a:r>
              <a:rPr lang="en-US" altLang="en-US" sz="2400" dirty="0">
                <a:latin typeface="Cambria Math" panose="02040503050406030204" pitchFamily="18" charset="0"/>
                <a:ea typeface="Cambria Math" panose="02040503050406030204" pitchFamily="18" charset="0"/>
              </a:rPr>
              <a:t>E</a:t>
            </a:r>
            <a:r>
              <a:rPr lang="en-US" altLang="en-US" sz="2400" baseline="-25000" dirty="0">
                <a:latin typeface="Cambria Math" panose="02040503050406030204" pitchFamily="18" charset="0"/>
                <a:ea typeface="Cambria Math" panose="02040503050406030204" pitchFamily="18" charset="0"/>
              </a:rPr>
              <a:t>DFA</a:t>
            </a:r>
            <a:r>
              <a:rPr lang="en-US" altLang="en-US" sz="2400" dirty="0">
                <a:latin typeface="Cambria Math" panose="02040503050406030204" pitchFamily="18" charset="0"/>
                <a:ea typeface="Cambria Math" panose="02040503050406030204" pitchFamily="18" charset="0"/>
              </a:rPr>
              <a:t> = {</a:t>
            </a:r>
            <a:r>
              <a:rPr lang="en-US" altLang="en-US" sz="2400" dirty="0">
                <a:latin typeface="Cambria Math" panose="02040503050406030204" pitchFamily="18" charset="0"/>
                <a:ea typeface="Cambria Math" panose="02040503050406030204" pitchFamily="18" charset="0"/>
                <a:sym typeface="Symbol" panose="05050102010706020507" pitchFamily="18" charset="2"/>
              </a:rPr>
              <a:t>A | A is a DFA with L(A) =  </a:t>
            </a:r>
            <a:r>
              <a:rPr lang="en-US" altLang="en-US" sz="2400" dirty="0">
                <a:latin typeface="Cambria Math" panose="02040503050406030204" pitchFamily="18" charset="0"/>
                <a:ea typeface="Cambria Math" panose="02040503050406030204" pitchFamily="18" charset="0"/>
              </a:rPr>
              <a:t>}</a:t>
            </a:r>
            <a:endParaRPr lang="en-US" dirty="0">
              <a:latin typeface="Cambria Math" panose="02040503050406030204" pitchFamily="18" charset="0"/>
              <a:ea typeface="Cambria Math" panose="02040503050406030204" pitchFamily="18" charset="0"/>
            </a:endParaRPr>
          </a:p>
          <a:p>
            <a:r>
              <a:rPr lang="en-US" dirty="0"/>
              <a:t>Following is a TM </a:t>
            </a:r>
            <a:r>
              <a:rPr lang="en-US" dirty="0">
                <a:latin typeface="Cambria Math" panose="02040503050406030204" pitchFamily="18" charset="0"/>
                <a:ea typeface="Cambria Math" panose="02040503050406030204" pitchFamily="18" charset="0"/>
              </a:rPr>
              <a:t>T</a:t>
            </a:r>
            <a:r>
              <a:rPr lang="en-US" dirty="0"/>
              <a:t> that decides </a:t>
            </a:r>
            <a:r>
              <a:rPr lang="en-US" dirty="0">
                <a:latin typeface="Cambria Math" panose="02040503050406030204" pitchFamily="18" charset="0"/>
                <a:ea typeface="Cambria Math" panose="02040503050406030204" pitchFamily="18" charset="0"/>
              </a:rPr>
              <a:t>E</a:t>
            </a:r>
            <a:r>
              <a:rPr lang="en-US" baseline="-25000" dirty="0">
                <a:latin typeface="Cambria Math" panose="02040503050406030204" pitchFamily="18" charset="0"/>
                <a:ea typeface="Cambria Math" panose="02040503050406030204" pitchFamily="18" charset="0"/>
              </a:rPr>
              <a:t>DFA</a:t>
            </a:r>
            <a:r>
              <a:rPr lang="en-US" dirty="0"/>
              <a:t>.</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T = “</a:t>
            </a:r>
            <a:r>
              <a:rPr lang="en-US" sz="2200" dirty="0">
                <a:latin typeface="Cambria Math" panose="02040503050406030204" pitchFamily="18" charset="0"/>
                <a:ea typeface="Cambria Math" panose="02040503050406030204" pitchFamily="18" charset="0"/>
              </a:rPr>
              <a:t>On input 〈A〉, where A is a DFA: </a:t>
            </a:r>
          </a:p>
          <a:p>
            <a:pPr marL="457200" indent="-457200">
              <a:buFont typeface="+mj-lt"/>
              <a:buAutoNum type="arabicPeriod"/>
            </a:pPr>
            <a:r>
              <a:rPr lang="en-US" sz="2200" dirty="0">
                <a:latin typeface="Cambria Math" panose="02040503050406030204" pitchFamily="18" charset="0"/>
                <a:ea typeface="Cambria Math" panose="02040503050406030204" pitchFamily="18" charset="0"/>
              </a:rPr>
              <a:t>Write A (all tuples as string) in tape 1; If A is invalid, REJECT.</a:t>
            </a:r>
          </a:p>
          <a:p>
            <a:pPr marL="457200" indent="-457200">
              <a:buFont typeface="+mj-lt"/>
              <a:buAutoNum type="arabicPeriod"/>
            </a:pPr>
            <a:r>
              <a:rPr lang="en-US" sz="2200" dirty="0">
                <a:latin typeface="Cambria Math" panose="02040503050406030204" pitchFamily="18" charset="0"/>
                <a:ea typeface="Cambria Math" panose="02040503050406030204" pitchFamily="18" charset="0"/>
              </a:rPr>
              <a:t>Mark X the start state of A from tape 1 and write it to the tape 2. </a:t>
            </a:r>
          </a:p>
          <a:p>
            <a:pPr marL="457200" indent="-457200">
              <a:buFont typeface="+mj-lt"/>
              <a:buAutoNum type="arabicPeriod"/>
            </a:pPr>
            <a:r>
              <a:rPr lang="en-US" sz="2200" dirty="0">
                <a:latin typeface="Cambria Math" panose="02040503050406030204" pitchFamily="18" charset="0"/>
                <a:ea typeface="Cambria Math" panose="02040503050406030204" pitchFamily="18" charset="0"/>
              </a:rPr>
              <a:t>Repeat until no new states get written on tape 2: </a:t>
            </a:r>
          </a:p>
          <a:p>
            <a:pPr marL="1036638" indent="-1036638" algn="just">
              <a:buFont typeface="+mj-lt"/>
              <a:buAutoNum type="arabicPeriod"/>
            </a:pPr>
            <a:r>
              <a:rPr lang="en-US" sz="2200" dirty="0">
                <a:latin typeface="Cambria Math" panose="02040503050406030204" pitchFamily="18" charset="0"/>
                <a:ea typeface="Cambria Math" panose="02040503050406030204" pitchFamily="18" charset="0"/>
              </a:rPr>
              <a:t>Mark X any state (from tape 1) that has a transition (specified by </a:t>
            </a:r>
            <a:r>
              <a:rPr lang="el-GR" sz="2200" dirty="0">
                <a:latin typeface="Cambria Math" panose="02040503050406030204" pitchFamily="18" charset="0"/>
                <a:ea typeface="Cambria Math" panose="02040503050406030204" pitchFamily="18" charset="0"/>
              </a:rPr>
              <a:t>δ</a:t>
            </a:r>
            <a:r>
              <a:rPr lang="en-US" sz="2200" dirty="0">
                <a:latin typeface="Cambria Math" panose="02040503050406030204" pitchFamily="18" charset="0"/>
                <a:ea typeface="Cambria Math" panose="02040503050406030204" pitchFamily="18" charset="0"/>
              </a:rPr>
              <a:t> in tape 1) coming into it from any state that is already written in tape 2 and Write this marked state to tape 2. </a:t>
            </a:r>
          </a:p>
          <a:p>
            <a:pPr marL="457200" indent="-457200">
              <a:buFont typeface="+mj-lt"/>
              <a:buAutoNum type="arabicPeriod"/>
            </a:pPr>
            <a:r>
              <a:rPr lang="en-US" sz="2200" dirty="0">
                <a:latin typeface="Cambria Math" panose="02040503050406030204" pitchFamily="18" charset="0"/>
                <a:ea typeface="Cambria Math" panose="02040503050406030204" pitchFamily="18" charset="0"/>
              </a:rPr>
              <a:t>If no accept state is in tape 2, </a:t>
            </a:r>
            <a:br>
              <a:rPr lang="en-US" sz="2200" dirty="0">
                <a:latin typeface="Cambria Math" panose="02040503050406030204" pitchFamily="18" charset="0"/>
                <a:ea typeface="Cambria Math" panose="02040503050406030204" pitchFamily="18" charset="0"/>
              </a:rPr>
            </a:br>
            <a:r>
              <a:rPr lang="en-US" sz="2200" dirty="0">
                <a:latin typeface="Cambria Math" panose="02040503050406030204" pitchFamily="18" charset="0"/>
                <a:ea typeface="Cambria Math" panose="02040503050406030204" pitchFamily="18" charset="0"/>
              </a:rPr>
              <a:t>(i.e. {set of unmarked states in tape 1} </a:t>
            </a:r>
            <a:r>
              <a:rPr lang="en-US" sz="2200" dirty="0">
                <a:latin typeface="Cambria Math" panose="02040503050406030204" pitchFamily="18" charset="0"/>
                <a:ea typeface="Cambria Math" panose="02040503050406030204" pitchFamily="18" charset="0"/>
                <a:sym typeface="Symbol" panose="05050102010706020507" pitchFamily="18" charset="2"/>
              </a:rPr>
              <a:t>∩</a:t>
            </a:r>
            <a:r>
              <a:rPr lang="en-US" sz="2200" dirty="0">
                <a:latin typeface="Cambria Math" panose="02040503050406030204" pitchFamily="18" charset="0"/>
                <a:ea typeface="Cambria Math" panose="02040503050406030204" pitchFamily="18" charset="0"/>
              </a:rPr>
              <a:t>{set of states in tape 2} = </a:t>
            </a:r>
            <a:r>
              <a:rPr lang="en-US" sz="2200" dirty="0">
                <a:latin typeface="Cambria Math" panose="02040503050406030204" pitchFamily="18" charset="0"/>
                <a:ea typeface="Cambria Math" panose="02040503050406030204" pitchFamily="18" charset="0"/>
                <a:sym typeface="Symbol" panose="05050102010706020507" pitchFamily="18" charset="2"/>
              </a:rPr>
              <a:t></a:t>
            </a:r>
            <a:r>
              <a:rPr lang="en-US" sz="2200" dirty="0">
                <a:latin typeface="Cambria Math" panose="02040503050406030204" pitchFamily="18" charset="0"/>
                <a:ea typeface="Cambria Math" panose="02040503050406030204" pitchFamily="18" charset="0"/>
              </a:rPr>
              <a:t>) ACCEPT; otherwise, REJECT.</a:t>
            </a:r>
            <a:r>
              <a:rPr lang="en-US" dirty="0">
                <a:latin typeface="Cambria Math" panose="02040503050406030204" pitchFamily="18" charset="0"/>
                <a:ea typeface="Cambria Math" panose="02040503050406030204" pitchFamily="18" charset="0"/>
              </a:rPr>
              <a:t>”</a:t>
            </a:r>
          </a:p>
        </p:txBody>
      </p:sp>
      <p:sp>
        <p:nvSpPr>
          <p:cNvPr id="7" name="Text Placeholder 6">
            <a:extLst>
              <a:ext uri="{FF2B5EF4-FFF2-40B4-BE49-F238E27FC236}">
                <a16:creationId xmlns:a16="http://schemas.microsoft.com/office/drawing/2014/main" id="{3B8AA751-536F-4D6C-9D5A-9C4FAB0E2AA7}"/>
              </a:ext>
            </a:extLst>
          </p:cNvPr>
          <p:cNvSpPr>
            <a:spLocks noGrp="1"/>
          </p:cNvSpPr>
          <p:nvPr>
            <p:ph type="body" sz="quarter" idx="14"/>
          </p:nvPr>
        </p:nvSpPr>
        <p:spPr/>
        <p:txBody>
          <a:bodyPr/>
          <a:lstStyle/>
          <a:p>
            <a:r>
              <a:rPr lang="en-US" sz="2800" dirty="0">
                <a:solidFill>
                  <a:schemeClr val="tx1"/>
                </a:solidFill>
              </a:rPr>
              <a:t>Emptiness Testing for DFA</a:t>
            </a:r>
            <a:endParaRPr lang="en-US" sz="2800" dirty="0"/>
          </a:p>
        </p:txBody>
      </p:sp>
    </p:spTree>
    <p:extLst>
      <p:ext uri="{BB962C8B-B14F-4D97-AF65-F5344CB8AC3E}">
        <p14:creationId xmlns:p14="http://schemas.microsoft.com/office/powerpoint/2010/main" val="93159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E7461A-50C8-477D-BECA-426519E51EFD}"/>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E1E8B8EC-5965-425B-AE10-B3596520F30E}"/>
              </a:ext>
            </a:extLst>
          </p:cNvPr>
          <p:cNvSpPr>
            <a:spLocks noGrp="1"/>
          </p:cNvSpPr>
          <p:nvPr>
            <p:ph type="body" sz="quarter" idx="12"/>
          </p:nvPr>
        </p:nvSpPr>
        <p:spPr/>
        <p:txBody>
          <a:bodyPr/>
          <a:lstStyle/>
          <a:p>
            <a:r>
              <a:rPr lang="en-US" sz="2800" dirty="0"/>
              <a:t>DECIDABLE PROBLEMS: REGULAR LANGUAGES</a:t>
            </a:r>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85A2F7A1-A432-40D2-B67C-B565A6CF70A5}"/>
                  </a:ext>
                </a:extLst>
              </p:cNvPr>
              <p:cNvSpPr>
                <a:spLocks noGrp="1"/>
              </p:cNvSpPr>
              <p:nvPr>
                <p:ph type="body" sz="quarter" idx="13"/>
              </p:nvPr>
            </p:nvSpPr>
            <p:spPr/>
            <p:txBody>
              <a:bodyPr>
                <a:normAutofit/>
              </a:bodyPr>
              <a:lstStyle/>
              <a:p>
                <a:r>
                  <a:rPr lang="en-US" altLang="en-US" dirty="0">
                    <a:latin typeface="Cambria Math" panose="02040503050406030204" pitchFamily="18" charset="0"/>
                    <a:ea typeface="Cambria Math" panose="02040503050406030204" pitchFamily="18" charset="0"/>
                  </a:rPr>
                  <a:t>EQ</a:t>
                </a:r>
                <a:r>
                  <a:rPr lang="en-US" altLang="en-US" baseline="-25000" dirty="0">
                    <a:latin typeface="Cambria Math" panose="02040503050406030204" pitchFamily="18" charset="0"/>
                    <a:ea typeface="Cambria Math" panose="02040503050406030204" pitchFamily="18" charset="0"/>
                  </a:rPr>
                  <a:t>DFA</a:t>
                </a:r>
                <a:r>
                  <a:rPr lang="en-US" altLang="en-US" dirty="0">
                    <a:latin typeface="Cambria Math" panose="02040503050406030204" pitchFamily="18" charset="0"/>
                    <a:ea typeface="Cambria Math" panose="02040503050406030204" pitchFamily="18" charset="0"/>
                  </a:rPr>
                  <a:t> = {</a:t>
                </a:r>
                <a:r>
                  <a:rPr lang="en-US" altLang="en-US" dirty="0">
                    <a:latin typeface="Cambria Math" panose="02040503050406030204" pitchFamily="18" charset="0"/>
                    <a:ea typeface="Cambria Math" panose="02040503050406030204" pitchFamily="18" charset="0"/>
                    <a:sym typeface="Symbol" panose="05050102010706020507" pitchFamily="18" charset="2"/>
                  </a:rPr>
                  <a:t>A, B</a:t>
                </a:r>
                <a:r>
                  <a:rPr lang="en-US" altLang="en-US" dirty="0">
                    <a:latin typeface="Cambria Math" panose="02040503050406030204" pitchFamily="18" charset="0"/>
                    <a:ea typeface="Cambria Math" panose="02040503050406030204" pitchFamily="18" charset="0"/>
                  </a:rPr>
                  <a:t> | L(A) = L(B) }</a:t>
                </a:r>
                <a:endParaRPr lang="en-US" dirty="0">
                  <a:latin typeface="Cambria Math" panose="02040503050406030204" pitchFamily="18" charset="0"/>
                  <a:ea typeface="Cambria Math" panose="02040503050406030204" pitchFamily="18" charset="0"/>
                </a:endParaRPr>
              </a:p>
              <a:p>
                <a:r>
                  <a:rPr lang="en-US" dirty="0"/>
                  <a:t>Following is a TM </a:t>
                </a:r>
                <a:r>
                  <a:rPr lang="en-US" dirty="0">
                    <a:latin typeface="Cambria Math" panose="02040503050406030204" pitchFamily="18" charset="0"/>
                    <a:ea typeface="Cambria Math" panose="02040503050406030204" pitchFamily="18" charset="0"/>
                  </a:rPr>
                  <a:t>F</a:t>
                </a:r>
                <a:r>
                  <a:rPr lang="en-US" dirty="0"/>
                  <a:t> that decides </a:t>
                </a:r>
                <a:r>
                  <a:rPr lang="en-US" dirty="0">
                    <a:latin typeface="Cambria Math" panose="02040503050406030204" pitchFamily="18" charset="0"/>
                    <a:ea typeface="Cambria Math" panose="02040503050406030204" pitchFamily="18" charset="0"/>
                  </a:rPr>
                  <a:t>EQ</a:t>
                </a:r>
                <a:r>
                  <a:rPr lang="en-US" baseline="-25000" dirty="0">
                    <a:latin typeface="Cambria Math" panose="02040503050406030204" pitchFamily="18" charset="0"/>
                    <a:ea typeface="Cambria Math" panose="02040503050406030204" pitchFamily="18" charset="0"/>
                  </a:rPr>
                  <a:t>DFA</a:t>
                </a:r>
                <a:r>
                  <a:rPr lang="en-US" dirty="0"/>
                  <a:t>.</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F = “</a:t>
                </a:r>
                <a:r>
                  <a:rPr lang="en-US" sz="2000" dirty="0">
                    <a:latin typeface="Cambria Math" panose="02040503050406030204" pitchFamily="18" charset="0"/>
                    <a:ea typeface="Cambria Math" panose="02040503050406030204" pitchFamily="18" charset="0"/>
                  </a:rPr>
                  <a:t>On input 〈A, B〉, where A and B is DFA: </a:t>
                </a:r>
              </a:p>
              <a:p>
                <a:pPr marL="1371600" indent="-396875">
                  <a:buFont typeface="+mj-lt"/>
                  <a:buAutoNum type="arabicPeriod"/>
                </a:pPr>
                <a:r>
                  <a:rPr lang="en-US" altLang="en-US" sz="2000" dirty="0">
                    <a:latin typeface="Cambria Math" panose="02040503050406030204" pitchFamily="18" charset="0"/>
                    <a:ea typeface="Cambria Math" panose="02040503050406030204" pitchFamily="18" charset="0"/>
                  </a:rPr>
                  <a:t>Construct a DFA C that accepts the language (</a:t>
                </a:r>
                <a:r>
                  <a:rPr lang="en-US" altLang="en-US" sz="2000" i="1" dirty="0">
                    <a:latin typeface="Cambria Math" panose="02040503050406030204" pitchFamily="18" charset="0"/>
                    <a:ea typeface="Cambria Math" panose="02040503050406030204" pitchFamily="18" charset="0"/>
                  </a:rPr>
                  <a:t>symmetric difference</a:t>
                </a:r>
                <a:r>
                  <a:rPr lang="en-US" altLang="en-US" sz="2000" dirty="0">
                    <a:latin typeface="Cambria Math" panose="02040503050406030204" pitchFamily="18" charset="0"/>
                    <a:ea typeface="Cambria Math" panose="02040503050406030204" pitchFamily="18" charset="0"/>
                  </a:rPr>
                  <a:t>) </a:t>
                </a:r>
                <a14:m>
                  <m:oMath xmlns:m="http://schemas.openxmlformats.org/officeDocument/2006/math">
                    <m:r>
                      <m:rPr>
                        <m:nor/>
                      </m:rPr>
                      <a:rPr lang="en-US" altLang="en-US" sz="2000" dirty="0">
                        <a:latin typeface="Cambria Math" panose="02040503050406030204" pitchFamily="18" charset="0"/>
                        <a:ea typeface="Cambria Math" panose="02040503050406030204" pitchFamily="18" charset="0"/>
                      </a:rPr>
                      <m:t>L</m:t>
                    </m:r>
                    <m:r>
                      <m:rPr>
                        <m:nor/>
                      </m:rPr>
                      <a:rPr lang="en-US" altLang="en-US" sz="2000" dirty="0">
                        <a:latin typeface="Cambria Math" panose="02040503050406030204" pitchFamily="18" charset="0"/>
                        <a:ea typeface="Cambria Math" panose="02040503050406030204" pitchFamily="18" charset="0"/>
                      </a:rPr>
                      <m:t>( </m:t>
                    </m:r>
                    <m:r>
                      <m:rPr>
                        <m:nor/>
                      </m:rPr>
                      <a:rPr lang="en-US" altLang="en-US" sz="2000" dirty="0">
                        <a:latin typeface="Cambria Math" panose="02040503050406030204" pitchFamily="18" charset="0"/>
                        <a:ea typeface="Cambria Math" panose="02040503050406030204" pitchFamily="18" charset="0"/>
                      </a:rPr>
                      <m:t>C</m:t>
                    </m:r>
                    <m:r>
                      <m:rPr>
                        <m:nor/>
                      </m:rPr>
                      <a:rPr lang="en-US" altLang="en-US" sz="2000" dirty="0">
                        <a:latin typeface="Cambria Math" panose="02040503050406030204" pitchFamily="18" charset="0"/>
                        <a:ea typeface="Cambria Math" panose="02040503050406030204" pitchFamily="18" charset="0"/>
                      </a:rPr>
                      <m:t> ) = (</m:t>
                    </m:r>
                    <m:r>
                      <m:rPr>
                        <m:nor/>
                      </m:rPr>
                      <a:rPr lang="en-US" altLang="en-US" sz="2000" dirty="0">
                        <a:latin typeface="Cambria Math" panose="02040503050406030204" pitchFamily="18" charset="0"/>
                        <a:ea typeface="Cambria Math" panose="02040503050406030204" pitchFamily="18" charset="0"/>
                      </a:rPr>
                      <m:t>L</m:t>
                    </m:r>
                    <m:r>
                      <m:rPr>
                        <m:nor/>
                      </m:rPr>
                      <a:rPr lang="en-US" altLang="en-US" sz="2000" dirty="0">
                        <a:latin typeface="Cambria Math" panose="02040503050406030204" pitchFamily="18" charset="0"/>
                        <a:ea typeface="Cambria Math" panose="02040503050406030204" pitchFamily="18" charset="0"/>
                      </a:rPr>
                      <m:t>( </m:t>
                    </m:r>
                    <m:r>
                      <m:rPr>
                        <m:nor/>
                      </m:rPr>
                      <a:rPr lang="en-US" altLang="en-US" sz="2000" dirty="0">
                        <a:latin typeface="Cambria Math" panose="02040503050406030204" pitchFamily="18" charset="0"/>
                        <a:ea typeface="Cambria Math" panose="02040503050406030204" pitchFamily="18" charset="0"/>
                      </a:rPr>
                      <m:t>A</m:t>
                    </m:r>
                    <m:r>
                      <m:rPr>
                        <m:nor/>
                      </m:rPr>
                      <a:rPr lang="en-US" altLang="en-US" sz="2000" dirty="0">
                        <a:latin typeface="Cambria Math" panose="02040503050406030204" pitchFamily="18" charset="0"/>
                        <a:ea typeface="Cambria Math" panose="02040503050406030204" pitchFamily="18" charset="0"/>
                      </a:rPr>
                      <m:t> ) ∩ </m:t>
                    </m:r>
                    <m:acc>
                      <m:accPr>
                        <m:chr m:val="̅"/>
                        <m:ctrlPr>
                          <a:rPr lang="en-US" altLang="en-US" sz="2000" i="1" dirty="0" smtClean="0">
                            <a:latin typeface="Cambria Math" panose="02040503050406030204" pitchFamily="18" charset="0"/>
                            <a:ea typeface="Cambria Math" panose="02040503050406030204" pitchFamily="18" charset="0"/>
                            <a:sym typeface="Symbol" panose="05050102010706020507" pitchFamily="18" charset="2"/>
                          </a:rPr>
                        </m:ctrlPr>
                      </m:accPr>
                      <m:e>
                        <m:r>
                          <m:rPr>
                            <m:nor/>
                          </m:rPr>
                          <a:rPr lang="en-US" altLang="en-US" sz="2000" dirty="0">
                            <a:latin typeface="Cambria Math" panose="02040503050406030204" pitchFamily="18" charset="0"/>
                            <a:ea typeface="Cambria Math" panose="02040503050406030204" pitchFamily="18" charset="0"/>
                          </a:rPr>
                          <m:t>L</m:t>
                        </m:r>
                        <m:r>
                          <m:rPr>
                            <m:nor/>
                          </m:rPr>
                          <a:rPr lang="en-US" altLang="en-US" sz="2000" dirty="0">
                            <a:latin typeface="Cambria Math" panose="02040503050406030204" pitchFamily="18" charset="0"/>
                            <a:ea typeface="Cambria Math" panose="02040503050406030204" pitchFamily="18" charset="0"/>
                          </a:rPr>
                          <m:t>( </m:t>
                        </m:r>
                        <m:r>
                          <m:rPr>
                            <m:nor/>
                          </m:rPr>
                          <a:rPr lang="en-US" altLang="en-US" sz="2000" dirty="0">
                            <a:latin typeface="Cambria Math" panose="02040503050406030204" pitchFamily="18" charset="0"/>
                            <a:ea typeface="Cambria Math" panose="02040503050406030204" pitchFamily="18" charset="0"/>
                          </a:rPr>
                          <m:t>B</m:t>
                        </m:r>
                        <m:r>
                          <m:rPr>
                            <m:nor/>
                          </m:rPr>
                          <a:rPr lang="en-US" altLang="en-US" sz="2000" dirty="0">
                            <a:latin typeface="Cambria Math" panose="02040503050406030204" pitchFamily="18" charset="0"/>
                            <a:ea typeface="Cambria Math" panose="02040503050406030204" pitchFamily="18" charset="0"/>
                          </a:rPr>
                          <m:t> )</m:t>
                        </m:r>
                      </m:e>
                    </m:acc>
                    <m:r>
                      <m:rPr>
                        <m:nor/>
                      </m:rPr>
                      <a:rPr lang="en-US" altLang="en-US" sz="2000" dirty="0">
                        <a:latin typeface="Cambria Math" panose="02040503050406030204" pitchFamily="18" charset="0"/>
                        <a:ea typeface="Cambria Math" panose="02040503050406030204" pitchFamily="18" charset="0"/>
                      </a:rPr>
                      <m:t>) </m:t>
                    </m:r>
                    <m:r>
                      <m:rPr>
                        <m:nor/>
                      </m:rPr>
                      <a:rPr lang="en-US" sz="2000" dirty="0" smtClean="0">
                        <a:latin typeface="Cambria Math" panose="02040503050406030204" pitchFamily="18" charset="0"/>
                        <a:ea typeface="Cambria Math" panose="02040503050406030204" pitchFamily="18" charset="0"/>
                        <a:sym typeface="Symbol" panose="05050102010706020507" pitchFamily="18" charset="2"/>
                      </a:rPr>
                      <m:t>∪</m:t>
                    </m:r>
                    <m:r>
                      <m:rPr>
                        <m:nor/>
                      </m:rPr>
                      <a:rPr lang="en-US" sz="2000" dirty="0">
                        <a:latin typeface="Cambria Math" panose="02040503050406030204" pitchFamily="18" charset="0"/>
                        <a:ea typeface="Cambria Math" panose="02040503050406030204" pitchFamily="18" charset="0"/>
                        <a:sym typeface="Symbol" panose="05050102010706020507" pitchFamily="18" charset="2"/>
                      </a:rPr>
                      <m:t> </m:t>
                    </m:r>
                    <m:r>
                      <m:rPr>
                        <m:nor/>
                      </m:rPr>
                      <a:rPr lang="en-US" altLang="en-US" sz="2000" dirty="0">
                        <a:latin typeface="Cambria Math" panose="02040503050406030204" pitchFamily="18" charset="0"/>
                        <a:ea typeface="Cambria Math" panose="02040503050406030204" pitchFamily="18" charset="0"/>
                      </a:rPr>
                      <m:t>(</m:t>
                    </m:r>
                    <m:acc>
                      <m:accPr>
                        <m:chr m:val="̅"/>
                        <m:ctrlPr>
                          <a:rPr lang="en-US" altLang="en-US" sz="2000" i="1" dirty="0">
                            <a:latin typeface="Cambria Math" panose="02040503050406030204" pitchFamily="18" charset="0"/>
                            <a:ea typeface="Cambria Math" panose="02040503050406030204" pitchFamily="18" charset="0"/>
                            <a:sym typeface="Symbol" panose="05050102010706020507" pitchFamily="18" charset="2"/>
                          </a:rPr>
                        </m:ctrlPr>
                      </m:accPr>
                      <m:e>
                        <m:r>
                          <m:rPr>
                            <m:nor/>
                          </m:rPr>
                          <a:rPr lang="en-US" altLang="en-US" sz="2000" dirty="0">
                            <a:latin typeface="Cambria Math" panose="02040503050406030204" pitchFamily="18" charset="0"/>
                            <a:ea typeface="Cambria Math" panose="02040503050406030204" pitchFamily="18" charset="0"/>
                          </a:rPr>
                          <m:t>L</m:t>
                        </m:r>
                        <m:r>
                          <m:rPr>
                            <m:nor/>
                          </m:rPr>
                          <a:rPr lang="en-US" altLang="en-US" sz="2000" dirty="0">
                            <a:latin typeface="Cambria Math" panose="02040503050406030204" pitchFamily="18" charset="0"/>
                            <a:ea typeface="Cambria Math" panose="02040503050406030204" pitchFamily="18" charset="0"/>
                          </a:rPr>
                          <m:t>( </m:t>
                        </m:r>
                        <m:r>
                          <m:rPr>
                            <m:nor/>
                          </m:rPr>
                          <a:rPr lang="en-US" altLang="en-US" sz="2000" dirty="0">
                            <a:latin typeface="Cambria Math" panose="02040503050406030204" pitchFamily="18" charset="0"/>
                            <a:ea typeface="Cambria Math" panose="02040503050406030204" pitchFamily="18" charset="0"/>
                          </a:rPr>
                          <m:t>A</m:t>
                        </m:r>
                        <m:r>
                          <m:rPr>
                            <m:nor/>
                          </m:rPr>
                          <a:rPr lang="en-US" altLang="en-US" sz="2000" dirty="0">
                            <a:latin typeface="Cambria Math" panose="02040503050406030204" pitchFamily="18" charset="0"/>
                            <a:ea typeface="Cambria Math" panose="02040503050406030204" pitchFamily="18" charset="0"/>
                          </a:rPr>
                          <m:t> )</m:t>
                        </m:r>
                      </m:e>
                    </m:acc>
                    <m:r>
                      <m:rPr>
                        <m:nor/>
                      </m:rPr>
                      <a:rPr lang="en-US" altLang="en-US" sz="2000" dirty="0">
                        <a:latin typeface="Cambria Math" panose="02040503050406030204" pitchFamily="18" charset="0"/>
                        <a:ea typeface="Cambria Math" panose="02040503050406030204" pitchFamily="18" charset="0"/>
                      </a:rPr>
                      <m:t> </m:t>
                    </m:r>
                    <m:r>
                      <m:rPr>
                        <m:nor/>
                      </m:rPr>
                      <a:rPr lang="en-US" sz="2000" dirty="0">
                        <a:latin typeface="Cambria Math" panose="02040503050406030204" pitchFamily="18" charset="0"/>
                        <a:ea typeface="Cambria Math" panose="02040503050406030204" pitchFamily="18" charset="0"/>
                        <a:sym typeface="Symbol" panose="05050102010706020507" pitchFamily="18" charset="2"/>
                      </a:rPr>
                      <m:t>∩ </m:t>
                    </m:r>
                    <m:r>
                      <m:rPr>
                        <m:nor/>
                      </m:rPr>
                      <a:rPr lang="en-US" altLang="en-US" sz="2000" dirty="0">
                        <a:latin typeface="Cambria Math" panose="02040503050406030204" pitchFamily="18" charset="0"/>
                        <a:ea typeface="Cambria Math" panose="02040503050406030204" pitchFamily="18" charset="0"/>
                      </a:rPr>
                      <m:t>L</m:t>
                    </m:r>
                    <m:r>
                      <m:rPr>
                        <m:nor/>
                      </m:rPr>
                      <a:rPr lang="en-US" altLang="en-US" sz="2000" dirty="0">
                        <a:latin typeface="Cambria Math" panose="02040503050406030204" pitchFamily="18" charset="0"/>
                        <a:ea typeface="Cambria Math" panose="02040503050406030204" pitchFamily="18" charset="0"/>
                      </a:rPr>
                      <m:t>( </m:t>
                    </m:r>
                    <m:r>
                      <m:rPr>
                        <m:nor/>
                      </m:rPr>
                      <a:rPr lang="en-US" altLang="en-US" sz="2000" dirty="0">
                        <a:latin typeface="Cambria Math" panose="02040503050406030204" pitchFamily="18" charset="0"/>
                        <a:ea typeface="Cambria Math" panose="02040503050406030204" pitchFamily="18" charset="0"/>
                      </a:rPr>
                      <m:t>B</m:t>
                    </m:r>
                    <m:r>
                      <m:rPr>
                        <m:nor/>
                      </m:rPr>
                      <a:rPr lang="en-US" altLang="en-US" sz="2000" dirty="0">
                        <a:latin typeface="Cambria Math" panose="02040503050406030204" pitchFamily="18" charset="0"/>
                        <a:ea typeface="Cambria Math" panose="02040503050406030204" pitchFamily="18" charset="0"/>
                      </a:rPr>
                      <m:t> ))</m:t>
                    </m:r>
                  </m:oMath>
                </a14:m>
                <a:r>
                  <a:rPr lang="en-US" altLang="en-US" sz="2000" dirty="0">
                    <a:latin typeface="Cambria Math" panose="02040503050406030204" pitchFamily="18" charset="0"/>
                    <a:ea typeface="Cambria Math" panose="02040503050406030204" pitchFamily="18" charset="0"/>
                  </a:rPr>
                  <a:t>.</a:t>
                </a:r>
              </a:p>
              <a:p>
                <a:pPr marL="1371600" indent="-396875">
                  <a:buFont typeface="+mj-lt"/>
                  <a:buAutoNum type="arabicPeriod"/>
                </a:pPr>
                <a:r>
                  <a:rPr lang="en-US" sz="2000" dirty="0">
                    <a:latin typeface="Cambria Math" panose="02040503050406030204" pitchFamily="18" charset="0"/>
                    <a:ea typeface="Cambria Math" panose="02040503050406030204" pitchFamily="18" charset="0"/>
                  </a:rPr>
                  <a:t>Let, TM T that decides </a:t>
                </a:r>
                <a:r>
                  <a:rPr lang="en-US" altLang="en-US" sz="2000" dirty="0">
                    <a:latin typeface="Cambria Math" panose="02040503050406030204" pitchFamily="18" charset="0"/>
                    <a:ea typeface="Cambria Math" panose="02040503050406030204" pitchFamily="18" charset="0"/>
                  </a:rPr>
                  <a:t>E</a:t>
                </a:r>
                <a:r>
                  <a:rPr lang="en-US" altLang="en-US" sz="2000" baseline="-25000" dirty="0">
                    <a:latin typeface="Cambria Math" panose="02040503050406030204" pitchFamily="18" charset="0"/>
                    <a:ea typeface="Cambria Math" panose="02040503050406030204" pitchFamily="18" charset="0"/>
                  </a:rPr>
                  <a:t>DFA</a:t>
                </a:r>
                <a:r>
                  <a:rPr lang="en-US" alt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Run TM T on input </a:t>
                </a:r>
                <a:r>
                  <a:rPr lang="en-US" altLang="en-US" sz="2000" dirty="0">
                    <a:latin typeface="Cambria Math" panose="02040503050406030204" pitchFamily="18" charset="0"/>
                    <a:ea typeface="Cambria Math" panose="02040503050406030204" pitchFamily="18" charset="0"/>
                  </a:rPr>
                  <a:t>〈C〉</a:t>
                </a:r>
                <a:r>
                  <a:rPr lang="en-US" sz="2000" dirty="0">
                    <a:latin typeface="Cambria Math" panose="02040503050406030204" pitchFamily="18" charset="0"/>
                    <a:ea typeface="Cambria Math" panose="02040503050406030204" pitchFamily="18" charset="0"/>
                  </a:rPr>
                  <a:t>. </a:t>
                </a:r>
              </a:p>
              <a:p>
                <a:pPr marL="1371600" indent="-396875">
                  <a:buFont typeface="+mj-lt"/>
                  <a:buAutoNum type="arabicPeriod"/>
                </a:pPr>
                <a:r>
                  <a:rPr lang="en-US" sz="2000" dirty="0">
                    <a:latin typeface="Cambria Math" panose="02040503050406030204" pitchFamily="18" charset="0"/>
                    <a:ea typeface="Cambria Math" panose="02040503050406030204" pitchFamily="18" charset="0"/>
                  </a:rPr>
                  <a:t>If N accepts then, ACCEPT; otherwise, REJECT</a:t>
                </a:r>
                <a:r>
                  <a:rPr lang="en-US" dirty="0">
                    <a:latin typeface="Cambria Math" panose="02040503050406030204" pitchFamily="18" charset="0"/>
                    <a:ea typeface="Cambria Math" panose="02040503050406030204" pitchFamily="18" charset="0"/>
                  </a:rPr>
                  <a:t>”</a:t>
                </a:r>
              </a:p>
              <a:p>
                <a:r>
                  <a:rPr lang="en-US" dirty="0">
                    <a:ea typeface="Cambria Math" panose="02040503050406030204" pitchFamily="18" charset="0"/>
                  </a:rPr>
                  <a:t>Idea: The symmetric difference of </a:t>
                </a:r>
                <a:r>
                  <a:rPr lang="en-US" dirty="0">
                    <a:latin typeface="Cambria Math" panose="02040503050406030204" pitchFamily="18" charset="0"/>
                    <a:ea typeface="Cambria Math" panose="02040503050406030204" pitchFamily="18" charset="0"/>
                  </a:rPr>
                  <a:t>L(A)</a:t>
                </a:r>
                <a:r>
                  <a:rPr lang="en-US" dirty="0">
                    <a:ea typeface="Cambria Math" panose="02040503050406030204" pitchFamily="18" charset="0"/>
                  </a:rPr>
                  <a:t> and </a:t>
                </a:r>
                <a:r>
                  <a:rPr lang="en-US" dirty="0">
                    <a:latin typeface="Cambria Math" panose="02040503050406030204" pitchFamily="18" charset="0"/>
                    <a:ea typeface="Cambria Math" panose="02040503050406030204" pitchFamily="18" charset="0"/>
                  </a:rPr>
                  <a:t>L(B)</a:t>
                </a:r>
                <a:r>
                  <a:rPr lang="en-US" dirty="0">
                    <a:ea typeface="Cambria Math" panose="02040503050406030204" pitchFamily="18" charset="0"/>
                  </a:rPr>
                  <a:t> is </a:t>
                </a:r>
                <a:r>
                  <a:rPr lang="en-US" dirty="0">
                    <a:latin typeface="Cambria Math" panose="02040503050406030204" pitchFamily="18" charset="0"/>
                    <a:ea typeface="Cambria Math" panose="02040503050406030204" pitchFamily="18" charset="0"/>
                  </a:rPr>
                  <a:t>L(C)</a:t>
                </a:r>
                <a:r>
                  <a:rPr lang="en-US" dirty="0">
                    <a:ea typeface="Cambria Math" panose="02040503050406030204" pitchFamily="18" charset="0"/>
                  </a:rPr>
                  <a:t> and </a:t>
                </a:r>
                <a:br>
                  <a:rPr lang="en-US" dirty="0">
                    <a:ea typeface="Cambria Math" panose="02040503050406030204" pitchFamily="18" charset="0"/>
                  </a:rPr>
                </a:br>
                <a:r>
                  <a:rPr lang="en-US" dirty="0">
                    <a:ea typeface="Cambria Math" panose="02040503050406030204" pitchFamily="18" charset="0"/>
                  </a:rPr>
                  <a:t>           </a:t>
                </a:r>
                <a:r>
                  <a:rPr lang="en-US" dirty="0">
                    <a:latin typeface="Cambria Math" panose="02040503050406030204" pitchFamily="18" charset="0"/>
                    <a:ea typeface="Cambria Math" panose="02040503050406030204" pitchFamily="18" charset="0"/>
                  </a:rPr>
                  <a:t>L(C) = </a:t>
                </a:r>
                <a:r>
                  <a:rPr lang="en-US">
                    <a:latin typeface="Cambria Math" panose="02040503050406030204" pitchFamily="18" charset="0"/>
                    <a:ea typeface="Cambria Math" panose="02040503050406030204" pitchFamily="18" charset="0"/>
                  </a:rPr>
                  <a:t>∅</a:t>
                </a:r>
                <a:r>
                  <a:rPr lang="en-US">
                    <a:ea typeface="Cambria Math" panose="02040503050406030204" pitchFamily="18" charset="0"/>
                  </a:rPr>
                  <a:t> if </a:t>
                </a:r>
                <a:r>
                  <a:rPr lang="en-US" dirty="0">
                    <a:latin typeface="Cambria Math" panose="02040503050406030204" pitchFamily="18" charset="0"/>
                    <a:ea typeface="Cambria Math" panose="02040503050406030204" pitchFamily="18" charset="0"/>
                  </a:rPr>
                  <a:t>L(A) = L(B)</a:t>
                </a:r>
                <a:r>
                  <a:rPr lang="en-US" dirty="0">
                    <a:ea typeface="Cambria Math" panose="02040503050406030204" pitchFamily="18" charset="0"/>
                  </a:rPr>
                  <a:t>.</a:t>
                </a:r>
              </a:p>
            </p:txBody>
          </p:sp>
        </mc:Choice>
        <mc:Fallback>
          <p:sp>
            <p:nvSpPr>
              <p:cNvPr id="6" name="Text Placeholder 5">
                <a:extLst>
                  <a:ext uri="{FF2B5EF4-FFF2-40B4-BE49-F238E27FC236}">
                    <a16:creationId xmlns:a16="http://schemas.microsoft.com/office/drawing/2014/main" id="{85A2F7A1-A432-40D2-B67C-B565A6CF70A5}"/>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a:stretch>
              </a:blipFill>
            </p:spPr>
            <p:txBody>
              <a:bodyPr/>
              <a:lstStyle/>
              <a:p>
                <a:r>
                  <a:rPr lang="en-US">
                    <a:noFill/>
                  </a:rPr>
                  <a:t> </a:t>
                </a:r>
              </a:p>
            </p:txBody>
          </p:sp>
        </mc:Fallback>
      </mc:AlternateContent>
      <p:sp>
        <p:nvSpPr>
          <p:cNvPr id="7" name="Text Placeholder 6">
            <a:extLst>
              <a:ext uri="{FF2B5EF4-FFF2-40B4-BE49-F238E27FC236}">
                <a16:creationId xmlns:a16="http://schemas.microsoft.com/office/drawing/2014/main" id="{3B8AA751-536F-4D6C-9D5A-9C4FAB0E2AA7}"/>
              </a:ext>
            </a:extLst>
          </p:cNvPr>
          <p:cNvSpPr>
            <a:spLocks noGrp="1"/>
          </p:cNvSpPr>
          <p:nvPr>
            <p:ph type="body" sz="quarter" idx="14"/>
          </p:nvPr>
        </p:nvSpPr>
        <p:spPr/>
        <p:txBody>
          <a:bodyPr/>
          <a:lstStyle/>
          <a:p>
            <a:r>
              <a:rPr lang="en-US" sz="2800" dirty="0">
                <a:solidFill>
                  <a:schemeClr val="tx1"/>
                </a:solidFill>
              </a:rPr>
              <a:t>DFA Equivalence</a:t>
            </a:r>
            <a:endParaRPr lang="en-US" sz="2800" dirty="0"/>
          </a:p>
        </p:txBody>
      </p:sp>
    </p:spTree>
    <p:extLst>
      <p:ext uri="{BB962C8B-B14F-4D97-AF65-F5344CB8AC3E}">
        <p14:creationId xmlns:p14="http://schemas.microsoft.com/office/powerpoint/2010/main" val="247778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E7461A-50C8-477D-BECA-426519E51EFD}"/>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E1E8B8EC-5965-425B-AE10-B3596520F30E}"/>
              </a:ext>
            </a:extLst>
          </p:cNvPr>
          <p:cNvSpPr>
            <a:spLocks noGrp="1"/>
          </p:cNvSpPr>
          <p:nvPr>
            <p:ph type="body" sz="quarter" idx="12"/>
          </p:nvPr>
        </p:nvSpPr>
        <p:spPr/>
        <p:txBody>
          <a:bodyPr/>
          <a:lstStyle/>
          <a:p>
            <a:r>
              <a:rPr lang="en-US" sz="2800" dirty="0"/>
              <a:t>DECIDABLE PROBLEMS: CFL</a:t>
            </a: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85A2F7A1-A432-40D2-B67C-B565A6CF70A5}"/>
                  </a:ext>
                </a:extLst>
              </p:cNvPr>
              <p:cNvSpPr>
                <a:spLocks noGrp="1"/>
              </p:cNvSpPr>
              <p:nvPr>
                <p:ph type="body" sz="quarter" idx="13"/>
              </p:nvPr>
            </p:nvSpPr>
            <p:spPr/>
            <p:txBody>
              <a:bodyPr/>
              <a:lstStyle/>
              <a:p>
                <a:r>
                  <a:rPr lang="en-US" altLang="en-US" dirty="0">
                    <a:latin typeface="Cambria Math" panose="02040503050406030204" pitchFamily="18" charset="0"/>
                    <a:ea typeface="Cambria Math" panose="02040503050406030204" pitchFamily="18" charset="0"/>
                  </a:rPr>
                  <a:t>A</a:t>
                </a:r>
                <a:r>
                  <a:rPr lang="en-US" altLang="en-US" baseline="-25000" dirty="0">
                    <a:latin typeface="Cambria Math" panose="02040503050406030204" pitchFamily="18" charset="0"/>
                    <a:ea typeface="Cambria Math" panose="02040503050406030204" pitchFamily="18" charset="0"/>
                  </a:rPr>
                  <a:t>CFG</a:t>
                </a:r>
                <a:r>
                  <a:rPr lang="en-US" altLang="en-US" dirty="0">
                    <a:latin typeface="Cambria Math" panose="02040503050406030204" pitchFamily="18" charset="0"/>
                    <a:ea typeface="Cambria Math" panose="02040503050406030204" pitchFamily="18" charset="0"/>
                  </a:rPr>
                  <a:t> = {</a:t>
                </a:r>
                <a:r>
                  <a:rPr lang="en-US" altLang="en-US" dirty="0">
                    <a:latin typeface="Cambria Math" panose="02040503050406030204" pitchFamily="18" charset="0"/>
                    <a:ea typeface="Cambria Math" panose="02040503050406030204" pitchFamily="18" charset="0"/>
                    <a:sym typeface="Symbol" panose="05050102010706020507" pitchFamily="18" charset="2"/>
                  </a:rPr>
                  <a:t>G, w</a:t>
                </a:r>
                <a:r>
                  <a:rPr lang="en-US" altLang="en-US" dirty="0">
                    <a:latin typeface="Cambria Math" panose="02040503050406030204" pitchFamily="18" charset="0"/>
                    <a:ea typeface="Cambria Math" panose="02040503050406030204" pitchFamily="18" charset="0"/>
                  </a:rPr>
                  <a:t> | G is a CFG that generates w}</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Following is a TM S that decides A</a:t>
                </a:r>
                <a:r>
                  <a:rPr lang="en-US" baseline="-25000" dirty="0">
                    <a:latin typeface="Cambria Math" panose="02040503050406030204" pitchFamily="18" charset="0"/>
                    <a:ea typeface="Cambria Math" panose="02040503050406030204" pitchFamily="18" charset="0"/>
                  </a:rPr>
                  <a:t>CFG</a:t>
                </a:r>
                <a:r>
                  <a:rPr lang="en-US" dirty="0">
                    <a:latin typeface="Cambria Math" panose="02040503050406030204" pitchFamily="18" charset="0"/>
                    <a:ea typeface="Cambria Math" panose="02040503050406030204" pitchFamily="18" charset="0"/>
                  </a:rPr>
                  <a:t>.</a:t>
                </a:r>
              </a:p>
              <a:p>
                <a:r>
                  <a:rPr lang="en-US" dirty="0">
                    <a:latin typeface="Cambria Math" panose="02040503050406030204" pitchFamily="18" charset="0"/>
                    <a:ea typeface="Cambria Math" panose="02040503050406030204" pitchFamily="18" charset="0"/>
                  </a:rPr>
                  <a:t>S = “</a:t>
                </a:r>
                <a:r>
                  <a:rPr lang="en-US" sz="2200" dirty="0">
                    <a:latin typeface="Cambria Math" panose="02040503050406030204" pitchFamily="18" charset="0"/>
                    <a:ea typeface="Cambria Math" panose="02040503050406030204" pitchFamily="18" charset="0"/>
                  </a:rPr>
                  <a:t>On input 〈G, w〉, where G is a CFG and w is a string: </a:t>
                </a:r>
              </a:p>
              <a:p>
                <a:pPr marL="1203325" indent="-288925">
                  <a:buFont typeface="+mj-lt"/>
                  <a:buAutoNum type="arabicPeriod"/>
                </a:pPr>
                <a:r>
                  <a:rPr lang="en-US" sz="2200" dirty="0">
                    <a:latin typeface="Cambria Math" panose="02040503050406030204" pitchFamily="18" charset="0"/>
                    <a:ea typeface="Cambria Math" panose="02040503050406030204" pitchFamily="18" charset="0"/>
                  </a:rPr>
                  <a:t>Convert G to an equivalent grammar in Chomsky Normal Form. </a:t>
                </a:r>
              </a:p>
              <a:p>
                <a:pPr marL="1203325" indent="-288925">
                  <a:buFont typeface="+mj-lt"/>
                  <a:buAutoNum type="arabicPeriod"/>
                </a:pPr>
                <a:r>
                  <a:rPr lang="en-US" sz="2200" dirty="0">
                    <a:latin typeface="Cambria Math" panose="02040503050406030204" pitchFamily="18" charset="0"/>
                    <a:ea typeface="Cambria Math" panose="02040503050406030204" pitchFamily="18" charset="0"/>
                  </a:rPr>
                  <a:t>if n = 0, , where n =|w|, then list all derivations with one step; otherwise List all derivations with 2n−1 steps;</a:t>
                </a:r>
              </a:p>
              <a:p>
                <a:pPr marL="1203325" indent="-288925">
                  <a:buFont typeface="+mj-lt"/>
                  <a:buAutoNum type="arabicPeriod"/>
                </a:pPr>
                <a:r>
                  <a:rPr lang="en-US" sz="2200" dirty="0">
                    <a:latin typeface="Cambria Math" panose="02040503050406030204" pitchFamily="18" charset="0"/>
                    <a:ea typeface="Cambria Math" panose="02040503050406030204" pitchFamily="18" charset="0"/>
                  </a:rPr>
                  <a:t>If any of these derivations generate w, ACCEPT; if not, REJECT.</a:t>
                </a:r>
                <a:r>
                  <a:rPr lang="en-US" dirty="0">
                    <a:latin typeface="Cambria Math" panose="02040503050406030204" pitchFamily="18" charset="0"/>
                    <a:ea typeface="Cambria Math" panose="02040503050406030204" pitchFamily="18" charset="0"/>
                  </a:rPr>
                  <a:t>”</a:t>
                </a:r>
                <a:endParaRPr lang="en-US" sz="2200" dirty="0">
                  <a:latin typeface="Cambria Math" panose="02040503050406030204" pitchFamily="18" charset="0"/>
                  <a:ea typeface="Cambria Math" panose="02040503050406030204" pitchFamily="18" charset="0"/>
                </a:endParaRPr>
              </a:p>
              <a:p>
                <a:r>
                  <a:rPr lang="en-US" sz="2200" dirty="0">
                    <a:ea typeface="Cambria Math" panose="02040503050406030204" pitchFamily="18" charset="0"/>
                  </a:rPr>
                  <a:t>Idea: Any CFG in CNF form requires </a:t>
                </a:r>
                <a:r>
                  <a:rPr lang="en-US" sz="2200" dirty="0">
                    <a:latin typeface="Cambria Math" panose="02040503050406030204" pitchFamily="18" charset="0"/>
                    <a:ea typeface="Cambria Math" panose="02040503050406030204" pitchFamily="18" charset="0"/>
                  </a:rPr>
                  <a:t>2|w|-1 </a:t>
                </a:r>
                <a:r>
                  <a:rPr lang="en-US" sz="2200" dirty="0">
                    <a:ea typeface="Cambria Math" panose="02040503050406030204" pitchFamily="18" charset="0"/>
                  </a:rPr>
                  <a:t>steps to any derivation </a:t>
                </a:r>
                <a14:m>
                  <m:oMath xmlns:m="http://schemas.openxmlformats.org/officeDocument/2006/math">
                    <m:r>
                      <m:rPr>
                        <m:sty m:val="p"/>
                      </m:rPr>
                      <a:rPr lang="en-US" sz="2200" b="0" i="0" smtClean="0">
                        <a:latin typeface="Cambria Math" panose="02040503050406030204" pitchFamily="18" charset="0"/>
                        <a:ea typeface="Cambria Math" panose="02040503050406030204" pitchFamily="18" charset="0"/>
                      </a:rPr>
                      <m:t>S</m:t>
                    </m:r>
                    <m:groupChr>
                      <m:groupChrPr>
                        <m:chr m:val="⇒"/>
                        <m:vertJc m:val="bot"/>
                        <m:ctrlPr>
                          <a:rPr lang="en-US" sz="2200" b="0" i="1" smtClean="0">
                            <a:latin typeface="Cambria Math" panose="02040503050406030204" pitchFamily="18" charset="0"/>
                            <a:ea typeface="Cambria Math" panose="02040503050406030204" pitchFamily="18" charset="0"/>
                          </a:rPr>
                        </m:ctrlPr>
                      </m:groupChrPr>
                      <m:e>
                        <m:r>
                          <m:rPr>
                            <m:brk m:alnAt="2"/>
                          </m:rPr>
                          <a:rPr lang="en-US" sz="2200" b="0" i="0" smtClean="0">
                            <a:latin typeface="Cambria Math" panose="02040503050406030204" pitchFamily="18" charset="0"/>
                            <a:ea typeface="Cambria Math" panose="02040503050406030204" pitchFamily="18" charset="0"/>
                          </a:rPr>
                          <m:t>∗</m:t>
                        </m:r>
                      </m:e>
                    </m:groupChr>
                    <m:r>
                      <m:rPr>
                        <m:sty m:val="p"/>
                      </m:rPr>
                      <a:rPr lang="en-US" sz="2200" b="0" i="0" smtClean="0">
                        <a:latin typeface="Cambria Math" panose="02040503050406030204" pitchFamily="18" charset="0"/>
                        <a:ea typeface="Cambria Math" panose="02040503050406030204" pitchFamily="18" charset="0"/>
                      </a:rPr>
                      <m:t>w</m:t>
                    </m:r>
                  </m:oMath>
                </a14:m>
                <a:r>
                  <a:rPr lang="en-US" sz="2200" dirty="0">
                    <a:ea typeface="Cambria Math" panose="02040503050406030204" pitchFamily="18" charset="0"/>
                  </a:rPr>
                  <a:t>, apart from </a:t>
                </a:r>
                <a:r>
                  <a:rPr lang="en-US" sz="2200" dirty="0">
                    <a:latin typeface="Cambria Math" panose="02040503050406030204" pitchFamily="18" charset="0"/>
                    <a:ea typeface="Cambria Math" panose="02040503050406030204" pitchFamily="18" charset="0"/>
                  </a:rPr>
                  <a:t>S </a:t>
                </a:r>
                <a:r>
                  <a:rPr lang="el-GR" sz="2200" dirty="0">
                    <a:latin typeface="Cambria Math" panose="02040503050406030204" pitchFamily="18" charset="0"/>
                    <a:ea typeface="Cambria Math" panose="02040503050406030204" pitchFamily="18" charset="0"/>
                  </a:rPr>
                  <a:t>⇒</a:t>
                </a:r>
                <a:r>
                  <a:rPr lang="en-US" sz="2200" dirty="0">
                    <a:latin typeface="Cambria Math" panose="02040503050406030204" pitchFamily="18" charset="0"/>
                    <a:ea typeface="Cambria Math" panose="02040503050406030204" pitchFamily="18" charset="0"/>
                  </a:rPr>
                  <a:t> </a:t>
                </a:r>
                <a:r>
                  <a:rPr lang="el-GR" sz="2200" dirty="0">
                    <a:latin typeface="Cambria Math" panose="02040503050406030204" pitchFamily="18" charset="0"/>
                    <a:ea typeface="Cambria Math" panose="02040503050406030204" pitchFamily="18" charset="0"/>
                  </a:rPr>
                  <a:t>ε</a:t>
                </a:r>
                <a:r>
                  <a:rPr lang="en-US" sz="2200" dirty="0">
                    <a:ea typeface="Cambria Math" panose="02040503050406030204" pitchFamily="18" charset="0"/>
                  </a:rPr>
                  <a:t> (i.e., </a:t>
                </a:r>
                <a:r>
                  <a:rPr lang="en-US" sz="2200" dirty="0">
                    <a:latin typeface="Cambria Math" panose="02040503050406030204" pitchFamily="18" charset="0"/>
                    <a:ea typeface="Cambria Math" panose="02040503050406030204" pitchFamily="18" charset="0"/>
                  </a:rPr>
                  <a:t>|w| = 0</a:t>
                </a:r>
                <a:r>
                  <a:rPr lang="en-US" sz="2200" dirty="0">
                    <a:ea typeface="Cambria Math" panose="02040503050406030204" pitchFamily="18" charset="0"/>
                  </a:rPr>
                  <a:t>).</a:t>
                </a:r>
                <a:endParaRPr lang="en-US" sz="2200" dirty="0">
                  <a:latin typeface="Cambria Math" panose="02040503050406030204" pitchFamily="18" charset="0"/>
                  <a:ea typeface="Cambria Math" panose="02040503050406030204" pitchFamily="18" charset="0"/>
                </a:endParaRPr>
              </a:p>
              <a:p>
                <a:endParaRPr lang="en-US" sz="2200" dirty="0">
                  <a:latin typeface="Cambria Math" panose="02040503050406030204" pitchFamily="18" charset="0"/>
                  <a:ea typeface="Cambria Math" panose="02040503050406030204" pitchFamily="18" charset="0"/>
                </a:endParaRPr>
              </a:p>
              <a:p>
                <a:endParaRPr lang="en-US" sz="2200" dirty="0">
                  <a:latin typeface="Cambria Math" panose="02040503050406030204" pitchFamily="18" charset="0"/>
                  <a:ea typeface="Cambria Math" panose="02040503050406030204" pitchFamily="18" charset="0"/>
                </a:endParaRPr>
              </a:p>
            </p:txBody>
          </p:sp>
        </mc:Choice>
        <mc:Fallback xmlns="">
          <p:sp>
            <p:nvSpPr>
              <p:cNvPr id="6" name="Text Placeholder 5">
                <a:extLst>
                  <a:ext uri="{FF2B5EF4-FFF2-40B4-BE49-F238E27FC236}">
                    <a16:creationId xmlns:a16="http://schemas.microsoft.com/office/drawing/2014/main" id="{85A2F7A1-A432-40D2-B67C-B565A6CF70A5}"/>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254322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E7461A-50C8-477D-BECA-426519E51EFD}"/>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E1E8B8EC-5965-425B-AE10-B3596520F30E}"/>
              </a:ext>
            </a:extLst>
          </p:cNvPr>
          <p:cNvSpPr>
            <a:spLocks noGrp="1"/>
          </p:cNvSpPr>
          <p:nvPr>
            <p:ph type="body" sz="quarter" idx="12"/>
          </p:nvPr>
        </p:nvSpPr>
        <p:spPr/>
        <p:txBody>
          <a:bodyPr/>
          <a:lstStyle/>
          <a:p>
            <a:r>
              <a:rPr lang="en-US" sz="2800" dirty="0"/>
              <a:t>DECIDABLE PROBLEMS: CFL</a:t>
            </a:r>
          </a:p>
        </p:txBody>
      </p:sp>
      <p:sp>
        <p:nvSpPr>
          <p:cNvPr id="6" name="Text Placeholder 5">
            <a:extLst>
              <a:ext uri="{FF2B5EF4-FFF2-40B4-BE49-F238E27FC236}">
                <a16:creationId xmlns:a16="http://schemas.microsoft.com/office/drawing/2014/main" id="{85A2F7A1-A432-40D2-B67C-B565A6CF70A5}"/>
              </a:ext>
            </a:extLst>
          </p:cNvPr>
          <p:cNvSpPr>
            <a:spLocks noGrp="1"/>
          </p:cNvSpPr>
          <p:nvPr>
            <p:ph type="body" sz="quarter" idx="13"/>
          </p:nvPr>
        </p:nvSpPr>
        <p:spPr/>
        <p:txBody>
          <a:bodyPr>
            <a:normAutofit fontScale="92500"/>
          </a:bodyPr>
          <a:lstStyle/>
          <a:p>
            <a:r>
              <a:rPr lang="en-US" altLang="en-US" dirty="0">
                <a:latin typeface="Cambria Math" panose="02040503050406030204" pitchFamily="18" charset="0"/>
                <a:ea typeface="Cambria Math" panose="02040503050406030204" pitchFamily="18" charset="0"/>
              </a:rPr>
              <a:t>E</a:t>
            </a:r>
            <a:r>
              <a:rPr lang="en-US" altLang="en-US" baseline="-25000" dirty="0">
                <a:latin typeface="Cambria Math" panose="02040503050406030204" pitchFamily="18" charset="0"/>
                <a:ea typeface="Cambria Math" panose="02040503050406030204" pitchFamily="18" charset="0"/>
              </a:rPr>
              <a:t>CFG</a:t>
            </a:r>
            <a:r>
              <a:rPr lang="en-US" altLang="en-US" dirty="0">
                <a:latin typeface="Cambria Math" panose="02040503050406030204" pitchFamily="18" charset="0"/>
                <a:ea typeface="Cambria Math" panose="02040503050406030204" pitchFamily="18" charset="0"/>
              </a:rPr>
              <a:t> = {</a:t>
            </a:r>
            <a:r>
              <a:rPr lang="en-US" altLang="en-US" dirty="0">
                <a:latin typeface="Cambria Math" panose="02040503050406030204" pitchFamily="18" charset="0"/>
                <a:ea typeface="Cambria Math" panose="02040503050406030204" pitchFamily="18" charset="0"/>
                <a:sym typeface="Symbol" panose="05050102010706020507" pitchFamily="18" charset="2"/>
              </a:rPr>
              <a:t>G</a:t>
            </a:r>
            <a:r>
              <a:rPr lang="en-US" altLang="en-US" dirty="0">
                <a:latin typeface="Cambria Math" panose="02040503050406030204" pitchFamily="18" charset="0"/>
                <a:ea typeface="Cambria Math" panose="02040503050406030204" pitchFamily="18" charset="0"/>
              </a:rPr>
              <a:t> | G is a CFG and L(G) = </a:t>
            </a:r>
            <a:r>
              <a:rPr lang="en-US" sz="2400"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latin typeface="Cambria Math" panose="02040503050406030204" pitchFamily="18" charset="0"/>
                <a:ea typeface="Cambria Math" panose="02040503050406030204" pitchFamily="18" charset="0"/>
              </a:rPr>
              <a:t>}</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Following is a TM R that decides E</a:t>
            </a:r>
            <a:r>
              <a:rPr lang="en-US" baseline="-25000" dirty="0">
                <a:latin typeface="Cambria Math" panose="02040503050406030204" pitchFamily="18" charset="0"/>
                <a:ea typeface="Cambria Math" panose="02040503050406030204" pitchFamily="18" charset="0"/>
              </a:rPr>
              <a:t>CFG</a:t>
            </a:r>
            <a:r>
              <a:rPr lang="en-US" dirty="0">
                <a:latin typeface="Cambria Math" panose="02040503050406030204" pitchFamily="18" charset="0"/>
                <a:ea typeface="Cambria Math" panose="02040503050406030204" pitchFamily="18" charset="0"/>
              </a:rPr>
              <a:t>.</a:t>
            </a:r>
          </a:p>
          <a:p>
            <a:r>
              <a:rPr lang="en-US" dirty="0">
                <a:latin typeface="Cambria Math" panose="02040503050406030204" pitchFamily="18" charset="0"/>
                <a:ea typeface="Cambria Math" panose="02040503050406030204" pitchFamily="18" charset="0"/>
              </a:rPr>
              <a:t>R = “</a:t>
            </a:r>
            <a:r>
              <a:rPr lang="en-US" sz="2200" dirty="0">
                <a:latin typeface="Cambria Math" panose="02040503050406030204" pitchFamily="18" charset="0"/>
                <a:ea typeface="Cambria Math" panose="02040503050406030204" pitchFamily="18" charset="0"/>
              </a:rPr>
              <a:t>On input </a:t>
            </a:r>
            <a:r>
              <a:rPr lang="en-US" altLang="en-US" sz="2200" dirty="0">
                <a:latin typeface="Cambria Math" panose="02040503050406030204" pitchFamily="18" charset="0"/>
                <a:ea typeface="Cambria Math" panose="02040503050406030204" pitchFamily="18" charset="0"/>
                <a:sym typeface="Symbol" panose="05050102010706020507" pitchFamily="18" charset="2"/>
              </a:rPr>
              <a:t>G</a:t>
            </a:r>
            <a:r>
              <a:rPr lang="en-US" sz="2200" dirty="0">
                <a:latin typeface="Cambria Math" panose="02040503050406030204" pitchFamily="18" charset="0"/>
                <a:ea typeface="Cambria Math" panose="02040503050406030204" pitchFamily="18" charset="0"/>
              </a:rPr>
              <a:t>, where G is a CFG: </a:t>
            </a:r>
          </a:p>
          <a:p>
            <a:pPr marL="1311275" indent="-274638">
              <a:buFont typeface="+mj-lt"/>
              <a:buAutoNum type="arabicPeriod"/>
            </a:pPr>
            <a:r>
              <a:rPr lang="en-US" sz="2200" dirty="0">
                <a:latin typeface="Cambria Math" panose="02040503050406030204" pitchFamily="18" charset="0"/>
                <a:ea typeface="Cambria Math" panose="02040503050406030204" pitchFamily="18" charset="0"/>
              </a:rPr>
              <a:t>Write the input as string in tape 1</a:t>
            </a:r>
          </a:p>
          <a:p>
            <a:pPr marL="1311275" indent="-274638">
              <a:buFont typeface="+mj-lt"/>
              <a:buAutoNum type="arabicPeriod"/>
            </a:pPr>
            <a:r>
              <a:rPr lang="en-US" sz="2200" dirty="0">
                <a:latin typeface="Cambria Math" panose="02040503050406030204" pitchFamily="18" charset="0"/>
                <a:ea typeface="Cambria Math" panose="02040503050406030204" pitchFamily="18" charset="0"/>
              </a:rPr>
              <a:t>Mark X all terminal symbols in tape 1 and write them in tape 2. </a:t>
            </a:r>
          </a:p>
          <a:p>
            <a:pPr marL="1311275" indent="-274638">
              <a:buFont typeface="+mj-lt"/>
              <a:buAutoNum type="arabicPeriod"/>
            </a:pPr>
            <a:r>
              <a:rPr lang="en-US" sz="2200" dirty="0">
                <a:latin typeface="Cambria Math" panose="02040503050406030204" pitchFamily="18" charset="0"/>
                <a:ea typeface="Cambria Math" panose="02040503050406030204" pitchFamily="18" charset="0"/>
              </a:rPr>
              <a:t>Repeat until no new variables get marked X: </a:t>
            </a:r>
          </a:p>
          <a:p>
            <a:pPr marL="1311275" indent="-274638">
              <a:buFont typeface="+mj-lt"/>
              <a:buAutoNum type="arabicPeriod"/>
            </a:pPr>
            <a:r>
              <a:rPr lang="en-US" sz="2200" dirty="0">
                <a:latin typeface="Cambria Math" panose="02040503050406030204" pitchFamily="18" charset="0"/>
                <a:ea typeface="Cambria Math" panose="02040503050406030204" pitchFamily="18" charset="0"/>
              </a:rPr>
              <a:t>Mark X any variable A in tape 1 where, </a:t>
            </a:r>
            <a:br>
              <a:rPr lang="en-US" sz="2200" dirty="0">
                <a:latin typeface="Cambria Math" panose="02040503050406030204" pitchFamily="18" charset="0"/>
                <a:ea typeface="Cambria Math" panose="02040503050406030204" pitchFamily="18" charset="0"/>
              </a:rPr>
            </a:br>
            <a:r>
              <a:rPr lang="en-US" sz="2200" dirty="0">
                <a:latin typeface="Cambria Math" panose="02040503050406030204" pitchFamily="18" charset="0"/>
                <a:ea typeface="Cambria Math" panose="02040503050406030204" pitchFamily="18" charset="0"/>
              </a:rPr>
              <a:t>         G has a rule A → U</a:t>
            </a:r>
            <a:r>
              <a:rPr lang="en-US" sz="2200" baseline="-25000" dirty="0">
                <a:latin typeface="Cambria Math" panose="02040503050406030204" pitchFamily="18" charset="0"/>
                <a:ea typeface="Cambria Math" panose="02040503050406030204" pitchFamily="18" charset="0"/>
              </a:rPr>
              <a:t>1</a:t>
            </a:r>
            <a:r>
              <a:rPr lang="en-US" sz="2200" dirty="0">
                <a:latin typeface="Cambria Math" panose="02040503050406030204" pitchFamily="18" charset="0"/>
                <a:ea typeface="Cambria Math" panose="02040503050406030204" pitchFamily="18" charset="0"/>
              </a:rPr>
              <a:t>U</a:t>
            </a:r>
            <a:r>
              <a:rPr lang="en-US" sz="2200" baseline="-25000" dirty="0">
                <a:latin typeface="Cambria Math" panose="02040503050406030204" pitchFamily="18" charset="0"/>
                <a:ea typeface="Cambria Math" panose="02040503050406030204" pitchFamily="18" charset="0"/>
              </a:rPr>
              <a:t>2</a:t>
            </a:r>
            <a:r>
              <a:rPr lang="en-US" sz="2200" dirty="0">
                <a:latin typeface="Cambria Math" panose="02040503050406030204" pitchFamily="18" charset="0"/>
                <a:ea typeface="Cambria Math" panose="02040503050406030204" pitchFamily="18" charset="0"/>
              </a:rPr>
              <a:t> · · ·</a:t>
            </a:r>
            <a:r>
              <a:rPr lang="en-US" sz="2200" dirty="0" err="1">
                <a:latin typeface="Cambria Math" panose="02040503050406030204" pitchFamily="18" charset="0"/>
                <a:ea typeface="Cambria Math" panose="02040503050406030204" pitchFamily="18" charset="0"/>
              </a:rPr>
              <a:t>U</a:t>
            </a:r>
            <a:r>
              <a:rPr lang="en-US" sz="2200" baseline="-25000" dirty="0" err="1">
                <a:latin typeface="Cambria Math" panose="02040503050406030204" pitchFamily="18" charset="0"/>
                <a:ea typeface="Cambria Math" panose="02040503050406030204" pitchFamily="18" charset="0"/>
              </a:rPr>
              <a:t>k</a:t>
            </a:r>
            <a:r>
              <a:rPr lang="en-US" sz="2200" dirty="0">
                <a:latin typeface="Cambria Math" panose="02040503050406030204" pitchFamily="18" charset="0"/>
                <a:ea typeface="Cambria Math" panose="02040503050406030204" pitchFamily="18" charset="0"/>
              </a:rPr>
              <a:t> and </a:t>
            </a:r>
            <a:br>
              <a:rPr lang="en-US" sz="2200" dirty="0">
                <a:latin typeface="Cambria Math" panose="02040503050406030204" pitchFamily="18" charset="0"/>
                <a:ea typeface="Cambria Math" panose="02040503050406030204" pitchFamily="18" charset="0"/>
              </a:rPr>
            </a:br>
            <a:r>
              <a:rPr lang="en-US" sz="2200" dirty="0">
                <a:latin typeface="Cambria Math" panose="02040503050406030204" pitchFamily="18" charset="0"/>
                <a:ea typeface="Cambria Math" panose="02040503050406030204" pitchFamily="18" charset="0"/>
              </a:rPr>
              <a:t>         each symbol U</a:t>
            </a:r>
            <a:r>
              <a:rPr lang="en-US" sz="2200" baseline="-25000" dirty="0">
                <a:latin typeface="Cambria Math" panose="02040503050406030204" pitchFamily="18" charset="0"/>
                <a:ea typeface="Cambria Math" panose="02040503050406030204" pitchFamily="18" charset="0"/>
              </a:rPr>
              <a:t>1</a:t>
            </a:r>
            <a:r>
              <a:rPr lang="en-US" sz="2200" dirty="0">
                <a:latin typeface="Cambria Math" panose="02040503050406030204" pitchFamily="18" charset="0"/>
                <a:ea typeface="Cambria Math" panose="02040503050406030204" pitchFamily="18" charset="0"/>
              </a:rPr>
              <a:t>, . . . , </a:t>
            </a:r>
            <a:r>
              <a:rPr lang="en-US" sz="2200" dirty="0" err="1">
                <a:latin typeface="Cambria Math" panose="02040503050406030204" pitchFamily="18" charset="0"/>
                <a:ea typeface="Cambria Math" panose="02040503050406030204" pitchFamily="18" charset="0"/>
              </a:rPr>
              <a:t>U</a:t>
            </a:r>
            <a:r>
              <a:rPr lang="en-US" sz="2200" baseline="-25000" dirty="0" err="1">
                <a:latin typeface="Cambria Math" panose="02040503050406030204" pitchFamily="18" charset="0"/>
                <a:ea typeface="Cambria Math" panose="02040503050406030204" pitchFamily="18" charset="0"/>
              </a:rPr>
              <a:t>k</a:t>
            </a:r>
            <a:r>
              <a:rPr lang="en-US" sz="2200" dirty="0">
                <a:latin typeface="Cambria Math" panose="02040503050406030204" pitchFamily="18" charset="0"/>
                <a:ea typeface="Cambria Math" panose="02040503050406030204" pitchFamily="18" charset="0"/>
              </a:rPr>
              <a:t> is already in tape 2. </a:t>
            </a:r>
          </a:p>
          <a:p>
            <a:pPr marL="1311275" indent="-274638">
              <a:buFont typeface="+mj-lt"/>
              <a:buAutoNum type="arabicPeriod"/>
            </a:pPr>
            <a:r>
              <a:rPr lang="en-US" sz="2200" dirty="0">
                <a:latin typeface="Cambria Math" panose="02040503050406030204" pitchFamily="18" charset="0"/>
                <a:ea typeface="Cambria Math" panose="02040503050406030204" pitchFamily="18" charset="0"/>
              </a:rPr>
              <a:t>If the start variable is not marked (not in tape 2), ACCEPT; otherwise, REJECT.</a:t>
            </a:r>
            <a:r>
              <a:rPr lang="en-US" dirty="0">
                <a:latin typeface="Cambria Math" panose="02040503050406030204" pitchFamily="18" charset="0"/>
                <a:ea typeface="Cambria Math" panose="02040503050406030204" pitchFamily="18" charset="0"/>
              </a:rPr>
              <a:t>” </a:t>
            </a:r>
          </a:p>
          <a:p>
            <a:pPr algn="just"/>
            <a:r>
              <a:rPr lang="en-US" dirty="0">
                <a:ea typeface="Cambria Math" panose="02040503050406030204" pitchFamily="18" charset="0"/>
              </a:rPr>
              <a:t>Idea: </a:t>
            </a:r>
            <a:r>
              <a:rPr lang="en-US" dirty="0"/>
              <a:t>In order to determine whether the language of a grammar is empty, we need to test whether the start variable can generate a string of terminals. The algorithm does so by determining for each variable whether that variable is capable of generating a string of terminals.</a:t>
            </a:r>
            <a:endParaRPr lang="en-US" dirty="0">
              <a:ea typeface="Cambria Math" panose="02040503050406030204" pitchFamily="18" charset="0"/>
            </a:endParaRPr>
          </a:p>
          <a:p>
            <a:endParaRPr lang="en-US" sz="2200" dirty="0">
              <a:latin typeface="Cambria Math" panose="02040503050406030204" pitchFamily="18" charset="0"/>
              <a:ea typeface="Cambria Math" panose="02040503050406030204" pitchFamily="18" charset="0"/>
            </a:endParaRPr>
          </a:p>
          <a:p>
            <a:endParaRPr lang="en-US" sz="2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06527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A9677B-B907-431A-BB01-542F082070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46B80F7-3D86-469D-BBF1-8B275E6E297F}"/>
              </a:ext>
            </a:extLst>
          </p:cNvPr>
          <p:cNvSpPr>
            <a:spLocks noGrp="1"/>
          </p:cNvSpPr>
          <p:nvPr>
            <p:ph type="body" sz="quarter" idx="12"/>
          </p:nvPr>
        </p:nvSpPr>
        <p:spPr/>
        <p:txBody>
          <a:bodyPr/>
          <a:lstStyle/>
          <a:p>
            <a:r>
              <a:rPr lang="en-US" dirty="0"/>
              <a:t>Nondeterministic PDAs</a:t>
            </a:r>
          </a:p>
        </p:txBody>
      </p:sp>
      <p:sp>
        <p:nvSpPr>
          <p:cNvPr id="4" name="Text Placeholder 3">
            <a:extLst>
              <a:ext uri="{FF2B5EF4-FFF2-40B4-BE49-F238E27FC236}">
                <a16:creationId xmlns:a16="http://schemas.microsoft.com/office/drawing/2014/main" id="{4EF6389C-61E0-4250-B906-257A66217D42}"/>
              </a:ext>
            </a:extLst>
          </p:cNvPr>
          <p:cNvSpPr>
            <a:spLocks noGrp="1"/>
          </p:cNvSpPr>
          <p:nvPr>
            <p:ph type="body" sz="quarter" idx="13"/>
          </p:nvPr>
        </p:nvSpPr>
        <p:spPr/>
        <p:txBody>
          <a:bodyPr>
            <a:normAutofit/>
          </a:bodyPr>
          <a:lstStyle/>
          <a:p>
            <a:pPr algn="just"/>
            <a:r>
              <a:rPr lang="en-US" dirty="0"/>
              <a:t>One of the idea to test if a CFG A is decidable or not, is to convert the PDA for A directly into a TM. This can be done as simulating a stack with the TM’s tape is easy. </a:t>
            </a:r>
          </a:p>
          <a:p>
            <a:pPr algn="just"/>
            <a:r>
              <a:rPr lang="en-US" dirty="0"/>
              <a:t>If the PDA for A is nondeterministic, that can be convert into a nondeterministic TM and that nondeterministic TM can be converted into an equivalent deterministic TM. </a:t>
            </a:r>
          </a:p>
          <a:p>
            <a:pPr algn="just"/>
            <a:r>
              <a:rPr lang="en-US" dirty="0"/>
              <a:t>Yet, there is a difficulty. Some branches of the such PDA’s computation may go on forever, reading and writing the stack without ever halting. </a:t>
            </a:r>
          </a:p>
          <a:p>
            <a:pPr algn="just"/>
            <a:r>
              <a:rPr lang="en-US" dirty="0"/>
              <a:t>The simulating TM then would also have some non-halting branches in its computation, and so the TM would not be a decider. </a:t>
            </a:r>
          </a:p>
          <a:p>
            <a:r>
              <a:rPr lang="en-US" dirty="0"/>
              <a:t>It would be a TM recognizer. One of such example is – </a:t>
            </a:r>
            <a:br>
              <a:rPr lang="en-US" dirty="0"/>
            </a:br>
            <a:r>
              <a:rPr lang="en-US" altLang="en-US" dirty="0">
                <a:latin typeface="Cambria Math" panose="02040503050406030204" pitchFamily="18" charset="0"/>
                <a:ea typeface="Cambria Math" panose="02040503050406030204" pitchFamily="18" charset="0"/>
              </a:rPr>
              <a:t>EQ</a:t>
            </a:r>
            <a:r>
              <a:rPr lang="en-US" altLang="en-US" baseline="-25000" dirty="0">
                <a:latin typeface="Cambria Math" panose="02040503050406030204" pitchFamily="18" charset="0"/>
                <a:ea typeface="Cambria Math" panose="02040503050406030204" pitchFamily="18" charset="0"/>
              </a:rPr>
              <a:t>CFG</a:t>
            </a:r>
            <a:r>
              <a:rPr lang="en-US" altLang="en-US" dirty="0">
                <a:latin typeface="Cambria Math" panose="02040503050406030204" pitchFamily="18" charset="0"/>
                <a:ea typeface="Cambria Math" panose="02040503050406030204" pitchFamily="18" charset="0"/>
              </a:rPr>
              <a:t> = {</a:t>
            </a:r>
            <a:r>
              <a:rPr lang="en-US" altLang="en-US" dirty="0">
                <a:latin typeface="Cambria Math" panose="02040503050406030204" pitchFamily="18" charset="0"/>
                <a:ea typeface="Cambria Math" panose="02040503050406030204" pitchFamily="18" charset="0"/>
                <a:sym typeface="Symbol" panose="05050102010706020507" pitchFamily="18" charset="2"/>
              </a:rPr>
              <a:t>G, H</a:t>
            </a:r>
            <a:r>
              <a:rPr lang="en-US" altLang="en-US" dirty="0">
                <a:latin typeface="Cambria Math" panose="02040503050406030204" pitchFamily="18" charset="0"/>
                <a:ea typeface="Cambria Math" panose="02040503050406030204" pitchFamily="18" charset="0"/>
              </a:rPr>
              <a:t> | G and H are CFGs and L(G) = L(</a:t>
            </a:r>
            <a:r>
              <a:rPr lang="en-US" altLang="en-US">
                <a:latin typeface="Cambria Math" panose="02040503050406030204" pitchFamily="18" charset="0"/>
                <a:ea typeface="Cambria Math" panose="02040503050406030204" pitchFamily="18" charset="0"/>
              </a:rPr>
              <a:t>H)}</a:t>
            </a:r>
            <a:br>
              <a:rPr lang="en-US" altLang="en-US">
                <a:latin typeface="Cambria Math" panose="02040503050406030204" pitchFamily="18" charset="0"/>
                <a:ea typeface="Cambria Math" panose="02040503050406030204" pitchFamily="18" charset="0"/>
              </a:rPr>
            </a:br>
            <a:r>
              <a:rPr lang="en-US" altLang="en-US" sz="2400"/>
              <a:t>because CFGs are not closed under complementation or intersection.</a:t>
            </a:r>
            <a:r>
              <a:rPr lang="en-US" altLang="en-US">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a:p>
            <a:endParaRPr lang="en-US" dirty="0"/>
          </a:p>
          <a:p>
            <a:endParaRPr lang="en-US" dirty="0"/>
          </a:p>
        </p:txBody>
      </p:sp>
    </p:spTree>
    <p:extLst>
      <p:ext uri="{BB962C8B-B14F-4D97-AF65-F5344CB8AC3E}">
        <p14:creationId xmlns:p14="http://schemas.microsoft.com/office/powerpoint/2010/main" val="13353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F70A148-6AC4-4B38-991F-9DAA4F6B4DFF}"/>
              </a:ext>
            </a:extLst>
          </p:cNvPr>
          <p:cNvSpPr/>
          <p:nvPr/>
        </p:nvSpPr>
        <p:spPr>
          <a:xfrm rot="3027681">
            <a:off x="2822437" y="431732"/>
            <a:ext cx="3768241" cy="6826168"/>
          </a:xfrm>
          <a:prstGeom prst="ellipse">
            <a:avLst/>
          </a:prstGeom>
          <a:solidFill>
            <a:srgbClr val="92D050"/>
          </a:solidFill>
          <a:ln>
            <a:solidFill>
              <a:schemeClr val="accent1"/>
            </a:solidFill>
          </a:ln>
        </p:spPr>
        <p:style>
          <a:lnRef idx="2">
            <a:schemeClr val="dk1"/>
          </a:lnRef>
          <a:fillRef idx="1">
            <a:schemeClr val="lt1"/>
          </a:fillRef>
          <a:effectRef idx="0">
            <a:schemeClr val="dk1"/>
          </a:effectRef>
          <a:fontRef idx="minor">
            <a:schemeClr val="dk1"/>
          </a:fontRef>
        </p:style>
        <p:txBody>
          <a:bodyPr vert="horz" rtlCol="0" anchor="t" anchorCtr="0"/>
          <a:lstStyle/>
          <a:p>
            <a:pPr algn="ctr"/>
            <a:endParaRPr lang="en-US" dirty="0"/>
          </a:p>
        </p:txBody>
      </p:sp>
      <p:sp>
        <p:nvSpPr>
          <p:cNvPr id="6" name="Oval 5">
            <a:extLst>
              <a:ext uri="{FF2B5EF4-FFF2-40B4-BE49-F238E27FC236}">
                <a16:creationId xmlns:a16="http://schemas.microsoft.com/office/drawing/2014/main" id="{E71DD3C8-EA97-409A-A685-3B06F6A86A75}"/>
              </a:ext>
            </a:extLst>
          </p:cNvPr>
          <p:cNvSpPr/>
          <p:nvPr/>
        </p:nvSpPr>
        <p:spPr>
          <a:xfrm rot="3027681">
            <a:off x="2524835" y="2004600"/>
            <a:ext cx="3027391" cy="4818689"/>
          </a:xfrm>
          <a:prstGeom prst="ellipse">
            <a:avLst/>
          </a:prstGeom>
          <a:solidFill>
            <a:schemeClr val="accent5">
              <a:lumMod val="60000"/>
              <a:lumOff val="4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vert="horz" rtlCol="0" anchor="t" anchorCtr="0"/>
          <a:lstStyle/>
          <a:p>
            <a:pPr algn="ctr"/>
            <a:endParaRPr lang="en-US" dirty="0"/>
          </a:p>
        </p:txBody>
      </p:sp>
      <p:sp>
        <p:nvSpPr>
          <p:cNvPr id="5" name="Oval 4">
            <a:extLst>
              <a:ext uri="{FF2B5EF4-FFF2-40B4-BE49-F238E27FC236}">
                <a16:creationId xmlns:a16="http://schemas.microsoft.com/office/drawing/2014/main" id="{3D05E83E-6FC0-4424-90A2-012BBF7E199D}"/>
              </a:ext>
            </a:extLst>
          </p:cNvPr>
          <p:cNvSpPr/>
          <p:nvPr/>
        </p:nvSpPr>
        <p:spPr>
          <a:xfrm rot="3027681">
            <a:off x="2289573" y="3306156"/>
            <a:ext cx="2337289" cy="3126495"/>
          </a:xfrm>
          <a:prstGeom prst="ellipse">
            <a:avLst/>
          </a:prstGeom>
          <a:solidFill>
            <a:srgbClr val="00B0F0"/>
          </a:solidFill>
          <a:ln>
            <a:solidFill>
              <a:schemeClr val="accent1"/>
            </a:solidFill>
          </a:ln>
        </p:spPr>
        <p:style>
          <a:lnRef idx="2">
            <a:schemeClr val="dk1"/>
          </a:lnRef>
          <a:fillRef idx="1">
            <a:schemeClr val="lt1"/>
          </a:fillRef>
          <a:effectRef idx="0">
            <a:schemeClr val="dk1"/>
          </a:effectRef>
          <a:fontRef idx="minor">
            <a:schemeClr val="dk1"/>
          </a:fontRef>
        </p:style>
        <p:txBody>
          <a:bodyPr vert="horz" rtlCol="0" anchor="t" anchorCtr="0"/>
          <a:lstStyle/>
          <a:p>
            <a:pPr algn="ctr"/>
            <a:endParaRPr lang="en-US" dirty="0"/>
          </a:p>
        </p:txBody>
      </p:sp>
      <p:sp>
        <p:nvSpPr>
          <p:cNvPr id="4" name="Oval 3">
            <a:extLst>
              <a:ext uri="{FF2B5EF4-FFF2-40B4-BE49-F238E27FC236}">
                <a16:creationId xmlns:a16="http://schemas.microsoft.com/office/drawing/2014/main" id="{D2C51191-255E-4728-8F71-DCD5DBF04554}"/>
              </a:ext>
            </a:extLst>
          </p:cNvPr>
          <p:cNvSpPr/>
          <p:nvPr/>
        </p:nvSpPr>
        <p:spPr>
          <a:xfrm>
            <a:off x="2208480" y="4593549"/>
            <a:ext cx="1538655" cy="1508760"/>
          </a:xfrm>
          <a:prstGeom prst="ellipse">
            <a:avLst/>
          </a:prstGeom>
          <a:solidFill>
            <a:srgbClr val="FFFF00"/>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REGULAR</a:t>
            </a:r>
          </a:p>
        </p:txBody>
      </p:sp>
      <p:sp>
        <p:nvSpPr>
          <p:cNvPr id="2" name="Footer Placeholder 1">
            <a:extLst>
              <a:ext uri="{FF2B5EF4-FFF2-40B4-BE49-F238E27FC236}">
                <a16:creationId xmlns:a16="http://schemas.microsoft.com/office/drawing/2014/main" id="{28FBAA0A-A0AB-455F-8FD6-CEAD5EBC14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B7BDFF3-D1C2-43B2-AC37-D44ADAF30ED4}"/>
              </a:ext>
            </a:extLst>
          </p:cNvPr>
          <p:cNvSpPr>
            <a:spLocks noGrp="1"/>
          </p:cNvSpPr>
          <p:nvPr>
            <p:ph type="body" sz="quarter" idx="12"/>
          </p:nvPr>
        </p:nvSpPr>
        <p:spPr/>
        <p:txBody>
          <a:bodyPr/>
          <a:lstStyle/>
          <a:p>
            <a:r>
              <a:rPr lang="en-US" dirty="0"/>
              <a:t>Classes of Languages</a:t>
            </a:r>
          </a:p>
        </p:txBody>
      </p:sp>
      <p:sp>
        <p:nvSpPr>
          <p:cNvPr id="8" name="Rectangle 7">
            <a:extLst>
              <a:ext uri="{FF2B5EF4-FFF2-40B4-BE49-F238E27FC236}">
                <a16:creationId xmlns:a16="http://schemas.microsoft.com/office/drawing/2014/main" id="{29F61435-BC5A-4BC1-98E8-4B4E685D50E0}"/>
              </a:ext>
            </a:extLst>
          </p:cNvPr>
          <p:cNvSpPr/>
          <p:nvPr/>
        </p:nvSpPr>
        <p:spPr>
          <a:xfrm>
            <a:off x="2977807" y="3816686"/>
            <a:ext cx="1538655" cy="69373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CONTEXT-FREE</a:t>
            </a:r>
          </a:p>
        </p:txBody>
      </p:sp>
      <p:sp>
        <p:nvSpPr>
          <p:cNvPr id="9" name="Rectangle 8">
            <a:extLst>
              <a:ext uri="{FF2B5EF4-FFF2-40B4-BE49-F238E27FC236}">
                <a16:creationId xmlns:a16="http://schemas.microsoft.com/office/drawing/2014/main" id="{8D18483A-1AAF-4695-AF41-A3F9321C9DF6}"/>
              </a:ext>
            </a:extLst>
          </p:cNvPr>
          <p:cNvSpPr/>
          <p:nvPr/>
        </p:nvSpPr>
        <p:spPr>
          <a:xfrm>
            <a:off x="4202917" y="2735262"/>
            <a:ext cx="1287378" cy="69373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DECIDABLE</a:t>
            </a:r>
          </a:p>
        </p:txBody>
      </p:sp>
      <p:sp>
        <p:nvSpPr>
          <p:cNvPr id="10" name="Rectangle 9">
            <a:extLst>
              <a:ext uri="{FF2B5EF4-FFF2-40B4-BE49-F238E27FC236}">
                <a16:creationId xmlns:a16="http://schemas.microsoft.com/office/drawing/2014/main" id="{1B0BB987-359C-45EB-BE65-7FF2753B8D53}"/>
              </a:ext>
            </a:extLst>
          </p:cNvPr>
          <p:cNvSpPr/>
          <p:nvPr/>
        </p:nvSpPr>
        <p:spPr>
          <a:xfrm>
            <a:off x="4759153" y="1549941"/>
            <a:ext cx="2177715" cy="69373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TURING RECOGNIZABLE</a:t>
            </a:r>
          </a:p>
        </p:txBody>
      </p:sp>
    </p:spTree>
    <p:extLst>
      <p:ext uri="{BB962C8B-B14F-4D97-AF65-F5344CB8AC3E}">
        <p14:creationId xmlns:p14="http://schemas.microsoft.com/office/powerpoint/2010/main" val="378115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8)">
                                      <p:cBhvr>
                                        <p:cTn id="21" dur="10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heel(8)">
                                      <p:cBhvr>
                                        <p:cTn id="30" dur="1000"/>
                                        <p:tgtEl>
                                          <p:spTgt spid="7"/>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animBg="1"/>
      <p:bldP spid="4" grpId="0" animBg="1"/>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Decidability </a:t>
            </a:r>
            <a:r>
              <a:rPr lang="en-US"/>
              <a:t>&amp; Recognizable</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a:br>
            <a:r>
              <a:rPr lang="en-US">
                <a:hlinkClick r:id="rId2" action="ppaction://hlinkfile"/>
              </a:rPr>
              <a:t>Decidability</a:t>
            </a:r>
            <a:r>
              <a:rPr lang="en-US"/>
              <a:t> and </a:t>
            </a:r>
            <a:r>
              <a:rPr lang="en-US" dirty="0">
                <a:hlinkClick r:id="rId3" action="ppaction://hlinkfile"/>
              </a:rPr>
              <a:t>Exercises</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Decidable Language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Algorithmic Solvability</a:t>
            </a:r>
          </a:p>
          <a:p>
            <a:r>
              <a:rPr lang="en-US" dirty="0"/>
              <a:t>Representation of TM for decidable language</a:t>
            </a:r>
          </a:p>
          <a:p>
            <a:r>
              <a:rPr lang="en-US" dirty="0"/>
              <a:t>Decidable Problems</a:t>
            </a:r>
          </a:p>
          <a:p>
            <a:pPr lvl="1"/>
            <a:r>
              <a:rPr lang="en-US" dirty="0"/>
              <a:t>Regular Language</a:t>
            </a:r>
          </a:p>
          <a:p>
            <a:pPr lvl="1"/>
            <a:r>
              <a:rPr lang="en-US" dirty="0"/>
              <a:t>Context-Free Language</a:t>
            </a:r>
          </a:p>
          <a:p>
            <a:r>
              <a:rPr lang="en-US" dirty="0"/>
              <a:t>Nondeterministic TM and Turing-Recognizable</a:t>
            </a:r>
          </a:p>
          <a:p>
            <a:r>
              <a:rPr lang="en-US" dirty="0"/>
              <a:t>Classes of Languages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r>
              <a:rPr lang="en-US" dirty="0"/>
              <a:t>Decidable Language</a:t>
            </a:r>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So far, we have learned </a:t>
            </a:r>
          </a:p>
          <a:p>
            <a:pPr lvl="1" algn="just"/>
            <a:r>
              <a:rPr lang="en-US" dirty="0"/>
              <a:t>Turing machine as a model of a general-purpose computing device.</a:t>
            </a:r>
          </a:p>
          <a:p>
            <a:pPr lvl="1" algn="just"/>
            <a:r>
              <a:rPr lang="en-US" dirty="0"/>
              <a:t>Defined the notion of algorithm in terms of Turing machines by means of the Church–Turing thesis.</a:t>
            </a:r>
          </a:p>
          <a:p>
            <a:pPr algn="just">
              <a:lnSpc>
                <a:spcPct val="80000"/>
              </a:lnSpc>
              <a:defRPr/>
            </a:pPr>
            <a:r>
              <a:rPr lang="en-US" dirty="0"/>
              <a:t>Now, we investigate the power of algorithms to solve problems by showing certain problems that can be solved algorithmically and others that cannot. </a:t>
            </a:r>
          </a:p>
          <a:p>
            <a:pPr>
              <a:lnSpc>
                <a:spcPct val="80000"/>
              </a:lnSpc>
              <a:defRPr/>
            </a:pPr>
            <a:r>
              <a:rPr lang="en-US" dirty="0"/>
              <a:t>Our objective is to explore the limits of algorithmic solvability.</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the power of algorithms to solve problems by showing certain problems that can be solved algorithmically. </a:t>
            </a:r>
          </a:p>
          <a:p>
            <a:pPr algn="just">
              <a:lnSpc>
                <a:spcPct val="80000"/>
              </a:lnSpc>
              <a:defRPr/>
            </a:pPr>
            <a:r>
              <a:rPr lang="en-US" dirty="0"/>
              <a:t>Use of TM with algorithms to decide on regular and context-free languages.</a:t>
            </a:r>
          </a:p>
          <a:p>
            <a:pPr algn="just">
              <a:lnSpc>
                <a:spcPct val="80000"/>
              </a:lnSpc>
              <a:defRPr/>
            </a:pPr>
            <a:r>
              <a:rPr lang="en-US" dirty="0"/>
              <a:t>Turing decidable vs Turing recognizable</a:t>
            </a:r>
          </a:p>
          <a:p>
            <a:pPr algn="just">
              <a:lnSpc>
                <a:spcPct val="80000"/>
              </a:lnSpc>
              <a:defRPr/>
            </a:pPr>
            <a:r>
              <a:rPr lang="en-US" dirty="0"/>
              <a:t>Classes of Languages</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364ECD-E6C2-40C8-BF35-EFB36214891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6E4D597-2CE5-43C6-B799-8E83960FD3BC}"/>
              </a:ext>
            </a:extLst>
          </p:cNvPr>
          <p:cNvSpPr>
            <a:spLocks noGrp="1"/>
          </p:cNvSpPr>
          <p:nvPr>
            <p:ph type="body" sz="quarter" idx="12"/>
          </p:nvPr>
        </p:nvSpPr>
        <p:spPr/>
        <p:txBody>
          <a:bodyPr/>
          <a:lstStyle/>
          <a:p>
            <a:r>
              <a:rPr lang="en-US" dirty="0"/>
              <a:t>Algorithmic Solvability</a:t>
            </a:r>
          </a:p>
        </p:txBody>
      </p:sp>
      <p:sp>
        <p:nvSpPr>
          <p:cNvPr id="4" name="Text Placeholder 3">
            <a:extLst>
              <a:ext uri="{FF2B5EF4-FFF2-40B4-BE49-F238E27FC236}">
                <a16:creationId xmlns:a16="http://schemas.microsoft.com/office/drawing/2014/main" id="{CBE49C8A-759D-43CA-BC9A-62A649FBEBB3}"/>
              </a:ext>
            </a:extLst>
          </p:cNvPr>
          <p:cNvSpPr>
            <a:spLocks noGrp="1"/>
          </p:cNvSpPr>
          <p:nvPr>
            <p:ph type="body" sz="quarter" idx="13"/>
          </p:nvPr>
        </p:nvSpPr>
        <p:spPr/>
        <p:txBody>
          <a:bodyPr/>
          <a:lstStyle/>
          <a:p>
            <a:r>
              <a:rPr lang="en-US" dirty="0"/>
              <a:t>We are familiar with solvability by algorithms because much of computer science is devoted to solving problems.</a:t>
            </a:r>
          </a:p>
          <a:p>
            <a:pPr algn="just"/>
            <a:r>
              <a:rPr lang="en-US" dirty="0"/>
              <a:t>Any problem, if solvable by an algorithm, must be </a:t>
            </a:r>
            <a:r>
              <a:rPr lang="en-US"/>
              <a:t>decidable (and/or </a:t>
            </a:r>
            <a:r>
              <a:rPr lang="en-US" dirty="0"/>
              <a:t>recognizable) by Turing Machine.</a:t>
            </a:r>
          </a:p>
          <a:p>
            <a:r>
              <a:rPr lang="en-US" dirty="0"/>
              <a:t>We will test some languages that are decidable by some algorithms.</a:t>
            </a:r>
          </a:p>
          <a:p>
            <a:r>
              <a:rPr lang="en-US" dirty="0"/>
              <a:t>This will be done using the Turing machine.</a:t>
            </a:r>
          </a:p>
          <a:p>
            <a:r>
              <a:rPr lang="en-US" dirty="0"/>
              <a:t>We will use the high-level description terminology, that we have set in the last lecture.</a:t>
            </a:r>
          </a:p>
          <a:p>
            <a:r>
              <a:rPr lang="en-US" dirty="0"/>
              <a:t>Representation independence:</a:t>
            </a:r>
          </a:p>
          <a:p>
            <a:pPr lvl="1"/>
            <a:r>
              <a:rPr lang="en-US" dirty="0"/>
              <a:t>Computability (i.e., decidability and recognizability) is not affected by the choice of encoding.</a:t>
            </a:r>
          </a:p>
          <a:p>
            <a:pPr lvl="1"/>
            <a:r>
              <a:rPr lang="en-US" dirty="0"/>
              <a:t>A TM can always convert between different encodings.</a:t>
            </a:r>
          </a:p>
          <a:p>
            <a:pPr lvl="1"/>
            <a:r>
              <a:rPr lang="en-US" dirty="0"/>
              <a:t>We consider 〈 〉 to mean “any reasonable encoding”.</a:t>
            </a:r>
          </a:p>
          <a:p>
            <a:endParaRPr lang="en-US" dirty="0"/>
          </a:p>
        </p:txBody>
      </p:sp>
    </p:spTree>
    <p:extLst>
      <p:ext uri="{BB962C8B-B14F-4D97-AF65-F5344CB8AC3E}">
        <p14:creationId xmlns:p14="http://schemas.microsoft.com/office/powerpoint/2010/main" val="3819062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92D02A-FC03-414F-B8D1-5614334EEC4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8E2FA56-D1DB-45B3-B510-B5ECBF36E76D}"/>
              </a:ext>
            </a:extLst>
          </p:cNvPr>
          <p:cNvSpPr>
            <a:spLocks noGrp="1"/>
          </p:cNvSpPr>
          <p:nvPr>
            <p:ph type="body" sz="quarter" idx="12"/>
          </p:nvPr>
        </p:nvSpPr>
        <p:spPr/>
        <p:txBody>
          <a:bodyPr/>
          <a:lstStyle/>
          <a:p>
            <a:r>
              <a:rPr lang="en-US" dirty="0"/>
              <a:t>High level description for TM </a:t>
            </a:r>
            <a:r>
              <a:rPr lang="en-US" sz="2800" dirty="0"/>
              <a:t>(</a:t>
            </a:r>
            <a:r>
              <a:rPr lang="en-US" sz="2800" i="1" dirty="0"/>
              <a:t>repeat</a:t>
            </a:r>
            <a:r>
              <a:rPr lang="en-US" sz="2800" dirty="0"/>
              <a:t>)</a:t>
            </a:r>
            <a:endParaRPr lang="en-US" dirty="0"/>
          </a:p>
        </p:txBody>
      </p:sp>
      <p:sp>
        <p:nvSpPr>
          <p:cNvPr id="4" name="Text Placeholder 3">
            <a:extLst>
              <a:ext uri="{FF2B5EF4-FFF2-40B4-BE49-F238E27FC236}">
                <a16:creationId xmlns:a16="http://schemas.microsoft.com/office/drawing/2014/main" id="{0DDA5448-17C6-4A4D-9CFC-0DAB4C2C6FCE}"/>
              </a:ext>
            </a:extLst>
          </p:cNvPr>
          <p:cNvSpPr>
            <a:spLocks noGrp="1"/>
          </p:cNvSpPr>
          <p:nvPr>
            <p:ph type="body" sz="quarter" idx="13"/>
          </p:nvPr>
        </p:nvSpPr>
        <p:spPr/>
        <p:txBody>
          <a:bodyPr>
            <a:normAutofit fontScale="92500" lnSpcReduction="10000"/>
          </a:bodyPr>
          <a:lstStyle/>
          <a:p>
            <a:pPr algn="just"/>
            <a:r>
              <a:rPr lang="en-US" dirty="0"/>
              <a:t>The input to a Turing machine is always a string. </a:t>
            </a:r>
          </a:p>
          <a:p>
            <a:pPr algn="just"/>
            <a:r>
              <a:rPr lang="en-US" dirty="0"/>
              <a:t>If we want to provide an object other than a string as input, we must first represent that object as a string. </a:t>
            </a:r>
          </a:p>
          <a:p>
            <a:pPr lvl="1" algn="just"/>
            <a:r>
              <a:rPr lang="en-US" dirty="0"/>
              <a:t>Strings can easily represent polynomials, graphs, grammars, automata, and any combination of those objects. </a:t>
            </a:r>
          </a:p>
          <a:p>
            <a:pPr lvl="1" algn="just"/>
            <a:r>
              <a:rPr lang="en-US" dirty="0"/>
              <a:t>A Turing machine may be programmed to decode the representation so that it can be interpreted in the way we intend.</a:t>
            </a:r>
          </a:p>
          <a:p>
            <a:pPr algn="just"/>
            <a:r>
              <a:rPr lang="en-US" dirty="0"/>
              <a:t>Our notation for the encoding of an object O into its representation as a string is </a:t>
            </a:r>
            <a:r>
              <a:rPr lang="en-US" dirty="0">
                <a:latin typeface="Cambria Math" panose="02040503050406030204" pitchFamily="18" charset="0"/>
                <a:ea typeface="Cambria Math" panose="02040503050406030204" pitchFamily="18" charset="0"/>
              </a:rPr>
              <a:t>〈O〉</a:t>
            </a:r>
            <a:r>
              <a:rPr lang="en-US" dirty="0"/>
              <a:t>. </a:t>
            </a:r>
          </a:p>
          <a:p>
            <a:pPr algn="just"/>
            <a:r>
              <a:rPr lang="en-US" dirty="0"/>
              <a:t>If we have several objects </a:t>
            </a:r>
            <a:r>
              <a:rPr lang="en-US" dirty="0">
                <a:latin typeface="Cambria Math" panose="02040503050406030204" pitchFamily="18" charset="0"/>
                <a:ea typeface="Cambria Math" panose="02040503050406030204" pitchFamily="18" charset="0"/>
              </a:rPr>
              <a:t>O</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O</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 . , O</a:t>
            </a:r>
            <a:r>
              <a:rPr lang="en-US" baseline="-25000" dirty="0">
                <a:latin typeface="Cambria Math" panose="02040503050406030204" pitchFamily="18" charset="0"/>
                <a:ea typeface="Cambria Math" panose="02040503050406030204" pitchFamily="18" charset="0"/>
              </a:rPr>
              <a:t>k</a:t>
            </a:r>
            <a:r>
              <a:rPr lang="en-US" dirty="0"/>
              <a:t>, we denote their encoding into a single string </a:t>
            </a:r>
            <a:r>
              <a:rPr lang="en-US" dirty="0">
                <a:latin typeface="Cambria Math" panose="02040503050406030204" pitchFamily="18" charset="0"/>
                <a:ea typeface="Cambria Math" panose="02040503050406030204" pitchFamily="18" charset="0"/>
              </a:rPr>
              <a:t>〈O</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O</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 . , O</a:t>
            </a:r>
            <a:r>
              <a:rPr lang="en-US" baseline="-25000" dirty="0">
                <a:latin typeface="Cambria Math" panose="02040503050406030204" pitchFamily="18" charset="0"/>
                <a:ea typeface="Cambria Math" panose="02040503050406030204" pitchFamily="18" charset="0"/>
              </a:rPr>
              <a:t>k</a:t>
            </a:r>
            <a:r>
              <a:rPr lang="en-US" dirty="0">
                <a:latin typeface="Cambria Math" panose="02040503050406030204" pitchFamily="18" charset="0"/>
                <a:ea typeface="Cambria Math" panose="02040503050406030204" pitchFamily="18" charset="0"/>
              </a:rPr>
              <a:t>〉</a:t>
            </a:r>
            <a:r>
              <a:rPr lang="en-US" dirty="0"/>
              <a:t>. </a:t>
            </a:r>
          </a:p>
          <a:p>
            <a:pPr algn="just"/>
            <a:r>
              <a:rPr lang="en-US" dirty="0"/>
              <a:t>The encoding itself can be done in many reasonable ways. It doesn’t matter which one we pick because a Turing machine can always translate one such encoding into another.</a:t>
            </a:r>
          </a:p>
        </p:txBody>
      </p:sp>
      <p:sp>
        <p:nvSpPr>
          <p:cNvPr id="5" name="Text Placeholder 4">
            <a:extLst>
              <a:ext uri="{FF2B5EF4-FFF2-40B4-BE49-F238E27FC236}">
                <a16:creationId xmlns:a16="http://schemas.microsoft.com/office/drawing/2014/main" id="{ED83F803-DDD4-4919-AAB6-9BC41BE0FC7F}"/>
              </a:ext>
            </a:extLst>
          </p:cNvPr>
          <p:cNvSpPr>
            <a:spLocks noGrp="1"/>
          </p:cNvSpPr>
          <p:nvPr>
            <p:ph type="body" sz="quarter" idx="14"/>
          </p:nvPr>
        </p:nvSpPr>
        <p:spPr/>
        <p:txBody>
          <a:bodyPr/>
          <a:lstStyle/>
          <a:p>
            <a:r>
              <a:rPr lang="en-US" dirty="0"/>
              <a:t>Input Conventions</a:t>
            </a:r>
          </a:p>
        </p:txBody>
      </p:sp>
    </p:spTree>
    <p:extLst>
      <p:ext uri="{BB962C8B-B14F-4D97-AF65-F5344CB8AC3E}">
        <p14:creationId xmlns:p14="http://schemas.microsoft.com/office/powerpoint/2010/main" val="414551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92D02A-FC03-414F-B8D1-5614334EEC4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8E2FA56-D1DB-45B3-B510-B5ECBF36E76D}"/>
              </a:ext>
            </a:extLst>
          </p:cNvPr>
          <p:cNvSpPr>
            <a:spLocks noGrp="1"/>
          </p:cNvSpPr>
          <p:nvPr>
            <p:ph type="body" sz="quarter" idx="12"/>
          </p:nvPr>
        </p:nvSpPr>
        <p:spPr/>
        <p:txBody>
          <a:bodyPr/>
          <a:lstStyle/>
          <a:p>
            <a:r>
              <a:rPr lang="en-US" dirty="0"/>
              <a:t>High level description for TM </a:t>
            </a:r>
            <a:r>
              <a:rPr lang="en-US" sz="3600" dirty="0"/>
              <a:t>(</a:t>
            </a:r>
            <a:r>
              <a:rPr lang="en-US" sz="3600" i="1" dirty="0"/>
              <a:t>repeat</a:t>
            </a:r>
            <a:r>
              <a:rPr lang="en-US" sz="3600" dirty="0"/>
              <a:t>)</a:t>
            </a:r>
            <a:endParaRPr lang="en-US" dirty="0"/>
          </a:p>
        </p:txBody>
      </p:sp>
      <p:sp>
        <p:nvSpPr>
          <p:cNvPr id="4" name="Text Placeholder 3">
            <a:extLst>
              <a:ext uri="{FF2B5EF4-FFF2-40B4-BE49-F238E27FC236}">
                <a16:creationId xmlns:a16="http://schemas.microsoft.com/office/drawing/2014/main" id="{0DDA5448-17C6-4A4D-9CFC-0DAB4C2C6FCE}"/>
              </a:ext>
            </a:extLst>
          </p:cNvPr>
          <p:cNvSpPr>
            <a:spLocks noGrp="1"/>
          </p:cNvSpPr>
          <p:nvPr>
            <p:ph type="body" sz="quarter" idx="13"/>
          </p:nvPr>
        </p:nvSpPr>
        <p:spPr/>
        <p:txBody>
          <a:bodyPr>
            <a:normAutofit/>
          </a:bodyPr>
          <a:lstStyle/>
          <a:p>
            <a:pPr algn="just"/>
            <a:r>
              <a:rPr lang="en-US" dirty="0"/>
              <a:t>Turing machine algorithms are given with an </a:t>
            </a:r>
            <a:r>
              <a:rPr lang="en-US" i="1" dirty="0"/>
              <a:t>indented</a:t>
            </a:r>
            <a:r>
              <a:rPr lang="en-US" dirty="0"/>
              <a:t> segment of text within </a:t>
            </a:r>
            <a:r>
              <a:rPr lang="en-US" i="1" dirty="0"/>
              <a:t>quotes</a:t>
            </a:r>
            <a:r>
              <a:rPr lang="en-US" dirty="0"/>
              <a:t>. </a:t>
            </a:r>
          </a:p>
          <a:p>
            <a:pPr algn="just"/>
            <a:r>
              <a:rPr lang="en-US" dirty="0"/>
              <a:t>We break the algorithm into stages, each usually involving many individual steps of the Turing machine’s computation. </a:t>
            </a:r>
          </a:p>
          <a:p>
            <a:pPr algn="just"/>
            <a:r>
              <a:rPr lang="en-US" dirty="0"/>
              <a:t>We indicate the block structure of the algorithm with further indentation. </a:t>
            </a:r>
          </a:p>
          <a:p>
            <a:pPr algn="just"/>
            <a:r>
              <a:rPr lang="en-US" dirty="0"/>
              <a:t>The first line of the algorithm always describes the input to the machine. If the input description is simply string </a:t>
            </a:r>
            <a:r>
              <a:rPr lang="en-US" dirty="0">
                <a:latin typeface="Cambria Math" panose="02040503050406030204" pitchFamily="18" charset="0"/>
                <a:ea typeface="Cambria Math" panose="02040503050406030204" pitchFamily="18" charset="0"/>
              </a:rPr>
              <a:t>w</a:t>
            </a:r>
            <a:r>
              <a:rPr lang="en-US" dirty="0"/>
              <a:t>, the input is taken to be a string. If the input description is the encoding of an object as in </a:t>
            </a:r>
            <a:r>
              <a:rPr lang="en-US" dirty="0">
                <a:latin typeface="Cambria Math" panose="02040503050406030204" pitchFamily="18" charset="0"/>
                <a:ea typeface="Cambria Math" panose="02040503050406030204" pitchFamily="18" charset="0"/>
              </a:rPr>
              <a:t>〈O〉</a:t>
            </a:r>
            <a:r>
              <a:rPr lang="en-US" dirty="0"/>
              <a:t>, the Turing machine first implicitly tests whether the input properly encodes an object of the desired form and rejects it if it doesn’t.</a:t>
            </a:r>
          </a:p>
        </p:txBody>
      </p:sp>
      <p:sp>
        <p:nvSpPr>
          <p:cNvPr id="5" name="Text Placeholder 4">
            <a:extLst>
              <a:ext uri="{FF2B5EF4-FFF2-40B4-BE49-F238E27FC236}">
                <a16:creationId xmlns:a16="http://schemas.microsoft.com/office/drawing/2014/main" id="{ED83F803-DDD4-4919-AAB6-9BC41BE0FC7F}"/>
              </a:ext>
            </a:extLst>
          </p:cNvPr>
          <p:cNvSpPr>
            <a:spLocks noGrp="1"/>
          </p:cNvSpPr>
          <p:nvPr>
            <p:ph type="body" sz="quarter" idx="14"/>
          </p:nvPr>
        </p:nvSpPr>
        <p:spPr/>
        <p:txBody>
          <a:bodyPr/>
          <a:lstStyle/>
          <a:p>
            <a:r>
              <a:rPr lang="en-US" dirty="0"/>
              <a:t>TM Algorithms</a:t>
            </a:r>
          </a:p>
        </p:txBody>
      </p:sp>
    </p:spTree>
    <p:extLst>
      <p:ext uri="{BB962C8B-B14F-4D97-AF65-F5344CB8AC3E}">
        <p14:creationId xmlns:p14="http://schemas.microsoft.com/office/powerpoint/2010/main" val="31192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23BFA1-A59E-4581-9825-8850FFEA0871}"/>
              </a:ext>
            </a:extLst>
          </p:cNvPr>
          <p:cNvSpPr>
            <a:spLocks noGrp="1"/>
          </p:cNvSpPr>
          <p:nvPr>
            <p:ph type="ftr" sz="quarter" idx="11"/>
          </p:nvPr>
        </p:nvSpPr>
        <p:spPr/>
        <p:txBody>
          <a:bodyPr/>
          <a:lstStyle/>
          <a:p>
            <a:r>
              <a:rPr lang="en-US"/>
              <a:t>CSC3113: Theory of Computation</a:t>
            </a:r>
          </a:p>
        </p:txBody>
      </p:sp>
      <p:sp>
        <p:nvSpPr>
          <p:cNvPr id="6" name="Text Placeholder 5">
            <a:extLst>
              <a:ext uri="{FF2B5EF4-FFF2-40B4-BE49-F238E27FC236}">
                <a16:creationId xmlns:a16="http://schemas.microsoft.com/office/drawing/2014/main" id="{00A3565A-7EC4-4067-90DC-0F46143D8958}"/>
              </a:ext>
            </a:extLst>
          </p:cNvPr>
          <p:cNvSpPr>
            <a:spLocks noGrp="1"/>
          </p:cNvSpPr>
          <p:nvPr>
            <p:ph type="body" sz="quarter" idx="12"/>
          </p:nvPr>
        </p:nvSpPr>
        <p:spPr/>
        <p:txBody>
          <a:bodyPr/>
          <a:lstStyle/>
          <a:p>
            <a:r>
              <a:rPr lang="en-US" sz="2800" dirty="0"/>
              <a:t>DECIDABLE PROBLEMS: REGULAR LANGUAGES</a:t>
            </a:r>
          </a:p>
        </p:txBody>
      </p:sp>
      <p:sp>
        <p:nvSpPr>
          <p:cNvPr id="7" name="Text Placeholder 6">
            <a:extLst>
              <a:ext uri="{FF2B5EF4-FFF2-40B4-BE49-F238E27FC236}">
                <a16:creationId xmlns:a16="http://schemas.microsoft.com/office/drawing/2014/main" id="{EF844F4E-718C-4EED-8D7E-6F159FB48B41}"/>
              </a:ext>
            </a:extLst>
          </p:cNvPr>
          <p:cNvSpPr>
            <a:spLocks noGrp="1"/>
          </p:cNvSpPr>
          <p:nvPr>
            <p:ph type="body" sz="quarter" idx="13"/>
          </p:nvPr>
        </p:nvSpPr>
        <p:spPr/>
        <p:txBody>
          <a:bodyPr/>
          <a:lstStyle/>
          <a:p>
            <a:r>
              <a:rPr lang="en-US" dirty="0"/>
              <a:t>The problem of testing whether a DFA </a:t>
            </a:r>
            <a:r>
              <a:rPr lang="en-US" dirty="0">
                <a:latin typeface="Cambria Math" panose="02040503050406030204" pitchFamily="18" charset="0"/>
                <a:ea typeface="Cambria Math" panose="02040503050406030204" pitchFamily="18" charset="0"/>
              </a:rPr>
              <a:t>B</a:t>
            </a:r>
            <a:r>
              <a:rPr lang="en-US" dirty="0"/>
              <a:t> accepts an input w is the same as the problem of testing whether </a:t>
            </a:r>
            <a:r>
              <a:rPr lang="en-US" dirty="0">
                <a:latin typeface="Cambria Math" panose="02040503050406030204" pitchFamily="18" charset="0"/>
                <a:ea typeface="Cambria Math" panose="02040503050406030204" pitchFamily="18" charset="0"/>
              </a:rPr>
              <a:t>〈B, w〉 </a:t>
            </a:r>
            <a:r>
              <a:rPr lang="en-US" dirty="0"/>
              <a:t>is a member of the language </a:t>
            </a:r>
            <a:r>
              <a:rPr lang="en-US" dirty="0">
                <a:latin typeface="Cambria Math" panose="02040503050406030204" pitchFamily="18" charset="0"/>
                <a:ea typeface="Cambria Math" panose="02040503050406030204" pitchFamily="18" charset="0"/>
              </a:rPr>
              <a:t>A</a:t>
            </a:r>
            <a:r>
              <a:rPr lang="en-US" baseline="-25000" dirty="0">
                <a:latin typeface="Cambria Math" panose="02040503050406030204" pitchFamily="18" charset="0"/>
                <a:ea typeface="Cambria Math" panose="02040503050406030204" pitchFamily="18" charset="0"/>
              </a:rPr>
              <a:t>DFA</a:t>
            </a:r>
            <a:r>
              <a:rPr lang="en-US" dirty="0"/>
              <a:t>.</a:t>
            </a:r>
            <a:endParaRPr lang="en-US" altLang="en-US" sz="2400" dirty="0"/>
          </a:p>
          <a:p>
            <a:r>
              <a:rPr lang="en-US" altLang="en-US" sz="2400" dirty="0">
                <a:latin typeface="Cambria Math" panose="02040503050406030204" pitchFamily="18" charset="0"/>
                <a:ea typeface="Cambria Math" panose="02040503050406030204" pitchFamily="18" charset="0"/>
              </a:rPr>
              <a:t>A</a:t>
            </a:r>
            <a:r>
              <a:rPr lang="en-US" altLang="en-US" sz="2400" baseline="-25000" dirty="0">
                <a:latin typeface="Cambria Math" panose="02040503050406030204" pitchFamily="18" charset="0"/>
                <a:ea typeface="Cambria Math" panose="02040503050406030204" pitchFamily="18" charset="0"/>
              </a:rPr>
              <a:t>DFA</a:t>
            </a:r>
            <a:r>
              <a:rPr lang="en-US" altLang="en-US" sz="2400" dirty="0">
                <a:latin typeface="Cambria Math" panose="02040503050406030204" pitchFamily="18" charset="0"/>
                <a:ea typeface="Cambria Math" panose="02040503050406030204" pitchFamily="18" charset="0"/>
              </a:rPr>
              <a:t> = { 〈B, w〉 | B is a DFA that accepts string w }</a:t>
            </a:r>
          </a:p>
          <a:p>
            <a:r>
              <a:rPr lang="en-US" dirty="0"/>
              <a:t>Showing that the language is decidable is the same as showing that the computational problem is decidable.</a:t>
            </a:r>
          </a:p>
          <a:p>
            <a:r>
              <a:rPr lang="en-US" dirty="0"/>
              <a:t>Following is a TM </a:t>
            </a:r>
            <a:r>
              <a:rPr lang="en-US" dirty="0">
                <a:latin typeface="Cambria Math" panose="02040503050406030204" pitchFamily="18" charset="0"/>
                <a:ea typeface="Cambria Math" panose="02040503050406030204" pitchFamily="18" charset="0"/>
              </a:rPr>
              <a:t>M</a:t>
            </a:r>
            <a:r>
              <a:rPr lang="en-US" dirty="0"/>
              <a:t> that decides </a:t>
            </a:r>
            <a:r>
              <a:rPr lang="en-US" dirty="0">
                <a:latin typeface="Cambria Math" panose="02040503050406030204" pitchFamily="18" charset="0"/>
                <a:ea typeface="Cambria Math" panose="02040503050406030204" pitchFamily="18" charset="0"/>
              </a:rPr>
              <a:t>A</a:t>
            </a:r>
            <a:r>
              <a:rPr lang="en-US" baseline="-25000" dirty="0">
                <a:latin typeface="Cambria Math" panose="02040503050406030204" pitchFamily="18" charset="0"/>
                <a:ea typeface="Cambria Math" panose="02040503050406030204" pitchFamily="18" charset="0"/>
              </a:rPr>
              <a:t>DFA</a:t>
            </a:r>
            <a:r>
              <a:rPr lang="en-US" dirty="0"/>
              <a:t>. </a:t>
            </a:r>
          </a:p>
          <a:p>
            <a:pPr marL="231775" lvl="1" indent="0">
              <a:buNone/>
            </a:pPr>
            <a:r>
              <a:rPr lang="en-US" dirty="0">
                <a:latin typeface="Cambria Math" panose="02040503050406030204" pitchFamily="18" charset="0"/>
                <a:ea typeface="Cambria Math" panose="02040503050406030204" pitchFamily="18" charset="0"/>
              </a:rPr>
              <a:t>M = “On input 〈B, w〉, where B is a DFA and w is a string: </a:t>
            </a:r>
          </a:p>
          <a:p>
            <a:pPr marL="1265238" lvl="2" indent="-290513">
              <a:buFont typeface="+mj-lt"/>
              <a:buAutoNum type="arabicPeriod"/>
            </a:pPr>
            <a:r>
              <a:rPr lang="en-US" sz="2200" dirty="0">
                <a:latin typeface="Cambria Math" panose="02040503050406030204" pitchFamily="18" charset="0"/>
                <a:ea typeface="Cambria Math" panose="02040503050406030204" pitchFamily="18" charset="0"/>
              </a:rPr>
              <a:t>Simulate B on input w. </a:t>
            </a:r>
          </a:p>
          <a:p>
            <a:pPr marL="1265238" lvl="2" indent="-290513">
              <a:buFont typeface="+mj-lt"/>
              <a:buAutoNum type="arabicPeriod"/>
            </a:pPr>
            <a:r>
              <a:rPr lang="en-US" sz="2200" dirty="0">
                <a:latin typeface="Cambria Math" panose="02040503050406030204" pitchFamily="18" charset="0"/>
                <a:ea typeface="Cambria Math" panose="02040503050406030204" pitchFamily="18" charset="0"/>
              </a:rPr>
              <a:t>If the simulation ends in an accept state, ACCEPT. </a:t>
            </a:r>
            <a:br>
              <a:rPr lang="en-US" sz="2200" dirty="0">
                <a:latin typeface="Cambria Math" panose="02040503050406030204" pitchFamily="18" charset="0"/>
                <a:ea typeface="Cambria Math" panose="02040503050406030204" pitchFamily="18" charset="0"/>
              </a:rPr>
            </a:br>
            <a:r>
              <a:rPr lang="en-US" sz="2200" dirty="0">
                <a:latin typeface="Cambria Math" panose="02040503050406030204" pitchFamily="18" charset="0"/>
                <a:ea typeface="Cambria Math" panose="02040503050406030204" pitchFamily="18" charset="0"/>
              </a:rPr>
              <a:t>If it ends in a nonaccepting state, REJECT.”</a:t>
            </a:r>
            <a:endParaRPr lang="en-US" altLang="en-US" sz="2200" dirty="0">
              <a:latin typeface="Cambria Math" panose="02040503050406030204" pitchFamily="18" charset="0"/>
              <a:ea typeface="Cambria Math" panose="02040503050406030204" pitchFamily="18" charset="0"/>
            </a:endParaRPr>
          </a:p>
          <a:p>
            <a:endParaRPr lang="en-US" dirty="0"/>
          </a:p>
        </p:txBody>
      </p:sp>
    </p:spTree>
    <p:extLst>
      <p:ext uri="{BB962C8B-B14F-4D97-AF65-F5344CB8AC3E}">
        <p14:creationId xmlns:p14="http://schemas.microsoft.com/office/powerpoint/2010/main" val="71587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23BFA1-A59E-4581-9825-8850FFEA0871}"/>
              </a:ext>
            </a:extLst>
          </p:cNvPr>
          <p:cNvSpPr>
            <a:spLocks noGrp="1"/>
          </p:cNvSpPr>
          <p:nvPr>
            <p:ph type="ftr" sz="quarter" idx="11"/>
          </p:nvPr>
        </p:nvSpPr>
        <p:spPr/>
        <p:txBody>
          <a:bodyPr/>
          <a:lstStyle/>
          <a:p>
            <a:r>
              <a:rPr lang="en-US"/>
              <a:t>CSC3113: Theory of Computation</a:t>
            </a:r>
          </a:p>
        </p:txBody>
      </p:sp>
      <p:sp>
        <p:nvSpPr>
          <p:cNvPr id="6" name="Text Placeholder 5">
            <a:extLst>
              <a:ext uri="{FF2B5EF4-FFF2-40B4-BE49-F238E27FC236}">
                <a16:creationId xmlns:a16="http://schemas.microsoft.com/office/drawing/2014/main" id="{00A3565A-7EC4-4067-90DC-0F46143D8958}"/>
              </a:ext>
            </a:extLst>
          </p:cNvPr>
          <p:cNvSpPr>
            <a:spLocks noGrp="1"/>
          </p:cNvSpPr>
          <p:nvPr>
            <p:ph type="body" sz="quarter" idx="12"/>
          </p:nvPr>
        </p:nvSpPr>
        <p:spPr/>
        <p:txBody>
          <a:bodyPr/>
          <a:lstStyle/>
          <a:p>
            <a:r>
              <a:rPr lang="en-US" sz="2800" dirty="0"/>
              <a:t>DECIDABLE PROBLEMS: REGULAR LANGUAGES</a:t>
            </a:r>
          </a:p>
        </p:txBody>
      </p:sp>
      <p:sp>
        <p:nvSpPr>
          <p:cNvPr id="7" name="Text Placeholder 6">
            <a:extLst>
              <a:ext uri="{FF2B5EF4-FFF2-40B4-BE49-F238E27FC236}">
                <a16:creationId xmlns:a16="http://schemas.microsoft.com/office/drawing/2014/main" id="{EF844F4E-718C-4EED-8D7E-6F159FB48B41}"/>
              </a:ext>
            </a:extLst>
          </p:cNvPr>
          <p:cNvSpPr>
            <a:spLocks noGrp="1"/>
          </p:cNvSpPr>
          <p:nvPr>
            <p:ph type="body" sz="quarter" idx="13"/>
          </p:nvPr>
        </p:nvSpPr>
        <p:spPr/>
        <p:txBody>
          <a:bodyPr>
            <a:normAutofit fontScale="92500" lnSpcReduction="20000"/>
          </a:bodyPr>
          <a:lstStyle/>
          <a:p>
            <a:r>
              <a:rPr lang="en-US" altLang="en-US" sz="2400" dirty="0">
                <a:latin typeface="Cambria Math" panose="02040503050406030204" pitchFamily="18" charset="0"/>
                <a:ea typeface="Cambria Math" panose="02040503050406030204" pitchFamily="18" charset="0"/>
              </a:rPr>
              <a:t>A</a:t>
            </a:r>
            <a:r>
              <a:rPr lang="en-US" altLang="en-US" sz="2400" baseline="-25000" dirty="0">
                <a:latin typeface="Cambria Math" panose="02040503050406030204" pitchFamily="18" charset="0"/>
                <a:ea typeface="Cambria Math" panose="02040503050406030204" pitchFamily="18" charset="0"/>
              </a:rPr>
              <a:t>DFA</a:t>
            </a:r>
            <a:r>
              <a:rPr lang="en-US" altLang="en-US" sz="2400" dirty="0">
                <a:latin typeface="Cambria Math" panose="02040503050406030204" pitchFamily="18" charset="0"/>
                <a:ea typeface="Cambria Math" panose="02040503050406030204" pitchFamily="18" charset="0"/>
              </a:rPr>
              <a:t> = { 〈A, w〉 | A is a DFA that accepts string w }</a:t>
            </a:r>
          </a:p>
          <a:p>
            <a:r>
              <a:rPr lang="en-US" dirty="0"/>
              <a:t>Following is a TM </a:t>
            </a:r>
            <a:r>
              <a:rPr lang="en-US" dirty="0">
                <a:latin typeface="Cambria Math" panose="02040503050406030204" pitchFamily="18" charset="0"/>
                <a:ea typeface="Cambria Math" panose="02040503050406030204" pitchFamily="18" charset="0"/>
              </a:rPr>
              <a:t>M</a:t>
            </a:r>
            <a:r>
              <a:rPr lang="en-US" dirty="0"/>
              <a:t> that decides </a:t>
            </a:r>
            <a:r>
              <a:rPr lang="en-US" dirty="0">
                <a:latin typeface="Cambria Math" panose="02040503050406030204" pitchFamily="18" charset="0"/>
                <a:ea typeface="Cambria Math" panose="02040503050406030204" pitchFamily="18" charset="0"/>
              </a:rPr>
              <a:t>A</a:t>
            </a:r>
            <a:r>
              <a:rPr lang="en-US" baseline="-25000" dirty="0">
                <a:latin typeface="Cambria Math" panose="02040503050406030204" pitchFamily="18" charset="0"/>
                <a:ea typeface="Cambria Math" panose="02040503050406030204" pitchFamily="18" charset="0"/>
              </a:rPr>
              <a:t>DFA</a:t>
            </a:r>
            <a:r>
              <a:rPr lang="en-US" dirty="0"/>
              <a:t>. </a:t>
            </a:r>
          </a:p>
          <a:p>
            <a:pPr marL="231775" lvl="1" indent="0">
              <a:buNone/>
            </a:pPr>
            <a:r>
              <a:rPr lang="en-US" dirty="0">
                <a:latin typeface="Cambria Math" panose="02040503050406030204" pitchFamily="18" charset="0"/>
                <a:ea typeface="Cambria Math" panose="02040503050406030204" pitchFamily="18" charset="0"/>
              </a:rPr>
              <a:t>M = “</a:t>
            </a:r>
            <a:r>
              <a:rPr lang="en-US" sz="2200" dirty="0">
                <a:latin typeface="Cambria Math" panose="02040503050406030204" pitchFamily="18" charset="0"/>
                <a:ea typeface="Cambria Math" panose="02040503050406030204" pitchFamily="18" charset="0"/>
              </a:rPr>
              <a:t>On input 〈A, w〉, where A is a DFA and w is a string: </a:t>
            </a:r>
          </a:p>
          <a:p>
            <a:pPr marL="1265238" lvl="2" indent="-290513">
              <a:buFont typeface="+mj-lt"/>
              <a:buAutoNum type="arabicPeriod"/>
            </a:pPr>
            <a:r>
              <a:rPr lang="en-US" sz="2200" dirty="0">
                <a:latin typeface="Cambria Math" panose="02040503050406030204" pitchFamily="18" charset="0"/>
                <a:ea typeface="Cambria Math" panose="02040503050406030204" pitchFamily="18" charset="0"/>
              </a:rPr>
              <a:t>Simulate A on input w. </a:t>
            </a:r>
          </a:p>
          <a:p>
            <a:pPr marL="1265238" lvl="2" indent="-290513">
              <a:buFont typeface="+mj-lt"/>
              <a:buAutoNum type="arabicPeriod"/>
            </a:pPr>
            <a:r>
              <a:rPr lang="en-US" sz="2200" dirty="0">
                <a:latin typeface="Cambria Math" panose="02040503050406030204" pitchFamily="18" charset="0"/>
                <a:ea typeface="Cambria Math" panose="02040503050406030204" pitchFamily="18" charset="0"/>
              </a:rPr>
              <a:t>If the simulation ends in an accept state, ACCEPT. </a:t>
            </a:r>
            <a:br>
              <a:rPr lang="en-US" sz="2200" dirty="0">
                <a:latin typeface="Cambria Math" panose="02040503050406030204" pitchFamily="18" charset="0"/>
                <a:ea typeface="Cambria Math" panose="02040503050406030204" pitchFamily="18" charset="0"/>
              </a:rPr>
            </a:br>
            <a:r>
              <a:rPr lang="en-US" sz="2200" dirty="0">
                <a:latin typeface="Cambria Math" panose="02040503050406030204" pitchFamily="18" charset="0"/>
                <a:ea typeface="Cambria Math" panose="02040503050406030204" pitchFamily="18" charset="0"/>
              </a:rPr>
              <a:t>If it ends in a nonaccepting state, REJECT.”</a:t>
            </a:r>
            <a:endParaRPr lang="en-US" altLang="en-US" sz="2200" dirty="0">
              <a:latin typeface="Cambria Math" panose="02040503050406030204" pitchFamily="18" charset="0"/>
              <a:ea typeface="Cambria Math" panose="02040503050406030204" pitchFamily="18" charset="0"/>
            </a:endParaRPr>
          </a:p>
          <a:p>
            <a:r>
              <a:rPr lang="en-US" dirty="0"/>
              <a:t>Step 1, simulation idea:</a:t>
            </a:r>
          </a:p>
          <a:p>
            <a:pPr lvl="1"/>
            <a:r>
              <a:rPr lang="en-US" dirty="0">
                <a:latin typeface="Cambria Math" panose="02040503050406030204" pitchFamily="18" charset="0"/>
                <a:ea typeface="Cambria Math" panose="02040503050406030204" pitchFamily="18" charset="0"/>
              </a:rPr>
              <a:t>〈A, w〉 </a:t>
            </a:r>
            <a:r>
              <a:rPr lang="en-US" dirty="0"/>
              <a:t>is input where, </a:t>
            </a:r>
            <a:r>
              <a:rPr lang="en-US" dirty="0">
                <a:latin typeface="Cambria Math" panose="02040503050406030204" pitchFamily="18" charset="0"/>
                <a:ea typeface="Cambria Math" panose="02040503050406030204" pitchFamily="18" charset="0"/>
              </a:rPr>
              <a:t>A=(Q, </a:t>
            </a:r>
            <a:r>
              <a:rPr lang="el-GR" dirty="0">
                <a:latin typeface="Cambria Math" panose="02040503050406030204" pitchFamily="18" charset="0"/>
                <a:ea typeface="Cambria Math" panose="02040503050406030204" pitchFamily="18" charset="0"/>
              </a:rPr>
              <a:t>Σ</a:t>
            </a:r>
            <a:r>
              <a:rPr lang="en-US" dirty="0">
                <a:latin typeface="Cambria Math" panose="02040503050406030204" pitchFamily="18" charset="0"/>
                <a:ea typeface="Cambria Math" panose="02040503050406030204" pitchFamily="18" charset="0"/>
              </a:rPr>
              <a:t>, </a:t>
            </a:r>
            <a:r>
              <a:rPr lang="el-GR" dirty="0">
                <a:latin typeface="Cambria Math" panose="02040503050406030204" pitchFamily="18" charset="0"/>
                <a:ea typeface="Cambria Math" panose="02040503050406030204" pitchFamily="18" charset="0"/>
              </a:rPr>
              <a:t>δ</a:t>
            </a:r>
            <a:r>
              <a:rPr lang="en-US" dirty="0">
                <a:latin typeface="Cambria Math" panose="02040503050406030204" pitchFamily="18" charset="0"/>
                <a:ea typeface="Cambria Math" panose="02040503050406030204" pitchFamily="18" charset="0"/>
              </a:rPr>
              <a:t>, q</a:t>
            </a:r>
            <a:r>
              <a:rPr lang="en-US" baseline="-25000" dirty="0">
                <a:latin typeface="Cambria Math" panose="02040503050406030204" pitchFamily="18" charset="0"/>
                <a:ea typeface="Cambria Math" panose="02040503050406030204" pitchFamily="18" charset="0"/>
              </a:rPr>
              <a:t>0</a:t>
            </a:r>
            <a:r>
              <a:rPr lang="en-US" dirty="0">
                <a:latin typeface="Cambria Math" panose="02040503050406030204" pitchFamily="18" charset="0"/>
                <a:ea typeface="Cambria Math" panose="02040503050406030204" pitchFamily="18" charset="0"/>
              </a:rPr>
              <a:t>, F)</a:t>
            </a:r>
            <a:r>
              <a:rPr lang="en-US" dirty="0"/>
              <a:t> and </a:t>
            </a:r>
            <a:r>
              <a:rPr lang="en-US" dirty="0">
                <a:latin typeface="Cambria Math" panose="02040503050406030204" pitchFamily="18" charset="0"/>
                <a:ea typeface="Cambria Math" panose="02040503050406030204" pitchFamily="18" charset="0"/>
              </a:rPr>
              <a:t>w</a:t>
            </a:r>
            <a:r>
              <a:rPr lang="en-US" dirty="0"/>
              <a:t> is the input string.</a:t>
            </a:r>
          </a:p>
          <a:p>
            <a:pPr lvl="1"/>
            <a:r>
              <a:rPr lang="en-US" dirty="0"/>
              <a:t>All the five tuples can be represented as string in the tape of TM </a:t>
            </a:r>
            <a:r>
              <a:rPr lang="en-US" dirty="0">
                <a:latin typeface="Cambria Math" panose="02040503050406030204" pitchFamily="18" charset="0"/>
                <a:ea typeface="Cambria Math" panose="02040503050406030204" pitchFamily="18" charset="0"/>
              </a:rPr>
              <a:t>M</a:t>
            </a:r>
            <a:r>
              <a:rPr lang="en-US" dirty="0"/>
              <a:t>.</a:t>
            </a:r>
          </a:p>
          <a:p>
            <a:pPr lvl="1"/>
            <a:r>
              <a:rPr lang="en-US" dirty="0"/>
              <a:t>M simulates </a:t>
            </a:r>
            <a:r>
              <a:rPr lang="en-US" dirty="0">
                <a:latin typeface="Cambria Math" panose="02040503050406030204" pitchFamily="18" charset="0"/>
                <a:ea typeface="Cambria Math" panose="02040503050406030204" pitchFamily="18" charset="0"/>
              </a:rPr>
              <a:t>w</a:t>
            </a:r>
            <a:r>
              <a:rPr lang="en-US" dirty="0"/>
              <a:t> specified by the transition function </a:t>
            </a:r>
            <a:r>
              <a:rPr lang="el-GR" dirty="0">
                <a:latin typeface="Cambria Math" panose="02040503050406030204" pitchFamily="18" charset="0"/>
                <a:ea typeface="Cambria Math" panose="02040503050406030204" pitchFamily="18" charset="0"/>
              </a:rPr>
              <a:t>δ</a:t>
            </a:r>
            <a:r>
              <a:rPr lang="en-US" dirty="0"/>
              <a:t> starting with </a:t>
            </a: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r>
              <a:rPr lang="en-US" dirty="0"/>
              <a:t>. Multiple tapes may be used to simulate w.</a:t>
            </a:r>
          </a:p>
          <a:p>
            <a:pPr lvl="1" algn="just"/>
            <a:r>
              <a:rPr lang="en-US" dirty="0"/>
              <a:t>Keeps track of the current state, looks for the current input pointed by the head of </a:t>
            </a:r>
            <a:r>
              <a:rPr lang="en-US" dirty="0">
                <a:latin typeface="Cambria Math" panose="02040503050406030204" pitchFamily="18" charset="0"/>
                <a:ea typeface="Cambria Math" panose="02040503050406030204" pitchFamily="18" charset="0"/>
              </a:rPr>
              <a:t>M</a:t>
            </a:r>
            <a:r>
              <a:rPr lang="en-US" dirty="0"/>
              <a:t> on the tape, matches with the transition function </a:t>
            </a:r>
            <a:r>
              <a:rPr lang="el-GR" dirty="0">
                <a:latin typeface="Cambria Math" panose="02040503050406030204" pitchFamily="18" charset="0"/>
                <a:ea typeface="Cambria Math" panose="02040503050406030204" pitchFamily="18" charset="0"/>
              </a:rPr>
              <a:t>δ</a:t>
            </a:r>
            <a:r>
              <a:rPr lang="en-US" dirty="0"/>
              <a:t>, and finally moves to the next state and points head to the next input symbol.</a:t>
            </a:r>
          </a:p>
          <a:p>
            <a:pPr lvl="1" algn="just"/>
            <a:r>
              <a:rPr lang="en-US" dirty="0"/>
              <a:t>When </a:t>
            </a:r>
            <a:r>
              <a:rPr lang="en-US" dirty="0">
                <a:latin typeface="Cambria Math" panose="02040503050406030204" pitchFamily="18" charset="0"/>
                <a:ea typeface="Cambria Math" panose="02040503050406030204" pitchFamily="18" charset="0"/>
              </a:rPr>
              <a:t>M</a:t>
            </a:r>
            <a:r>
              <a:rPr lang="en-US" dirty="0"/>
              <a:t> finishes processing the last symbol of </a:t>
            </a:r>
            <a:r>
              <a:rPr lang="en-US" dirty="0">
                <a:latin typeface="Cambria Math" panose="02040503050406030204" pitchFamily="18" charset="0"/>
                <a:ea typeface="Cambria Math" panose="02040503050406030204" pitchFamily="18" charset="0"/>
              </a:rPr>
              <a:t>w</a:t>
            </a:r>
            <a:r>
              <a:rPr lang="en-US" dirty="0"/>
              <a:t>, </a:t>
            </a:r>
            <a:r>
              <a:rPr lang="en-US" dirty="0">
                <a:latin typeface="Cambria Math" panose="02040503050406030204" pitchFamily="18" charset="0"/>
                <a:ea typeface="Cambria Math" panose="02040503050406030204" pitchFamily="18" charset="0"/>
              </a:rPr>
              <a:t>M</a:t>
            </a:r>
            <a:r>
              <a:rPr lang="en-US" dirty="0"/>
              <a:t> accepts the input if </a:t>
            </a:r>
            <a:r>
              <a:rPr lang="en-US" dirty="0">
                <a:latin typeface="Cambria Math" panose="02040503050406030204" pitchFamily="18" charset="0"/>
                <a:ea typeface="Cambria Math" panose="02040503050406030204" pitchFamily="18" charset="0"/>
              </a:rPr>
              <a:t>A</a:t>
            </a:r>
            <a:r>
              <a:rPr lang="en-US" dirty="0"/>
              <a:t> is in an accepting state; </a:t>
            </a:r>
            <a:r>
              <a:rPr lang="en-US" dirty="0">
                <a:latin typeface="Cambria Math" panose="02040503050406030204" pitchFamily="18" charset="0"/>
                <a:ea typeface="Cambria Math" panose="02040503050406030204" pitchFamily="18" charset="0"/>
              </a:rPr>
              <a:t>M</a:t>
            </a:r>
            <a:r>
              <a:rPr lang="en-US" dirty="0"/>
              <a:t> rejects the input if </a:t>
            </a:r>
            <a:r>
              <a:rPr lang="en-US" dirty="0">
                <a:latin typeface="Cambria Math" panose="02040503050406030204" pitchFamily="18" charset="0"/>
                <a:ea typeface="Cambria Math" panose="02040503050406030204" pitchFamily="18" charset="0"/>
              </a:rPr>
              <a:t>A</a:t>
            </a:r>
            <a:r>
              <a:rPr lang="en-US" dirty="0"/>
              <a:t> is in a nonaccepting state.</a:t>
            </a:r>
          </a:p>
          <a:p>
            <a:pPr lvl="1"/>
            <a:endParaRPr lang="en-US" dirty="0"/>
          </a:p>
        </p:txBody>
      </p:sp>
    </p:spTree>
    <p:extLst>
      <p:ext uri="{BB962C8B-B14F-4D97-AF65-F5344CB8AC3E}">
        <p14:creationId xmlns:p14="http://schemas.microsoft.com/office/powerpoint/2010/main" val="947825291"/>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E915BE-7D41-42EF-A325-5BE2B74C8876}">
  <ds:schemaRefs>
    <ds:schemaRef ds:uri="http://schemas.microsoft.com/sharepoint/v3/contenttype/forms"/>
  </ds:schemaRefs>
</ds:datastoreItem>
</file>

<file path=customXml/itemProps2.xml><?xml version="1.0" encoding="utf-8"?>
<ds:datastoreItem xmlns:ds="http://schemas.openxmlformats.org/officeDocument/2006/customXml" ds:itemID="{3AE88B76-B567-44B3-8705-1D0ADC9A077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A21C47-7292-497C-9079-CC663AA1F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3631</TotalTime>
  <Words>2211</Words>
  <Application>Microsoft Office PowerPoint</Application>
  <PresentationFormat>On-screen Show (4:3)</PresentationFormat>
  <Paragraphs>157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Black</vt:lpstr>
      <vt:lpstr>Calibri</vt:lpstr>
      <vt:lpstr>Cambria Math</vt:lpstr>
      <vt:lpstr>Corbel</vt:lpstr>
      <vt:lpstr>Wingdings</vt:lpstr>
      <vt:lpstr>AIUB 2020</vt:lpstr>
      <vt:lpstr>Decidability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699</cp:revision>
  <dcterms:created xsi:type="dcterms:W3CDTF">2020-07-03T15:11:23Z</dcterms:created>
  <dcterms:modified xsi:type="dcterms:W3CDTF">2021-07-31T16:20:32Z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