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2"/>
  </p:notesMasterIdLst>
  <p:sldIdLst>
    <p:sldId id="256" r:id="rId5"/>
    <p:sldId id="257" r:id="rId6"/>
    <p:sldId id="258" r:id="rId7"/>
    <p:sldId id="259" r:id="rId8"/>
    <p:sldId id="295" r:id="rId9"/>
    <p:sldId id="286" r:id="rId10"/>
    <p:sldId id="287" r:id="rId11"/>
    <p:sldId id="288" r:id="rId12"/>
    <p:sldId id="289" r:id="rId13"/>
    <p:sldId id="291" r:id="rId14"/>
    <p:sldId id="296" r:id="rId15"/>
    <p:sldId id="292" r:id="rId16"/>
    <p:sldId id="293" r:id="rId17"/>
    <p:sldId id="297" r:id="rId18"/>
    <p:sldId id="298" r:id="rId19"/>
    <p:sldId id="299"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3" d="100"/>
          <a:sy n="63"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11</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6</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40386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7912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7912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40386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343400"/>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343400"/>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6096000"/>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648200"/>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6095206"/>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96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34657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967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6096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537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321969"/>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r>
              <a:rPr lang="en-US" dirty="0"/>
              <a:t>Just like Finite Automaton (FA), there are Deterministic (DFA in FA) and Non-Deterministic (NFA in FA) Automaton in PDA.</a:t>
            </a:r>
          </a:p>
          <a:p>
            <a:pPr algn="just"/>
            <a:r>
              <a:rPr lang="en-US" altLang="en-US" dirty="0"/>
              <a:t>PDAs are inherently nondeterministic (</a:t>
            </a:r>
            <a:r>
              <a:rPr lang="en-US" altLang="en-US" i="1" dirty="0"/>
              <a:t>they are not practical machines</a:t>
            </a:r>
            <a:r>
              <a:rPr lang="en-US" altLang="en-US" dirty="0"/>
              <a:t>).</a:t>
            </a:r>
          </a:p>
          <a:p>
            <a:pPr algn="just"/>
            <a:r>
              <a:rPr lang="en-US" dirty="0"/>
              <a:t>When we say PDA, it represents both deterministic and non-deterministic PDA that recognizes both deterministic and non-deterministic CFL respectively.</a:t>
            </a:r>
          </a:p>
          <a:p>
            <a:pPr algn="just"/>
            <a:r>
              <a:rPr lang="en-US" dirty="0"/>
              <a:t>If a PDA </a:t>
            </a:r>
            <a:r>
              <a:rPr lang="en-US" b="0" i="0" dirty="0">
                <a:solidFill>
                  <a:srgbClr val="353434"/>
                </a:solidFill>
                <a:effectLst/>
                <a:latin typeface="Source Sans Pro" panose="020B0503030403020204" pitchFamily="34" charset="0"/>
              </a:rPr>
              <a:t> is deterministic at each step, that is the next move </a:t>
            </a:r>
            <a:r>
              <a:rPr lang="en-US" dirty="0">
                <a:solidFill>
                  <a:srgbClr val="353434"/>
                </a:solidFill>
                <a:latin typeface="Source Sans Pro" panose="020B0503030403020204" pitchFamily="34" charset="0"/>
              </a:rPr>
              <a:t>for </a:t>
            </a:r>
            <a:r>
              <a:rPr lang="en-US" b="0" i="0" dirty="0">
                <a:solidFill>
                  <a:srgbClr val="353434"/>
                </a:solidFill>
                <a:effectLst/>
                <a:latin typeface="Source Sans Pro" panose="020B0503030403020204" pitchFamily="34" charset="0"/>
              </a:rPr>
              <a:t>every input has exactly one destination, then the PDA is Deterministic PDA (DPDA).</a:t>
            </a:r>
            <a:endParaRPr lang="en-US" dirty="0"/>
          </a:p>
          <a:p>
            <a:pPr algn="just"/>
            <a:r>
              <a:rPr lang="en-US" dirty="0"/>
              <a:t>The previous example was DPDA.</a:t>
            </a:r>
          </a:p>
          <a:p>
            <a:pPr algn="just"/>
            <a:r>
              <a:rPr lang="en-US" dirty="0"/>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t>From state q</a:t>
            </a:r>
            <a:r>
              <a:rPr lang="en-US" altLang="en-US" sz="2200" baseline="-25000" dirty="0"/>
              <a:t>2</a:t>
            </a:r>
            <a:r>
              <a:rPr lang="en-US" altLang="en-US" sz="2200" dirty="0"/>
              <a:t>, the choice of next </a:t>
            </a:r>
            <a:br>
              <a:rPr lang="en-US" altLang="en-US" sz="2200" dirty="0"/>
            </a:br>
            <a:r>
              <a:rPr lang="en-US" altLang="en-US" sz="2200" dirty="0"/>
              <a:t>move is either q</a:t>
            </a:r>
            <a:r>
              <a:rPr lang="en-US" altLang="en-US" sz="2200" baseline="-25000" dirty="0"/>
              <a:t>3</a:t>
            </a:r>
            <a:r>
              <a:rPr lang="en-US" altLang="en-US" sz="2200" dirty="0"/>
              <a:t> or q</a:t>
            </a:r>
            <a:r>
              <a:rPr lang="en-US" altLang="en-US" sz="2200" baseline="-25000" dirty="0"/>
              <a:t>5</a:t>
            </a:r>
            <a:r>
              <a:rPr lang="en-US" altLang="en-US" sz="2200" dirty="0"/>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493062492"/>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latin typeface="Courier New" panose="02070309020205020404" pitchFamily="49" charset="0"/>
                <a:cs typeface="Courier New" panose="02070309020205020404" pitchFamily="49" charset="0"/>
              </a:rPr>
              <a:t>L = {</a:t>
            </a:r>
            <a:r>
              <a:rPr lang="en-US" altLang="en-US" sz="2800" b="1" dirty="0" err="1">
                <a:latin typeface="Courier New" panose="02070309020205020404" pitchFamily="49" charset="0"/>
                <a:cs typeface="Courier New" panose="02070309020205020404" pitchFamily="49" charset="0"/>
              </a:rPr>
              <a:t>ww</a:t>
            </a:r>
            <a:r>
              <a:rPr lang="en-US" altLang="en-US" sz="2800" b="1" baseline="30000" dirty="0" err="1">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w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r>
              <a:rPr lang="en-US" altLang="en-US" sz="2400" dirty="0"/>
              <a:t>A context-free grammar generates a language, a push down automaton recognizes a language.</a:t>
            </a:r>
          </a:p>
          <a:p>
            <a:r>
              <a:rPr lang="en-US" altLang="en-US" b="1" dirty="0"/>
              <a:t>A Language is generated by a CFG  </a:t>
            </a:r>
            <a:r>
              <a:rPr lang="en-US" altLang="en-US" b="1" dirty="0">
                <a:sym typeface="Symbol" panose="05050102010706020507" pitchFamily="18" charset="2"/>
              </a:rPr>
              <a:t> </a:t>
            </a:r>
            <a:r>
              <a:rPr lang="en-US" altLang="en-US" b="1" dirty="0"/>
              <a:t>It is recognized by a PDA</a:t>
            </a:r>
          </a:p>
          <a:p>
            <a:r>
              <a:rPr lang="en-US" altLang="en-US" dirty="0"/>
              <a:t>A language L is context-free if and only if there is a pushdown automata M that recognizes L.</a:t>
            </a:r>
          </a:p>
          <a:p>
            <a:pPr lvl="1"/>
            <a:r>
              <a:rPr lang="en-US" altLang="en-US" u="sng" dirty="0"/>
              <a:t>Two step proof</a:t>
            </a:r>
            <a:r>
              <a:rPr lang="en-US" altLang="en-US" dirty="0"/>
              <a:t>: </a:t>
            </a:r>
          </a:p>
          <a:p>
            <a:pPr marL="909042" lvl="2" indent="-457200">
              <a:buFont typeface="+mj-lt"/>
              <a:buAutoNum type="arabicPeriod"/>
            </a:pPr>
            <a:r>
              <a:rPr lang="en-US" altLang="en-US" dirty="0"/>
              <a:t>Given a CFG G, construct a PDA M</a:t>
            </a:r>
            <a:r>
              <a:rPr lang="en-US" altLang="en-US" baseline="-25000" dirty="0"/>
              <a:t>G</a:t>
            </a:r>
            <a:endParaRPr lang="en-US" altLang="en-US" dirty="0"/>
          </a:p>
          <a:p>
            <a:pPr marL="909042" lvl="2" indent="-457200">
              <a:buFont typeface="+mj-lt"/>
              <a:buAutoNum type="arabicPeriod"/>
            </a:pPr>
            <a:r>
              <a:rPr lang="en-US" altLang="en-US" dirty="0"/>
              <a:t>Given a PDA M, make a CFG G</a:t>
            </a:r>
            <a:r>
              <a:rPr lang="en-US" altLang="en-US" baseline="-25000" dirty="0"/>
              <a:t>M</a:t>
            </a:r>
          </a:p>
          <a:p>
            <a:endParaRPr lang="en-US" altLang="en-US" dirty="0"/>
          </a:p>
          <a:p>
            <a:endParaRPr lang="en-US" altLang="en-US" dirty="0"/>
          </a:p>
          <a:p>
            <a:endParaRPr lang="en-US" dirty="0"/>
          </a:p>
        </p:txBody>
      </p:sp>
    </p:spTree>
    <p:extLst>
      <p:ext uri="{BB962C8B-B14F-4D97-AF65-F5344CB8AC3E}">
        <p14:creationId xmlns:p14="http://schemas.microsoft.com/office/powerpoint/2010/main" val="256111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p:txBody>
          <a:bodyPr/>
          <a:lstStyle/>
          <a:p>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r>
              <a:rPr lang="en-US" dirty="0"/>
              <a:t>CFG: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p>
          <a:p>
            <a:r>
              <a:rPr lang="en-US" dirty="0"/>
              <a:t>Generating by deriving the string 000111</a:t>
            </a:r>
          </a:p>
          <a:p>
            <a:pPr lvl="1"/>
            <a:r>
              <a:rPr lang="en-US" dirty="0"/>
              <a:t>S </a:t>
            </a:r>
            <a:r>
              <a:rPr lang="en-US" dirty="0">
                <a:sym typeface="Wingdings" panose="05000000000000000000" pitchFamily="2" charset="2"/>
              </a:rPr>
              <a:t> 0S1  00S11  000S111  000111</a:t>
            </a:r>
          </a:p>
          <a:p>
            <a:r>
              <a:rPr lang="en-US" dirty="0">
                <a:sym typeface="Wingdings" panose="05000000000000000000" pitchFamily="2" charset="2"/>
              </a:rPr>
              <a:t>PDA stack:                                                                      Input String:</a:t>
            </a:r>
            <a:endParaRPr lang="en-US" dirty="0"/>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r>
              <a:rPr lang="en-US" dirty="0"/>
              <a:t>Unambiguous CFG have Deterministic PDA. There is only one way to generate (by CFG) and recognize (by PDA) each string of the language.</a:t>
            </a:r>
          </a:p>
          <a:p>
            <a:pPr lvl="1"/>
            <a:r>
              <a:rPr lang="en-US" dirty="0"/>
              <a:t>Example: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endParaRPr lang="en-US" dirty="0"/>
          </a:p>
          <a:p>
            <a:r>
              <a:rPr lang="en-US" dirty="0"/>
              <a:t>Ambiguous CFG have Non-Deterministic PDA. There is more than one way to generate (by CFG) and recognize (by PDA) each string of the language.</a:t>
            </a:r>
          </a:p>
          <a:p>
            <a:pPr lvl="1"/>
            <a:r>
              <a:rPr lang="en-US" dirty="0"/>
              <a:t>Example: T </a:t>
            </a:r>
            <a:r>
              <a:rPr lang="en-US" dirty="0">
                <a:sym typeface="Wingdings" panose="05000000000000000000" pitchFamily="2" charset="2"/>
              </a:rPr>
              <a:t> T + T | T x T | (T) | a</a:t>
            </a:r>
          </a:p>
          <a:p>
            <a:pPr marL="257175" lvl="1" indent="0">
              <a:buNone/>
            </a:pPr>
            <a:endParaRPr lang="en-US" dirty="0"/>
          </a:p>
          <a:p>
            <a:pPr lvl="1"/>
            <a:endParaRPr lang="en-US" dirty="0"/>
          </a:p>
        </p:txBody>
      </p:sp>
    </p:spTree>
    <p:extLst>
      <p:ext uri="{BB962C8B-B14F-4D97-AF65-F5344CB8AC3E}">
        <p14:creationId xmlns:p14="http://schemas.microsoft.com/office/powerpoint/2010/main" val="34666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a:bodyPr>
          <a:lstStyle/>
          <a:p>
            <a:r>
              <a:rPr lang="en-US" altLang="en-US" dirty="0"/>
              <a:t>Regular Languages (RL) are recognized by the computational model Finite Automaton (FA), examples: DFA, NFA.</a:t>
            </a:r>
          </a:p>
          <a:p>
            <a:r>
              <a:rPr lang="en-US" altLang="en-US" sz="2400" dirty="0"/>
              <a:t>A computational model is required that can recognize some Context Free Language (CFL).</a:t>
            </a:r>
          </a:p>
          <a:p>
            <a:r>
              <a:rPr lang="en-US" altLang="en-US" dirty="0"/>
              <a:t>Based on the definition of the language to be recognized, additional memory with rule of access is required to construct such computational model.</a:t>
            </a:r>
            <a:endParaRPr lang="en-US" altLang="en-US" sz="2400" dirty="0"/>
          </a:p>
          <a:p>
            <a:r>
              <a:rPr lang="en-US" altLang="en-US" sz="2400" dirty="0"/>
              <a:t>Push Down Automata (PDA) is the computational model that can recognize some Context Free Language (CFL).</a:t>
            </a:r>
          </a:p>
          <a:p>
            <a:r>
              <a:rPr lang="en-US" altLang="en-US" sz="2400" dirty="0"/>
              <a:t>PDA contains additional memory with the LIFO (Last In First Out) access rule. That is, it maintains a stack where an element is pushed down the stack.</a:t>
            </a:r>
          </a:p>
          <a:p>
            <a:r>
              <a:rPr lang="en-US" altLang="en-US" sz="2400" dirty="0"/>
              <a:t>Hence the name Push Down Automata.</a:t>
            </a:r>
          </a:p>
        </p:txBody>
      </p:sp>
    </p:spTree>
    <p:extLst>
      <p:ext uri="{BB962C8B-B14F-4D97-AF65-F5344CB8AC3E}">
        <p14:creationId xmlns:p14="http://schemas.microsoft.com/office/powerpoint/2010/main" val="257789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t>Example: PDA</a:t>
            </a:r>
            <a:endParaRPr lang="en-US" dirty="0"/>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p:txBody>
          <a:bodyPr>
            <a:normAutofit/>
          </a:bodyPr>
          <a:lstStyle/>
          <a:p>
            <a:pPr algn="just" eaLnBrk="1" hangingPunct="1"/>
            <a:r>
              <a:rPr lang="en-US" altLang="en-US" sz="2000" dirty="0"/>
              <a:t>L = {0</a:t>
            </a:r>
            <a:r>
              <a:rPr lang="en-US" altLang="en-US" sz="2000" baseline="30000" dirty="0"/>
              <a:t>n</a:t>
            </a:r>
            <a:r>
              <a:rPr lang="en-US" altLang="en-US" sz="2000" dirty="0"/>
              <a:t>1</a:t>
            </a:r>
            <a:r>
              <a:rPr lang="en-US" altLang="en-US" sz="2000" baseline="30000" dirty="0"/>
              <a:t>n</a:t>
            </a:r>
            <a:r>
              <a:rPr lang="en-US" altLang="en-US" sz="2000" dirty="0"/>
              <a:t> | n</a:t>
            </a:r>
            <a:r>
              <a:rPr lang="en-US" altLang="en-US" sz="2000" dirty="0">
                <a:cs typeface="Arial" panose="020B0604020202020204" pitchFamily="34" charset="0"/>
              </a:rPr>
              <a:t>≥0</a:t>
            </a:r>
            <a:r>
              <a:rPr lang="en-US" altLang="en-US" sz="2000" dirty="0"/>
              <a:t>}</a:t>
            </a:r>
          </a:p>
          <a:p>
            <a:pPr algn="just" eaLnBrk="1" hangingPunct="1"/>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r>
              <a:rPr lang="en-US" altLang="en-US" sz="2000" dirty="0"/>
              <a:t>Q = {q</a:t>
            </a:r>
            <a:r>
              <a:rPr lang="en-US" altLang="en-US" sz="2000" baseline="-25000" dirty="0"/>
              <a:t>1</a:t>
            </a:r>
            <a:r>
              <a:rPr lang="en-US" altLang="en-US" sz="2000" dirty="0"/>
              <a:t>, q</a:t>
            </a:r>
            <a:r>
              <a:rPr lang="en-US" altLang="en-US" sz="2000" baseline="-25000" dirty="0"/>
              <a:t>2</a:t>
            </a:r>
            <a:r>
              <a:rPr lang="en-US" altLang="en-US" sz="2000" dirty="0"/>
              <a:t>, q</a:t>
            </a:r>
            <a:r>
              <a:rPr lang="en-US" altLang="en-US" sz="2000" baseline="-25000" dirty="0"/>
              <a:t>3</a:t>
            </a:r>
            <a:r>
              <a:rPr lang="en-US" altLang="en-US" sz="2000" dirty="0"/>
              <a:t>, q</a:t>
            </a:r>
            <a:r>
              <a:rPr lang="en-US" altLang="en-US" sz="2000" baseline="-25000" dirty="0"/>
              <a:t>4</a:t>
            </a:r>
            <a:r>
              <a:rPr lang="en-US" altLang="en-US" sz="2000" dirty="0"/>
              <a:t>},</a:t>
            </a:r>
          </a:p>
          <a:p>
            <a:pPr lvl="1" algn="just" eaLnBrk="1" hangingPunct="1"/>
            <a:r>
              <a:rPr lang="en-US" altLang="en-US" sz="2000" dirty="0">
                <a:sym typeface="Symbol" panose="05050102010706020507" pitchFamily="18" charset="2"/>
              </a:rPr>
              <a:t> = {0, 1},</a:t>
            </a:r>
          </a:p>
          <a:p>
            <a:pPr lvl="1" algn="just" eaLnBrk="1" hangingPunct="1"/>
            <a:r>
              <a:rPr lang="en-US" altLang="en-US" sz="2000" dirty="0">
                <a:sym typeface="Symbol" panose="05050102010706020507" pitchFamily="18" charset="2"/>
              </a:rPr>
              <a:t> = {0, $},</a:t>
            </a:r>
          </a:p>
          <a:p>
            <a:pPr lvl="2" algn="just" eaLnBrk="1" hangingPunct="1"/>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r>
              <a:rPr lang="en-US" altLang="en-US" sz="2000" dirty="0">
                <a:sym typeface="Symbol" panose="05050102010706020507" pitchFamily="18" charset="2"/>
              </a:rPr>
              <a:t>F = {</a:t>
            </a:r>
            <a:r>
              <a:rPr lang="en-US" altLang="en-US" sz="2000" dirty="0"/>
              <a:t>q</a:t>
            </a:r>
            <a:r>
              <a:rPr lang="en-US" altLang="en-US" sz="2000" baseline="-25000" dirty="0"/>
              <a:t>1</a:t>
            </a:r>
            <a:r>
              <a:rPr lang="en-US" altLang="en-US" sz="2000" dirty="0"/>
              <a:t>, q</a:t>
            </a:r>
            <a:r>
              <a:rPr lang="en-US" altLang="en-US" sz="2000" baseline="-25000" dirty="0"/>
              <a:t>4</a:t>
            </a:r>
            <a:r>
              <a:rPr lang="en-US" altLang="en-US" sz="2000" dirty="0">
                <a:sym typeface="Symbol" panose="05050102010706020507" pitchFamily="18" charset="2"/>
              </a:rPr>
              <a:t>},</a:t>
            </a:r>
          </a:p>
          <a:p>
            <a:pPr lvl="1" algn="just" eaLnBrk="1" hangingPunct="1"/>
            <a:r>
              <a:rPr lang="en-US" altLang="en-US" sz="2000"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3732744794"/>
              </p:ext>
            </p:extLst>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t>Example - State Diagram</a:t>
            </a:r>
            <a:endParaRPr lang="en-US" dirty="0"/>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3255"/>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0287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1F4AF0-0EE8-461B-A158-C571FC882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74D605-499E-4F06-9220-46811BCA03F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925AF63-D167-446D-A131-DF0E0E67A8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1937</TotalTime>
  <Words>1782</Words>
  <Application>Microsoft Office PowerPoint</Application>
  <PresentationFormat>On-screen Show (4:3)</PresentationFormat>
  <Paragraphs>396</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Calibri</vt:lpstr>
      <vt:lpstr>Cambria Math</vt:lpstr>
      <vt:lpstr>Corbel</vt:lpstr>
      <vt:lpstr>Courier New</vt:lpstr>
      <vt:lpstr>Monotype Corsiva</vt:lpstr>
      <vt:lpstr>Source Sans Pro</vt:lpstr>
      <vt:lpstr>Times New Roman</vt:lpstr>
      <vt:lpstr>Wingdings</vt:lpstr>
      <vt:lpstr>AIUB 2020</vt:lpstr>
      <vt:lpstr>Context-Free Languages (CFL) Pushdown Automata (PDA)</vt:lpstr>
      <vt:lpstr>PowerPoint Presentation</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323</cp:revision>
  <dcterms:created xsi:type="dcterms:W3CDTF">2020-07-03T15:11:23Z</dcterms:created>
  <dcterms:modified xsi:type="dcterms:W3CDTF">2021-05-25T13:51:05Z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