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2" r:id="rId4"/>
  </p:sldMasterIdLst>
  <p:notesMasterIdLst>
    <p:notesMasterId r:id="rId25"/>
  </p:notesMasterIdLst>
  <p:sldIdLst>
    <p:sldId id="256" r:id="rId5"/>
    <p:sldId id="257" r:id="rId6"/>
    <p:sldId id="258" r:id="rId7"/>
    <p:sldId id="259" r:id="rId8"/>
    <p:sldId id="278" r:id="rId9"/>
    <p:sldId id="260" r:id="rId10"/>
    <p:sldId id="261" r:id="rId11"/>
    <p:sldId id="262" r:id="rId12"/>
    <p:sldId id="264" r:id="rId13"/>
    <p:sldId id="266" r:id="rId14"/>
    <p:sldId id="267" r:id="rId15"/>
    <p:sldId id="281" r:id="rId16"/>
    <p:sldId id="268" r:id="rId17"/>
    <p:sldId id="282" r:id="rId18"/>
    <p:sldId id="270" r:id="rId19"/>
    <p:sldId id="271" r:id="rId20"/>
    <p:sldId id="272" r:id="rId21"/>
    <p:sldId id="273" r:id="rId22"/>
    <p:sldId id="274"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93" autoAdjust="0"/>
  </p:normalViewPr>
  <p:slideViewPr>
    <p:cSldViewPr snapToGrid="0">
      <p:cViewPr varScale="1">
        <p:scale>
          <a:sx n="63" d="100"/>
          <a:sy n="63" d="100"/>
        </p:scale>
        <p:origin x="151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5/23/2021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47760227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3074643301"/>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152303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538965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43883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99668401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269152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16214207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5391707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2691450906"/>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4132192807"/>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341797291"/>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86570613"/>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491197748"/>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6897203"/>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8174513"/>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27312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702313741"/>
      </p:ext>
    </p:extLst>
  </p:cSld>
  <p:clrMapOvr>
    <a:overrideClrMapping bg1="lt1" tx1="dk1" bg2="lt2" tx2="dk2" accent1="accent1" accent2="accent2" accent3="accent3" accent4="accent4" accent5="accent5" accent6="accent6" hlink="hlink" folHlink="folHlink"/>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429319022"/>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876890457"/>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038013222"/>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1428684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9567491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141486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506957259"/>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38061155"/>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48643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2416086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userDrawn="1"/>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525265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88436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911171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922219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598677952"/>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858310320"/>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792783216"/>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1458853370"/>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95" r:id="rId11"/>
    <p:sldLayoutId id="2147483773" r:id="rId12"/>
    <p:sldLayoutId id="2147483774" r:id="rId13"/>
    <p:sldLayoutId id="2147483775" r:id="rId14"/>
    <p:sldLayoutId id="2147483776" r:id="rId15"/>
    <p:sldLayoutId id="2147483777" r:id="rId16"/>
    <p:sldLayoutId id="2147483778" r:id="rId17"/>
    <p:sldLayoutId id="2147483779" r:id="rId18"/>
    <p:sldLayoutId id="2147483780" r:id="rId19"/>
    <p:sldLayoutId id="2147483781" r:id="rId20"/>
    <p:sldLayoutId id="2147483782" r:id="rId21"/>
    <p:sldLayoutId id="2147483783" r:id="rId22"/>
    <p:sldLayoutId id="2147483784" r:id="rId23"/>
    <p:sldLayoutId id="2147483785" r:id="rId24"/>
    <p:sldLayoutId id="2147483786" r:id="rId25"/>
    <p:sldLayoutId id="2147483787" r:id="rId26"/>
    <p:sldLayoutId id="2147483788" r:id="rId27"/>
    <p:sldLayoutId id="2147483789" r:id="rId28"/>
    <p:sldLayoutId id="2147483790" r:id="rId29"/>
    <p:sldLayoutId id="2147483791" r:id="rId30"/>
    <p:sldLayoutId id="2147483792" r:id="rId31"/>
    <p:sldLayoutId id="2147483793" r:id="rId32"/>
    <p:sldLayoutId id="2147483794" r:id="rId33"/>
    <p:sldLayoutId id="2147483697" r:id="rId34"/>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Pre-requisite%20Reading-TOC_Papadimiriou_Ch_1.pdf" TargetMode="External"/><Relationship Id="rId2" Type="http://schemas.openxmlformats.org/officeDocument/2006/relationships/hyperlink" Target="FA-AllExercises_Sipser.pdf"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Deterministic Finite Automaton (DFA)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normAutofit/>
          </a:bodyPr>
          <a:lstStyle/>
          <a:p>
            <a:r>
              <a:rPr lang="en-US" sz="1800" dirty="0"/>
              <a:t>2</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normAutofit/>
          </a:bodyPr>
          <a:lstStyle/>
          <a:p>
            <a:r>
              <a:rPr lang="en-US" sz="1800" dirty="0"/>
              <a:t>1</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normAutofit/>
          </a:bodyPr>
          <a:lstStyle/>
          <a:p>
            <a:r>
              <a:rPr lang="en-US"/>
              <a:t>Summer</a:t>
            </a:r>
            <a:r>
              <a:rPr lang="en-US" sz="1800"/>
              <a:t> </a:t>
            </a:r>
            <a:r>
              <a:rPr lang="en-US" sz="1800" dirty="0"/>
              <a:t>2020-2021</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E11738D-F60E-490B-B9BD-FCA4852C828B}"/>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9E2A6031-83B8-4498-9FDD-3A02758A9D3B}"/>
              </a:ext>
            </a:extLst>
          </p:cNvPr>
          <p:cNvSpPr>
            <a:spLocks noGrp="1"/>
          </p:cNvSpPr>
          <p:nvPr>
            <p:ph type="body" sz="half" idx="2"/>
          </p:nvPr>
        </p:nvSpPr>
        <p:spPr/>
        <p:txBody>
          <a:bodyPr/>
          <a:lstStyle/>
          <a:p>
            <a:r>
              <a:rPr lang="en-US" b="1" dirty="0"/>
              <a:t>Finite Automata (FA)</a:t>
            </a:r>
          </a:p>
        </p:txBody>
      </p:sp>
      <p:sp>
        <p:nvSpPr>
          <p:cNvPr id="5" name="Title 4">
            <a:extLst>
              <a:ext uri="{FF2B5EF4-FFF2-40B4-BE49-F238E27FC236}">
                <a16:creationId xmlns:a16="http://schemas.microsoft.com/office/drawing/2014/main" id="{57D072BE-DD25-48CF-862F-998D3E928030}"/>
              </a:ext>
            </a:extLst>
          </p:cNvPr>
          <p:cNvSpPr>
            <a:spLocks noGrp="1"/>
          </p:cNvSpPr>
          <p:nvPr>
            <p:ph type="title"/>
          </p:nvPr>
        </p:nvSpPr>
        <p:spPr/>
        <p:txBody>
          <a:bodyPr/>
          <a:lstStyle/>
          <a:p>
            <a:r>
              <a:rPr lang="en-US" dirty="0"/>
              <a:t>Machine Model</a:t>
            </a:r>
          </a:p>
        </p:txBody>
      </p:sp>
      <p:pic>
        <p:nvPicPr>
          <p:cNvPr id="8" name="Picture Placeholder 7" descr="A picture containing clock&#10;&#10;Description automatically generated">
            <a:extLst>
              <a:ext uri="{FF2B5EF4-FFF2-40B4-BE49-F238E27FC236}">
                <a16:creationId xmlns:a16="http://schemas.microsoft.com/office/drawing/2014/main" id="{5A565040-C646-4614-B78E-6ED323840B1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230061" y="85490"/>
            <a:ext cx="5868219" cy="2667372"/>
          </a:xfrm>
        </p:spPr>
      </p:pic>
      <p:sp>
        <p:nvSpPr>
          <p:cNvPr id="2" name="Content Placeholder 1">
            <a:extLst>
              <a:ext uri="{FF2B5EF4-FFF2-40B4-BE49-F238E27FC236}">
                <a16:creationId xmlns:a16="http://schemas.microsoft.com/office/drawing/2014/main" id="{D4DADD91-F04B-4976-A2B0-B24866CD7C36}"/>
              </a:ext>
            </a:extLst>
          </p:cNvPr>
          <p:cNvSpPr>
            <a:spLocks noGrp="1"/>
          </p:cNvSpPr>
          <p:nvPr>
            <p:ph sz="quarter" idx="14"/>
          </p:nvPr>
        </p:nvSpPr>
        <p:spPr/>
        <p:txBody>
          <a:bodyPr/>
          <a:lstStyle/>
          <a:p>
            <a:r>
              <a:rPr lang="en-US" dirty="0"/>
              <a:t>Machine with a </a:t>
            </a:r>
            <a:r>
              <a:rPr lang="en-US" i="1" dirty="0"/>
              <a:t>finite</a:t>
            </a:r>
            <a:r>
              <a:rPr lang="en-US" dirty="0"/>
              <a:t> amount of unstructured </a:t>
            </a:r>
            <a:r>
              <a:rPr lang="en-US" i="1" dirty="0"/>
              <a:t>memory</a:t>
            </a:r>
            <a:r>
              <a:rPr lang="en-US" dirty="0"/>
              <a:t>.</a:t>
            </a:r>
          </a:p>
          <a:p>
            <a:pPr lvl="1"/>
            <a:r>
              <a:rPr lang="en-US" i="1" dirty="0"/>
              <a:t>Control</a:t>
            </a:r>
            <a:r>
              <a:rPr lang="en-US" dirty="0"/>
              <a:t> scans a given input string only </a:t>
            </a:r>
            <a:r>
              <a:rPr lang="en-US" u="sng" dirty="0"/>
              <a:t>once</a:t>
            </a:r>
            <a:r>
              <a:rPr lang="en-US" dirty="0"/>
              <a:t> (</a:t>
            </a:r>
            <a:r>
              <a:rPr lang="en-US" i="1" dirty="0"/>
              <a:t>from some language</a:t>
            </a:r>
            <a:r>
              <a:rPr lang="en-US" dirty="0"/>
              <a:t>) </a:t>
            </a:r>
            <a:r>
              <a:rPr lang="en-US" u="sng" dirty="0"/>
              <a:t>left-to-right</a:t>
            </a:r>
            <a:r>
              <a:rPr lang="en-US" dirty="0"/>
              <a:t>, </a:t>
            </a:r>
            <a:r>
              <a:rPr lang="en-US" u="sng" dirty="0"/>
              <a:t>one by one</a:t>
            </a:r>
            <a:r>
              <a:rPr lang="en-US" dirty="0"/>
              <a:t>.</a:t>
            </a:r>
          </a:p>
          <a:p>
            <a:pPr lvl="1"/>
            <a:r>
              <a:rPr lang="en-US" dirty="0"/>
              <a:t>Can </a:t>
            </a:r>
            <a:r>
              <a:rPr lang="en-US" u="sng" dirty="0"/>
              <a:t>check/match</a:t>
            </a:r>
            <a:r>
              <a:rPr lang="en-US" dirty="0"/>
              <a:t> simple patterns (by </a:t>
            </a:r>
            <a:r>
              <a:rPr lang="en-US" i="1" dirty="0"/>
              <a:t>transiting from state to state based on some given rules</a:t>
            </a:r>
            <a:r>
              <a:rPr lang="en-US" dirty="0"/>
              <a:t>)</a:t>
            </a:r>
          </a:p>
          <a:p>
            <a:pPr lvl="1"/>
            <a:r>
              <a:rPr lang="en-US" dirty="0"/>
              <a:t>Can’t perform unlimited counting</a:t>
            </a:r>
          </a:p>
          <a:p>
            <a:r>
              <a:rPr lang="en-US" dirty="0"/>
              <a:t>Useful for modeling chips, simple control systems, adventure games…</a:t>
            </a:r>
          </a:p>
        </p:txBody>
      </p:sp>
    </p:spTree>
    <p:extLst>
      <p:ext uri="{BB962C8B-B14F-4D97-AF65-F5344CB8AC3E}">
        <p14:creationId xmlns:p14="http://schemas.microsoft.com/office/powerpoint/2010/main" val="1354522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E1A9DB-07B6-4B09-B494-1998A71FB78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3D3C568-8FC1-42B9-A1D5-050361524217}"/>
              </a:ext>
            </a:extLst>
          </p:cNvPr>
          <p:cNvSpPr>
            <a:spLocks noGrp="1"/>
          </p:cNvSpPr>
          <p:nvPr>
            <p:ph type="body" sz="quarter" idx="12"/>
          </p:nvPr>
        </p:nvSpPr>
        <p:spPr/>
        <p:txBody>
          <a:bodyPr/>
          <a:lstStyle/>
          <a:p>
            <a:r>
              <a:rPr lang="en-US" dirty="0"/>
              <a:t>Finite Automata – definition </a:t>
            </a:r>
          </a:p>
        </p:txBody>
      </p:sp>
      <p:sp>
        <p:nvSpPr>
          <p:cNvPr id="4" name="Text Placeholder 3">
            <a:extLst>
              <a:ext uri="{FF2B5EF4-FFF2-40B4-BE49-F238E27FC236}">
                <a16:creationId xmlns:a16="http://schemas.microsoft.com/office/drawing/2014/main" id="{F8BFB07A-FB2D-4CA1-B208-084F664954F2}"/>
              </a:ext>
            </a:extLst>
          </p:cNvPr>
          <p:cNvSpPr>
            <a:spLocks noGrp="1"/>
          </p:cNvSpPr>
          <p:nvPr>
            <p:ph type="body" sz="quarter" idx="13"/>
          </p:nvPr>
        </p:nvSpPr>
        <p:spPr>
          <a:xfrm>
            <a:off x="2" y="2316480"/>
            <a:ext cx="9143998" cy="4120837"/>
          </a:xfrm>
        </p:spPr>
        <p:txBody>
          <a:bodyPr>
            <a:normAutofit fontScale="85000" lnSpcReduction="10000"/>
          </a:bodyPr>
          <a:lstStyle/>
          <a:p>
            <a:r>
              <a:rPr lang="en-US" dirty="0"/>
              <a:t>A finite automata has several parts – </a:t>
            </a:r>
          </a:p>
          <a:p>
            <a:pPr lvl="1" algn="just"/>
            <a:r>
              <a:rPr lang="en-US" sz="2200" dirty="0"/>
              <a:t>It has a precise </a:t>
            </a:r>
            <a:r>
              <a:rPr lang="en-US" sz="2200" b="1" dirty="0"/>
              <a:t>set</a:t>
            </a:r>
            <a:r>
              <a:rPr lang="en-US" sz="2200" dirty="0"/>
              <a:t> of </a:t>
            </a:r>
            <a:r>
              <a:rPr lang="en-US" sz="2200" b="1" dirty="0"/>
              <a:t>inputs</a:t>
            </a:r>
            <a:r>
              <a:rPr lang="en-US" sz="2200" dirty="0"/>
              <a:t> (</a:t>
            </a:r>
            <a:r>
              <a:rPr lang="en-US" sz="2200" i="1" dirty="0"/>
              <a:t>Language</a:t>
            </a:r>
            <a:r>
              <a:rPr lang="en-US" sz="2200" dirty="0"/>
              <a:t>)</a:t>
            </a:r>
          </a:p>
          <a:p>
            <a:pPr lvl="2" algn="just"/>
            <a:r>
              <a:rPr lang="en-US" dirty="0"/>
              <a:t>Example: FRONT, REAR, BOTH, NEITHER.</a:t>
            </a:r>
          </a:p>
          <a:p>
            <a:pPr lvl="1" algn="just"/>
            <a:r>
              <a:rPr lang="en-US" sz="2200" b="1" dirty="0"/>
              <a:t>Set</a:t>
            </a:r>
            <a:r>
              <a:rPr lang="en-US" sz="2200" dirty="0"/>
              <a:t> of </a:t>
            </a:r>
            <a:r>
              <a:rPr lang="en-US" sz="2200" b="1" dirty="0"/>
              <a:t>states</a:t>
            </a:r>
            <a:r>
              <a:rPr lang="en-US" sz="2200" dirty="0"/>
              <a:t> </a:t>
            </a:r>
          </a:p>
          <a:p>
            <a:pPr lvl="2" algn="just"/>
            <a:r>
              <a:rPr lang="en-US" dirty="0"/>
              <a:t>Example: the auto door has CLOSED and OPEN states</a:t>
            </a:r>
            <a:r>
              <a:rPr lang="en-US" sz="1800" dirty="0"/>
              <a:t>.</a:t>
            </a:r>
          </a:p>
          <a:p>
            <a:pPr lvl="1" algn="just"/>
            <a:r>
              <a:rPr lang="en-US" sz="2200" dirty="0"/>
              <a:t>Initial (</a:t>
            </a:r>
            <a:r>
              <a:rPr lang="en-US" sz="2200" b="1" dirty="0"/>
              <a:t>start</a:t>
            </a:r>
            <a:r>
              <a:rPr lang="en-US" sz="2200" dirty="0"/>
              <a:t>) state must be defined </a:t>
            </a:r>
          </a:p>
          <a:p>
            <a:pPr lvl="2" algn="just"/>
            <a:r>
              <a:rPr lang="en-US" dirty="0"/>
              <a:t>Example: CLOSED in the door example.</a:t>
            </a:r>
          </a:p>
          <a:p>
            <a:pPr lvl="1" algn="just"/>
            <a:r>
              <a:rPr lang="en-US" sz="2200" b="1" dirty="0"/>
              <a:t>Rules</a:t>
            </a:r>
            <a:r>
              <a:rPr lang="en-US" sz="2200" dirty="0"/>
              <a:t> for going from one state to another </a:t>
            </a:r>
            <a:r>
              <a:rPr lang="en-US" sz="2000" dirty="0"/>
              <a:t>based on input Also known as transition rules.</a:t>
            </a:r>
            <a:endParaRPr lang="en-US" sz="2200" dirty="0"/>
          </a:p>
          <a:p>
            <a:pPr lvl="2" algn="just"/>
            <a:r>
              <a:rPr lang="en-US" dirty="0"/>
              <a:t>Example: if door is in CLOSED state and [</a:t>
            </a:r>
            <a:r>
              <a:rPr lang="en-US" i="1" dirty="0"/>
              <a:t>rule</a:t>
            </a:r>
            <a:r>
              <a:rPr lang="en-US" dirty="0"/>
              <a:t>] someone is only on the front pad, then the door will go to OPEN state based on input, FRONT. </a:t>
            </a:r>
            <a:endParaRPr lang="en-US" sz="1800" dirty="0"/>
          </a:p>
          <a:p>
            <a:pPr lvl="1" algn="just"/>
            <a:r>
              <a:rPr lang="en-US" sz="2200" dirty="0"/>
              <a:t>May have one or more state(s) as goal to reach from start state. Also known as </a:t>
            </a:r>
            <a:r>
              <a:rPr lang="en-US" sz="2200" b="1" dirty="0"/>
              <a:t>set</a:t>
            </a:r>
            <a:r>
              <a:rPr lang="en-US" sz="2200" dirty="0"/>
              <a:t> of </a:t>
            </a:r>
            <a:r>
              <a:rPr lang="en-US" sz="2200" b="1" dirty="0"/>
              <a:t>final/accept</a:t>
            </a:r>
            <a:r>
              <a:rPr lang="en-US" sz="2200" dirty="0"/>
              <a:t> states </a:t>
            </a:r>
          </a:p>
          <a:p>
            <a:pPr lvl="2" algn="just"/>
            <a:r>
              <a:rPr lang="en-US" dirty="0"/>
              <a:t>Example: CLOSED as the last input signal is NIETHER in the door example.</a:t>
            </a:r>
          </a:p>
          <a:p>
            <a:pPr lvl="1" algn="just"/>
            <a:endParaRPr lang="en-US" dirty="0"/>
          </a:p>
        </p:txBody>
      </p:sp>
      <p:pic>
        <p:nvPicPr>
          <p:cNvPr id="5" name="Picture Placeholder 9" descr="A screenshot of a cell phone&#10;&#10;Description automatically generated">
            <a:extLst>
              <a:ext uri="{FF2B5EF4-FFF2-40B4-BE49-F238E27FC236}">
                <a16:creationId xmlns:a16="http://schemas.microsoft.com/office/drawing/2014/main" id="{D99C1BB0-C875-4655-86F5-0B0B8245A561}"/>
              </a:ext>
            </a:extLst>
          </p:cNvPr>
          <p:cNvPicPr>
            <a:picLocks noChangeAspect="1"/>
          </p:cNvPicPr>
          <p:nvPr/>
        </p:nvPicPr>
        <p:blipFill rotWithShape="1">
          <a:blip r:embed="rId2">
            <a:extLst>
              <a:ext uri="{28A0092B-C50C-407E-A947-70E740481C1C}">
                <a14:useLocalDpi xmlns:a14="http://schemas.microsoft.com/office/drawing/2010/main" val="0"/>
              </a:ext>
            </a:extLst>
          </a:blip>
          <a:stretch/>
        </p:blipFill>
        <p:spPr>
          <a:xfrm>
            <a:off x="4572000" y="924876"/>
            <a:ext cx="4571998" cy="1401644"/>
          </a:xfrm>
          <a:prstGeom prst="rect">
            <a:avLst/>
          </a:prstGeom>
        </p:spPr>
      </p:pic>
      <p:pic>
        <p:nvPicPr>
          <p:cNvPr id="7" name="Picture 6">
            <a:extLst>
              <a:ext uri="{FF2B5EF4-FFF2-40B4-BE49-F238E27FC236}">
                <a16:creationId xmlns:a16="http://schemas.microsoft.com/office/drawing/2014/main" id="{DEB0D868-0443-4296-BCBD-0649290AECA7}"/>
              </a:ext>
            </a:extLst>
          </p:cNvPr>
          <p:cNvPicPr>
            <a:picLocks noChangeAspect="1"/>
          </p:cNvPicPr>
          <p:nvPr/>
        </p:nvPicPr>
        <p:blipFill>
          <a:blip r:embed="rId3"/>
          <a:stretch>
            <a:fillRect/>
          </a:stretch>
        </p:blipFill>
        <p:spPr>
          <a:xfrm>
            <a:off x="174307" y="863916"/>
            <a:ext cx="4199573" cy="1462604"/>
          </a:xfrm>
          <a:prstGeom prst="rect">
            <a:avLst/>
          </a:prstGeom>
        </p:spPr>
      </p:pic>
    </p:spTree>
    <p:extLst>
      <p:ext uri="{BB962C8B-B14F-4D97-AF65-F5344CB8AC3E}">
        <p14:creationId xmlns:p14="http://schemas.microsoft.com/office/powerpoint/2010/main" val="1524341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194AFF-04FF-4AF1-9137-A51131A7C855}"/>
              </a:ext>
            </a:extLst>
          </p:cNvPr>
          <p:cNvSpPr>
            <a:spLocks noGrp="1"/>
          </p:cNvSpPr>
          <p:nvPr>
            <p:ph type="title"/>
          </p:nvPr>
        </p:nvSpPr>
        <p:spPr/>
        <p:txBody>
          <a:bodyPr/>
          <a:lstStyle/>
          <a:p>
            <a:r>
              <a:rPr lang="en-US" sz="2800" dirty="0"/>
              <a:t>Types of Finite Automata</a:t>
            </a:r>
            <a:endParaRPr lang="en-US" dirty="0"/>
          </a:p>
        </p:txBody>
      </p:sp>
      <p:sp>
        <p:nvSpPr>
          <p:cNvPr id="2" name="Content Placeholder 1">
            <a:extLst>
              <a:ext uri="{FF2B5EF4-FFF2-40B4-BE49-F238E27FC236}">
                <a16:creationId xmlns:a16="http://schemas.microsoft.com/office/drawing/2014/main" id="{DBF7B3FF-BC75-457F-BFFA-09F9ABCF9D61}"/>
              </a:ext>
            </a:extLst>
          </p:cNvPr>
          <p:cNvSpPr>
            <a:spLocks noGrp="1"/>
          </p:cNvSpPr>
          <p:nvPr>
            <p:ph idx="1"/>
          </p:nvPr>
        </p:nvSpPr>
        <p:spPr/>
        <p:txBody>
          <a:bodyPr>
            <a:normAutofit fontScale="92500" lnSpcReduction="20000"/>
          </a:bodyPr>
          <a:lstStyle/>
          <a:p>
            <a:pPr algn="just" eaLnBrk="1" hangingPunct="1">
              <a:lnSpc>
                <a:spcPct val="90000"/>
              </a:lnSpc>
            </a:pPr>
            <a:r>
              <a:rPr lang="en-US" altLang="en-US" dirty="0"/>
              <a:t>Based on the type of computation finite automata can be of two types - </a:t>
            </a:r>
          </a:p>
          <a:p>
            <a:pPr lvl="1" algn="just" eaLnBrk="1" hangingPunct="1">
              <a:lnSpc>
                <a:spcPct val="90000"/>
              </a:lnSpc>
            </a:pPr>
            <a:r>
              <a:rPr lang="en-US" altLang="en-US" sz="2200" b="1" dirty="0"/>
              <a:t>Deterministic Finite Automata (DFA): </a:t>
            </a:r>
            <a:r>
              <a:rPr lang="en-US" altLang="en-US" sz="2200" dirty="0"/>
              <a:t>Where every next step is pre-determined by some deterministic rules/computation.</a:t>
            </a:r>
          </a:p>
          <a:p>
            <a:pPr lvl="1" algn="just" eaLnBrk="1" hangingPunct="1">
              <a:lnSpc>
                <a:spcPct val="90000"/>
              </a:lnSpc>
            </a:pPr>
            <a:r>
              <a:rPr lang="en-US" altLang="en-US" sz="2200" b="1" dirty="0"/>
              <a:t>Nondeterministic Finite Automata (NFA):</a:t>
            </a:r>
            <a:r>
              <a:rPr lang="en-US" altLang="en-US" sz="2200" dirty="0"/>
              <a:t> Where every next step may have zero or more number of choices to move on.</a:t>
            </a:r>
          </a:p>
        </p:txBody>
      </p:sp>
      <p:sp>
        <p:nvSpPr>
          <p:cNvPr id="4" name="Text Placeholder 3">
            <a:extLst>
              <a:ext uri="{FF2B5EF4-FFF2-40B4-BE49-F238E27FC236}">
                <a16:creationId xmlns:a16="http://schemas.microsoft.com/office/drawing/2014/main" id="{2DDCA803-541C-48F1-AA9C-A323FEC9822F}"/>
              </a:ext>
            </a:extLst>
          </p:cNvPr>
          <p:cNvSpPr>
            <a:spLocks noGrp="1"/>
          </p:cNvSpPr>
          <p:nvPr>
            <p:ph type="body" sz="half" idx="2"/>
          </p:nvPr>
        </p:nvSpPr>
        <p:spPr/>
        <p:txBody>
          <a:bodyPr/>
          <a:lstStyle/>
          <a:p>
            <a:pPr algn="r"/>
            <a:r>
              <a:rPr lang="en-US" dirty="0"/>
              <a:t>Tree representation of DFA and NFA</a:t>
            </a:r>
          </a:p>
        </p:txBody>
      </p:sp>
      <p:sp>
        <p:nvSpPr>
          <p:cNvPr id="3" name="Footer Placeholder 2">
            <a:extLst>
              <a:ext uri="{FF2B5EF4-FFF2-40B4-BE49-F238E27FC236}">
                <a16:creationId xmlns:a16="http://schemas.microsoft.com/office/drawing/2014/main" id="{83906A2E-9416-471B-819F-7DDF902229D8}"/>
              </a:ext>
            </a:extLst>
          </p:cNvPr>
          <p:cNvSpPr>
            <a:spLocks noGrp="1"/>
          </p:cNvSpPr>
          <p:nvPr>
            <p:ph type="ftr" sz="quarter" idx="11"/>
          </p:nvPr>
        </p:nvSpPr>
        <p:spPr/>
        <p:txBody>
          <a:bodyPr/>
          <a:lstStyle/>
          <a:p>
            <a:r>
              <a:rPr lang="en-US"/>
              <a:t>CSC3113: Theory of Computation</a:t>
            </a:r>
          </a:p>
        </p:txBody>
      </p:sp>
      <p:pic>
        <p:nvPicPr>
          <p:cNvPr id="8" name="Picture Placeholder 7" descr="A screenshot of a cell phone&#10;&#10;Description automatically generated">
            <a:extLst>
              <a:ext uri="{FF2B5EF4-FFF2-40B4-BE49-F238E27FC236}">
                <a16:creationId xmlns:a16="http://schemas.microsoft.com/office/drawing/2014/main" id="{1D26F0E8-E3AC-443D-B4EA-4FEF06857128}"/>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t="2391" b="2391"/>
          <a:stretch/>
        </p:blipFill>
        <p:spPr/>
      </p:pic>
    </p:spTree>
    <p:extLst>
      <p:ext uri="{BB962C8B-B14F-4D97-AF65-F5344CB8AC3E}">
        <p14:creationId xmlns:p14="http://schemas.microsoft.com/office/powerpoint/2010/main" val="234536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7595EB-275A-49AD-9903-CA6D2212619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CBD0A89-5059-407A-A532-CB4CC24819E0}"/>
              </a:ext>
            </a:extLst>
          </p:cNvPr>
          <p:cNvSpPr>
            <a:spLocks noGrp="1"/>
          </p:cNvSpPr>
          <p:nvPr>
            <p:ph type="body" sz="quarter" idx="12"/>
          </p:nvPr>
        </p:nvSpPr>
        <p:spPr/>
        <p:txBody>
          <a:bodyPr/>
          <a:lstStyle/>
          <a:p>
            <a:r>
              <a:rPr lang="en-US" dirty="0"/>
              <a:t>Deterministic Finite Automata (DFA)</a:t>
            </a:r>
          </a:p>
        </p:txBody>
      </p:sp>
      <p:sp>
        <p:nvSpPr>
          <p:cNvPr id="4" name="Text Placeholder 3">
            <a:extLst>
              <a:ext uri="{FF2B5EF4-FFF2-40B4-BE49-F238E27FC236}">
                <a16:creationId xmlns:a16="http://schemas.microsoft.com/office/drawing/2014/main" id="{2CF0C0CB-6DD8-4CD9-9B14-6773871E289B}"/>
              </a:ext>
            </a:extLst>
          </p:cNvPr>
          <p:cNvSpPr>
            <a:spLocks noGrp="1"/>
          </p:cNvSpPr>
          <p:nvPr>
            <p:ph type="body" sz="quarter" idx="13"/>
          </p:nvPr>
        </p:nvSpPr>
        <p:spPr/>
        <p:txBody>
          <a:bodyPr>
            <a:normAutofit fontScale="92500" lnSpcReduction="20000"/>
          </a:bodyPr>
          <a:lstStyle/>
          <a:p>
            <a:pPr algn="just" eaLnBrk="1" hangingPunct="1"/>
            <a:r>
              <a:rPr lang="en-US" altLang="en-US" sz="2400" dirty="0"/>
              <a:t>Every step of a computation follows in a unique way from the preceding step (deterministic computation).</a:t>
            </a:r>
          </a:p>
          <a:p>
            <a:pPr algn="just" eaLnBrk="1" hangingPunct="1"/>
            <a:r>
              <a:rPr lang="en-US" altLang="en-US" sz="2400" dirty="0"/>
              <a:t>When the machine is in a given state and reads the next input symbol, we know the next state will be – it is determined.</a:t>
            </a:r>
          </a:p>
          <a:p>
            <a:r>
              <a:rPr lang="en-US" dirty="0"/>
              <a:t>The transition rules are of the form – </a:t>
            </a:r>
          </a:p>
          <a:p>
            <a:pPr lvl="1" algn="just"/>
            <a:r>
              <a:rPr lang="en-US" u="sng" dirty="0"/>
              <a:t>Each state</a:t>
            </a:r>
            <a:r>
              <a:rPr lang="en-US" dirty="0"/>
              <a:t> must have </a:t>
            </a:r>
            <a:r>
              <a:rPr lang="en-US" u="sng" dirty="0"/>
              <a:t>exactly one transition</a:t>
            </a:r>
            <a:r>
              <a:rPr lang="en-US" dirty="0"/>
              <a:t> for </a:t>
            </a:r>
            <a:r>
              <a:rPr lang="en-US" u="sng" dirty="0"/>
              <a:t>each input</a:t>
            </a:r>
            <a:r>
              <a:rPr lang="en-US" dirty="0"/>
              <a:t> from the input set to any individual state (including itself).</a:t>
            </a:r>
          </a:p>
          <a:p>
            <a:pPr lvl="1" algn="just"/>
            <a:r>
              <a:rPr lang="en-US" dirty="0"/>
              <a:t>If there are </a:t>
            </a:r>
            <a:r>
              <a:rPr lang="en-US" b="1" i="1" u="sng" dirty="0"/>
              <a:t>n</a:t>
            </a:r>
            <a:r>
              <a:rPr lang="en-US" u="sng" dirty="0"/>
              <a:t> number of inputs</a:t>
            </a:r>
            <a:r>
              <a:rPr lang="en-US" dirty="0"/>
              <a:t>, then </a:t>
            </a:r>
            <a:r>
              <a:rPr lang="en-US" u="sng" dirty="0"/>
              <a:t>each state</a:t>
            </a:r>
            <a:r>
              <a:rPr lang="en-US" dirty="0"/>
              <a:t> must have </a:t>
            </a:r>
            <a:r>
              <a:rPr lang="en-US" u="sng" dirty="0"/>
              <a:t>exactly </a:t>
            </a:r>
            <a:r>
              <a:rPr lang="en-US" b="1" i="1" u="sng" dirty="0"/>
              <a:t>n</a:t>
            </a:r>
            <a:r>
              <a:rPr lang="en-US" u="sng" dirty="0"/>
              <a:t> transitions</a:t>
            </a:r>
            <a:r>
              <a:rPr lang="en-US" dirty="0"/>
              <a:t> to any states (including itself). </a:t>
            </a:r>
          </a:p>
          <a:p>
            <a:pPr lvl="1" algn="just"/>
            <a:r>
              <a:rPr lang="en-US" dirty="0"/>
              <a:t>There must be exactly </a:t>
            </a:r>
            <a:r>
              <a:rPr lang="en-US" u="sng" dirty="0"/>
              <a:t>one start state</a:t>
            </a:r>
            <a:r>
              <a:rPr lang="en-US" dirty="0"/>
              <a:t> to start the transition and </a:t>
            </a:r>
            <a:r>
              <a:rPr lang="en-US" u="sng" dirty="0"/>
              <a:t>one or more final states</a:t>
            </a:r>
            <a:r>
              <a:rPr lang="en-US" dirty="0"/>
              <a:t> to finish the transition.</a:t>
            </a:r>
          </a:p>
          <a:p>
            <a:r>
              <a:rPr lang="en-US" altLang="en-US" dirty="0"/>
              <a:t>Let us go through – </a:t>
            </a:r>
          </a:p>
          <a:p>
            <a:pPr marL="800100" lvl="1" indent="-342900"/>
            <a:r>
              <a:rPr lang="en-US" altLang="en-US" dirty="0"/>
              <a:t>a precise definition of a deterministic finite automaton, </a:t>
            </a:r>
          </a:p>
          <a:p>
            <a:pPr marL="800100" lvl="1" indent="-342900"/>
            <a:r>
              <a:rPr lang="en-US" altLang="en-US" dirty="0"/>
              <a:t>terminologies for describing and manipulating DFA,</a:t>
            </a:r>
          </a:p>
          <a:p>
            <a:pPr marL="800100" lvl="1" indent="-342900"/>
            <a:r>
              <a:rPr lang="en-US" altLang="en-US" dirty="0"/>
              <a:t>theoretical results that describe their powers and limitations. </a:t>
            </a:r>
          </a:p>
          <a:p>
            <a:r>
              <a:rPr lang="en-US" altLang="en-US" dirty="0"/>
              <a:t>Let us now investigate the terminologies through an example.</a:t>
            </a:r>
          </a:p>
          <a:p>
            <a:pPr algn="just"/>
            <a:endParaRPr lang="en-US" dirty="0"/>
          </a:p>
        </p:txBody>
      </p:sp>
    </p:spTree>
    <p:extLst>
      <p:ext uri="{BB962C8B-B14F-4D97-AF65-F5344CB8AC3E}">
        <p14:creationId xmlns:p14="http://schemas.microsoft.com/office/powerpoint/2010/main" val="2594793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EA30E9-734F-4194-B054-5A93291416D3}"/>
              </a:ext>
            </a:extLst>
          </p:cNvPr>
          <p:cNvSpPr>
            <a:spLocks noGrp="1"/>
          </p:cNvSpPr>
          <p:nvPr>
            <p:ph sz="half" idx="1"/>
          </p:nvPr>
        </p:nvSpPr>
        <p:spPr>
          <a:xfrm>
            <a:off x="0" y="2569029"/>
            <a:ext cx="4486216" cy="3854152"/>
          </a:xfrm>
        </p:spPr>
        <p:txBody>
          <a:bodyPr>
            <a:normAutofit fontScale="85000" lnSpcReduction="10000"/>
          </a:bodyPr>
          <a:lstStyle/>
          <a:p>
            <a:pPr algn="just">
              <a:spcBef>
                <a:spcPts val="0"/>
              </a:spcBef>
            </a:pPr>
            <a:r>
              <a:rPr lang="en-US" altLang="en-US" sz="2400" dirty="0"/>
              <a:t>3 </a:t>
            </a:r>
            <a:r>
              <a:rPr lang="en-US" altLang="en-US" sz="2400" i="1" dirty="0"/>
              <a:t>states</a:t>
            </a:r>
            <a:r>
              <a:rPr lang="en-US" altLang="en-US" sz="2400" dirty="0"/>
              <a:t>, labeled </a:t>
            </a:r>
            <a:r>
              <a:rPr lang="en-US" altLang="en-US" sz="2400" i="1" dirty="0"/>
              <a:t>q</a:t>
            </a:r>
            <a:r>
              <a:rPr lang="en-US" altLang="en-US" sz="2400" baseline="-25000" dirty="0"/>
              <a:t>1</a:t>
            </a:r>
            <a:r>
              <a:rPr lang="en-US" altLang="en-US" sz="2400" dirty="0"/>
              <a:t>, </a:t>
            </a:r>
            <a:r>
              <a:rPr lang="en-US" altLang="en-US" sz="2400" i="1" dirty="0"/>
              <a:t>q</a:t>
            </a:r>
            <a:r>
              <a:rPr lang="en-US" altLang="en-US" sz="2400" baseline="-25000" dirty="0"/>
              <a:t>2</a:t>
            </a:r>
            <a:r>
              <a:rPr lang="en-US" altLang="en-US" sz="2400" dirty="0"/>
              <a:t>, and </a:t>
            </a:r>
            <a:r>
              <a:rPr lang="en-US" altLang="en-US" sz="2400" i="1" dirty="0"/>
              <a:t>q</a:t>
            </a:r>
            <a:r>
              <a:rPr lang="en-US" altLang="en-US" sz="2400" baseline="-25000" dirty="0"/>
              <a:t>3</a:t>
            </a:r>
            <a:r>
              <a:rPr lang="en-US" altLang="en-US" sz="2400" dirty="0"/>
              <a:t>.</a:t>
            </a:r>
          </a:p>
          <a:p>
            <a:pPr algn="just">
              <a:spcBef>
                <a:spcPts val="0"/>
              </a:spcBef>
            </a:pPr>
            <a:r>
              <a:rPr lang="en-US" altLang="en-US" sz="2400" dirty="0"/>
              <a:t>The </a:t>
            </a:r>
            <a:r>
              <a:rPr lang="en-US" altLang="en-US" sz="2400" i="1" dirty="0"/>
              <a:t>start state </a:t>
            </a:r>
            <a:r>
              <a:rPr lang="en-US" altLang="en-US" sz="2400" dirty="0"/>
              <a:t>is </a:t>
            </a:r>
            <a:r>
              <a:rPr lang="en-US" altLang="en-US" sz="2400" i="1" dirty="0"/>
              <a:t>q</a:t>
            </a:r>
            <a:r>
              <a:rPr lang="en-US" altLang="en-US" sz="2400" baseline="-25000" dirty="0"/>
              <a:t>1</a:t>
            </a:r>
            <a:r>
              <a:rPr lang="en-US" altLang="en-US" sz="2400" dirty="0"/>
              <a:t>, indicated by the arrow pointing at it from no where.</a:t>
            </a:r>
          </a:p>
          <a:p>
            <a:pPr algn="just">
              <a:spcBef>
                <a:spcPts val="0"/>
              </a:spcBef>
            </a:pPr>
            <a:r>
              <a:rPr lang="en-US" altLang="en-US" sz="2400" dirty="0"/>
              <a:t>The </a:t>
            </a:r>
            <a:r>
              <a:rPr lang="en-US" altLang="en-US" sz="2400" i="1" dirty="0"/>
              <a:t>accept state</a:t>
            </a:r>
            <a:r>
              <a:rPr lang="en-US" altLang="en-US" sz="2400" dirty="0"/>
              <a:t>, </a:t>
            </a:r>
            <a:r>
              <a:rPr lang="en-US" altLang="en-US" sz="2400" i="1" dirty="0"/>
              <a:t>q</a:t>
            </a:r>
            <a:r>
              <a:rPr lang="en-US" altLang="en-US" sz="2400" baseline="-25000" dirty="0"/>
              <a:t>2</a:t>
            </a:r>
            <a:r>
              <a:rPr lang="en-US" altLang="en-US" sz="2400" dirty="0"/>
              <a:t>, is the one with a double circle.</a:t>
            </a:r>
          </a:p>
          <a:p>
            <a:pPr algn="just">
              <a:spcBef>
                <a:spcPts val="0"/>
              </a:spcBef>
            </a:pPr>
            <a:r>
              <a:rPr lang="en-US" altLang="en-US" sz="2400" dirty="0"/>
              <a:t>The arrow going from one state to another (or to itself [loop]) are called </a:t>
            </a:r>
            <a:r>
              <a:rPr lang="en-US" altLang="en-US" sz="2400" i="1" dirty="0"/>
              <a:t>transitions</a:t>
            </a:r>
            <a:r>
              <a:rPr lang="en-US" altLang="en-US" sz="2400" dirty="0"/>
              <a:t>.</a:t>
            </a:r>
          </a:p>
          <a:p>
            <a:pPr algn="just">
              <a:spcBef>
                <a:spcPts val="0"/>
              </a:spcBef>
            </a:pPr>
            <a:r>
              <a:rPr lang="en-US" altLang="en-US" sz="2400" dirty="0"/>
              <a:t>The symbol(s) along the transition is called </a:t>
            </a:r>
            <a:r>
              <a:rPr lang="en-US" altLang="en-US" sz="2400" i="1" dirty="0"/>
              <a:t>label</a:t>
            </a:r>
            <a:r>
              <a:rPr lang="en-US" altLang="en-US" sz="2400" dirty="0"/>
              <a:t>. </a:t>
            </a:r>
          </a:p>
          <a:p>
            <a:pPr algn="just">
              <a:spcBef>
                <a:spcPts val="0"/>
              </a:spcBef>
            </a:pPr>
            <a:r>
              <a:rPr lang="en-US" altLang="en-US" sz="2400" dirty="0"/>
              <a:t>Each label is from input set {0, 1}.</a:t>
            </a:r>
          </a:p>
          <a:p>
            <a:pPr algn="just">
              <a:spcBef>
                <a:spcPts val="0"/>
              </a:spcBef>
            </a:pPr>
            <a:r>
              <a:rPr lang="en-US" altLang="en-US" sz="2400" dirty="0"/>
              <a:t>From each state there are exactly one transition for each input 0 and 1.</a:t>
            </a:r>
            <a:endParaRPr lang="en-US" altLang="en-US" sz="2000" dirty="0"/>
          </a:p>
          <a:p>
            <a:endParaRPr lang="en-US" dirty="0"/>
          </a:p>
        </p:txBody>
      </p:sp>
      <p:sp>
        <p:nvSpPr>
          <p:cNvPr id="3" name="Content Placeholder 2">
            <a:extLst>
              <a:ext uri="{FF2B5EF4-FFF2-40B4-BE49-F238E27FC236}">
                <a16:creationId xmlns:a16="http://schemas.microsoft.com/office/drawing/2014/main" id="{D63AE4ED-5235-4F45-A4DA-F72022D71043}"/>
              </a:ext>
            </a:extLst>
          </p:cNvPr>
          <p:cNvSpPr>
            <a:spLocks noGrp="1"/>
          </p:cNvSpPr>
          <p:nvPr>
            <p:ph sz="half" idx="2"/>
          </p:nvPr>
        </p:nvSpPr>
        <p:spPr>
          <a:xfrm>
            <a:off x="4600095" y="2569029"/>
            <a:ext cx="4543907" cy="3854152"/>
          </a:xfrm>
        </p:spPr>
        <p:txBody>
          <a:bodyPr>
            <a:normAutofit fontScale="92500"/>
          </a:bodyPr>
          <a:lstStyle/>
          <a:p>
            <a:pPr>
              <a:lnSpc>
                <a:spcPct val="120000"/>
              </a:lnSpc>
            </a:pPr>
            <a:r>
              <a:rPr lang="en-US" altLang="en-US" sz="2000" dirty="0"/>
              <a:t>M</a:t>
            </a:r>
            <a:r>
              <a:rPr lang="en-US" altLang="en-US" sz="2000" baseline="-25000" dirty="0"/>
              <a:t>1</a:t>
            </a:r>
            <a:r>
              <a:rPr lang="en-US" altLang="en-US" sz="2000" dirty="0"/>
              <a:t> works as follows – </a:t>
            </a:r>
          </a:p>
          <a:p>
            <a:pPr lvl="1">
              <a:lnSpc>
                <a:spcPct val="120000"/>
              </a:lnSpc>
            </a:pPr>
            <a:r>
              <a:rPr lang="en-US" altLang="en-US" sz="1800" dirty="0"/>
              <a:t>The automaton receives the symbols from the input string one by one from left to right.</a:t>
            </a:r>
          </a:p>
          <a:p>
            <a:pPr lvl="1">
              <a:lnSpc>
                <a:spcPct val="120000"/>
              </a:lnSpc>
            </a:pPr>
            <a:r>
              <a:rPr lang="en-US" altLang="en-US" sz="1800" dirty="0"/>
              <a:t>After reading each symbol, M1 moves from one state to another along the transition that has the symbol as its label. </a:t>
            </a:r>
          </a:p>
          <a:p>
            <a:pPr lvl="1">
              <a:lnSpc>
                <a:spcPct val="120000"/>
              </a:lnSpc>
            </a:pPr>
            <a:r>
              <a:rPr lang="en-US" altLang="en-US" sz="1800" dirty="0"/>
              <a:t>When it reads the last symbol, M1 produces the output.</a:t>
            </a:r>
          </a:p>
          <a:p>
            <a:pPr lvl="1">
              <a:lnSpc>
                <a:spcPct val="120000"/>
              </a:lnSpc>
            </a:pPr>
            <a:r>
              <a:rPr lang="en-US" altLang="en-US" sz="1800" dirty="0"/>
              <a:t>The output is ACCEPT if M1 is now in an accept state and REJECT if it is not.</a:t>
            </a:r>
          </a:p>
          <a:p>
            <a:endParaRPr lang="en-US" dirty="0"/>
          </a:p>
        </p:txBody>
      </p:sp>
      <p:sp>
        <p:nvSpPr>
          <p:cNvPr id="4" name="Footer Placeholder 3">
            <a:extLst>
              <a:ext uri="{FF2B5EF4-FFF2-40B4-BE49-F238E27FC236}">
                <a16:creationId xmlns:a16="http://schemas.microsoft.com/office/drawing/2014/main" id="{787F4DD0-7CA3-4780-AE13-2FCC2E1C5B30}"/>
              </a:ext>
            </a:extLst>
          </p:cNvPr>
          <p:cNvSpPr>
            <a:spLocks noGrp="1"/>
          </p:cNvSpPr>
          <p:nvPr>
            <p:ph type="ftr" sz="quarter" idx="11"/>
          </p:nvPr>
        </p:nvSpPr>
        <p:spPr/>
        <p:txBody>
          <a:bodyPr/>
          <a:lstStyle/>
          <a:p>
            <a:r>
              <a:rPr lang="en-US"/>
              <a:t>CSC3113: Theory of Computation</a:t>
            </a:r>
          </a:p>
        </p:txBody>
      </p:sp>
      <p:sp>
        <p:nvSpPr>
          <p:cNvPr id="5" name="Text Placeholder 4">
            <a:extLst>
              <a:ext uri="{FF2B5EF4-FFF2-40B4-BE49-F238E27FC236}">
                <a16:creationId xmlns:a16="http://schemas.microsoft.com/office/drawing/2014/main" id="{0BCBCDAD-CCF6-4605-A9F0-51516AB2338F}"/>
              </a:ext>
            </a:extLst>
          </p:cNvPr>
          <p:cNvSpPr>
            <a:spLocks noGrp="1"/>
          </p:cNvSpPr>
          <p:nvPr>
            <p:ph type="body" sz="quarter" idx="12"/>
          </p:nvPr>
        </p:nvSpPr>
        <p:spPr/>
        <p:txBody>
          <a:bodyPr/>
          <a:lstStyle/>
          <a:p>
            <a:r>
              <a:rPr lang="en-US" dirty="0"/>
              <a:t>Terminologies</a:t>
            </a:r>
          </a:p>
        </p:txBody>
      </p:sp>
      <p:sp>
        <p:nvSpPr>
          <p:cNvPr id="6" name="Oval 5">
            <a:extLst>
              <a:ext uri="{FF2B5EF4-FFF2-40B4-BE49-F238E27FC236}">
                <a16:creationId xmlns:a16="http://schemas.microsoft.com/office/drawing/2014/main" id="{F959BEC9-8E25-49A4-B0B3-829C2C42CF28}"/>
              </a:ext>
            </a:extLst>
          </p:cNvPr>
          <p:cNvSpPr/>
          <p:nvPr/>
        </p:nvSpPr>
        <p:spPr>
          <a:xfrm>
            <a:off x="1103086" y="1451429"/>
            <a:ext cx="685800" cy="6858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Narrow" panose="020B0606020202030204" pitchFamily="34" charset="0"/>
              </a:rPr>
              <a:t>q</a:t>
            </a:r>
            <a:r>
              <a:rPr lang="en-US" sz="2800" b="1" baseline="-25000" dirty="0">
                <a:latin typeface="Arial Narrow" panose="020B0606020202030204" pitchFamily="34" charset="0"/>
              </a:rPr>
              <a:t>1</a:t>
            </a:r>
            <a:endParaRPr lang="en-US" b="1" baseline="-25000" dirty="0">
              <a:latin typeface="Arial Narrow" panose="020B0606020202030204" pitchFamily="34" charset="0"/>
            </a:endParaRPr>
          </a:p>
        </p:txBody>
      </p:sp>
      <p:sp>
        <p:nvSpPr>
          <p:cNvPr id="8" name="Oval 7">
            <a:extLst>
              <a:ext uri="{FF2B5EF4-FFF2-40B4-BE49-F238E27FC236}">
                <a16:creationId xmlns:a16="http://schemas.microsoft.com/office/drawing/2014/main" id="{F42F4E61-3C1C-4C46-9911-C4D984841B61}"/>
              </a:ext>
            </a:extLst>
          </p:cNvPr>
          <p:cNvSpPr/>
          <p:nvPr/>
        </p:nvSpPr>
        <p:spPr>
          <a:xfrm>
            <a:off x="3476625" y="1451429"/>
            <a:ext cx="685800" cy="685800"/>
          </a:xfrm>
          <a:prstGeom prst="ellipse">
            <a:avLst/>
          </a:prstGeom>
          <a:noFill/>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Narrow" panose="020B0606020202030204" pitchFamily="34" charset="0"/>
              </a:rPr>
              <a:t>q</a:t>
            </a:r>
            <a:r>
              <a:rPr lang="en-US" sz="2800" b="1" baseline="-25000" dirty="0">
                <a:latin typeface="Arial Narrow" panose="020B0606020202030204" pitchFamily="34" charset="0"/>
              </a:rPr>
              <a:t>2</a:t>
            </a:r>
            <a:endParaRPr lang="en-US" b="1" baseline="-25000" dirty="0">
              <a:latin typeface="Arial Narrow" panose="020B0606020202030204" pitchFamily="34" charset="0"/>
            </a:endParaRPr>
          </a:p>
        </p:txBody>
      </p:sp>
      <p:sp>
        <p:nvSpPr>
          <p:cNvPr id="10" name="Oval 9">
            <a:extLst>
              <a:ext uri="{FF2B5EF4-FFF2-40B4-BE49-F238E27FC236}">
                <a16:creationId xmlns:a16="http://schemas.microsoft.com/office/drawing/2014/main" id="{52266A12-013F-40D1-BE56-C4AECE4F5B9E}"/>
              </a:ext>
            </a:extLst>
          </p:cNvPr>
          <p:cNvSpPr/>
          <p:nvPr/>
        </p:nvSpPr>
        <p:spPr>
          <a:xfrm>
            <a:off x="5994854" y="1445491"/>
            <a:ext cx="685800" cy="6858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Narrow" panose="020B0606020202030204" pitchFamily="34" charset="0"/>
              </a:rPr>
              <a:t>q</a:t>
            </a:r>
            <a:r>
              <a:rPr lang="en-US" sz="2800" b="1" baseline="-25000" dirty="0">
                <a:latin typeface="Arial Narrow" panose="020B0606020202030204" pitchFamily="34" charset="0"/>
              </a:rPr>
              <a:t>3</a:t>
            </a:r>
            <a:endParaRPr lang="en-US" b="1" baseline="-25000" dirty="0">
              <a:latin typeface="Arial Narrow" panose="020B0606020202030204" pitchFamily="34" charset="0"/>
            </a:endParaRPr>
          </a:p>
        </p:txBody>
      </p:sp>
      <p:cxnSp>
        <p:nvCxnSpPr>
          <p:cNvPr id="12" name="Straight Arrow Connector 11">
            <a:extLst>
              <a:ext uri="{FF2B5EF4-FFF2-40B4-BE49-F238E27FC236}">
                <a16:creationId xmlns:a16="http://schemas.microsoft.com/office/drawing/2014/main" id="{DA8793B3-776A-43BF-BBED-955D4D99FDCC}"/>
              </a:ext>
            </a:extLst>
          </p:cNvPr>
          <p:cNvCxnSpPr>
            <a:cxnSpLocks/>
            <a:endCxn id="6" idx="2"/>
          </p:cNvCxnSpPr>
          <p:nvPr/>
        </p:nvCxnSpPr>
        <p:spPr>
          <a:xfrm>
            <a:off x="406400" y="1794329"/>
            <a:ext cx="696686"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35141C9C-F15C-4F8C-9906-5652E972768A}"/>
              </a:ext>
            </a:extLst>
          </p:cNvPr>
          <p:cNvCxnSpPr>
            <a:stCxn id="6" idx="6"/>
            <a:endCxn id="8" idx="2"/>
          </p:cNvCxnSpPr>
          <p:nvPr/>
        </p:nvCxnSpPr>
        <p:spPr>
          <a:xfrm>
            <a:off x="1788886" y="1794329"/>
            <a:ext cx="1687739"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EB620D83-CA2C-4B3A-A3B9-18CDFC0B352D}"/>
              </a:ext>
            </a:extLst>
          </p:cNvPr>
          <p:cNvCxnSpPr>
            <a:stCxn id="8" idx="6"/>
            <a:endCxn id="10" idx="2"/>
          </p:cNvCxnSpPr>
          <p:nvPr/>
        </p:nvCxnSpPr>
        <p:spPr>
          <a:xfrm flipV="1">
            <a:off x="4162425" y="1788391"/>
            <a:ext cx="1832429" cy="5938"/>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9" name="Connector: Curved 18">
            <a:extLst>
              <a:ext uri="{FF2B5EF4-FFF2-40B4-BE49-F238E27FC236}">
                <a16:creationId xmlns:a16="http://schemas.microsoft.com/office/drawing/2014/main" id="{1D54A866-19B4-487A-B9E5-EA2571F50FED}"/>
              </a:ext>
            </a:extLst>
          </p:cNvPr>
          <p:cNvCxnSpPr>
            <a:stCxn id="10" idx="1"/>
            <a:endCxn id="8" idx="7"/>
          </p:cNvCxnSpPr>
          <p:nvPr/>
        </p:nvCxnSpPr>
        <p:spPr>
          <a:xfrm rot="16200000" flipH="1" flipV="1">
            <a:off x="5075671" y="532245"/>
            <a:ext cx="5938" cy="2033295"/>
          </a:xfrm>
          <a:prstGeom prst="curvedConnector3">
            <a:avLst>
              <a:gd name="adj1" fmla="val -5541142"/>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1" name="Connector: Curved 20">
            <a:extLst>
              <a:ext uri="{FF2B5EF4-FFF2-40B4-BE49-F238E27FC236}">
                <a16:creationId xmlns:a16="http://schemas.microsoft.com/office/drawing/2014/main" id="{EC987D0B-96BC-4EBE-8E96-99B4C136AC4A}"/>
              </a:ext>
            </a:extLst>
          </p:cNvPr>
          <p:cNvCxnSpPr>
            <a:cxnSpLocks/>
            <a:stCxn id="6" idx="1"/>
            <a:endCxn id="6" idx="0"/>
          </p:cNvCxnSpPr>
          <p:nvPr/>
        </p:nvCxnSpPr>
        <p:spPr>
          <a:xfrm rot="5400000" flipH="1" flipV="1">
            <a:off x="1274536" y="1380413"/>
            <a:ext cx="100433" cy="242467"/>
          </a:xfrm>
          <a:prstGeom prst="curvedConnector3">
            <a:avLst>
              <a:gd name="adj1" fmla="val 501036"/>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3" name="Connector: Curved 22">
            <a:extLst>
              <a:ext uri="{FF2B5EF4-FFF2-40B4-BE49-F238E27FC236}">
                <a16:creationId xmlns:a16="http://schemas.microsoft.com/office/drawing/2014/main" id="{F8553B03-6DE5-4D72-8678-313D93410B19}"/>
              </a:ext>
            </a:extLst>
          </p:cNvPr>
          <p:cNvCxnSpPr>
            <a:stCxn id="8" idx="1"/>
            <a:endCxn id="8" idx="0"/>
          </p:cNvCxnSpPr>
          <p:nvPr/>
        </p:nvCxnSpPr>
        <p:spPr>
          <a:xfrm rot="5400000" flipH="1" flipV="1">
            <a:off x="3648075" y="1380413"/>
            <a:ext cx="100433" cy="242467"/>
          </a:xfrm>
          <a:prstGeom prst="curvedConnector3">
            <a:avLst>
              <a:gd name="adj1" fmla="val 486583"/>
            </a:avLst>
          </a:prstGeom>
          <a:ln>
            <a:tailEnd type="triangle" w="lg" len="lg"/>
          </a:ln>
        </p:spPr>
        <p:style>
          <a:lnRef idx="2">
            <a:schemeClr val="dk1"/>
          </a:lnRef>
          <a:fillRef idx="0">
            <a:schemeClr val="dk1"/>
          </a:fillRef>
          <a:effectRef idx="1">
            <a:schemeClr val="dk1"/>
          </a:effectRef>
          <a:fontRef idx="minor">
            <a:schemeClr val="tx1"/>
          </a:fontRef>
        </p:style>
      </p:cxnSp>
      <p:sp>
        <p:nvSpPr>
          <p:cNvPr id="27" name="Rectangle 26">
            <a:extLst>
              <a:ext uri="{FF2B5EF4-FFF2-40B4-BE49-F238E27FC236}">
                <a16:creationId xmlns:a16="http://schemas.microsoft.com/office/drawing/2014/main" id="{DAB25493-628C-4D63-93BF-6004A850D099}"/>
              </a:ext>
            </a:extLst>
          </p:cNvPr>
          <p:cNvSpPr/>
          <p:nvPr/>
        </p:nvSpPr>
        <p:spPr>
          <a:xfrm>
            <a:off x="2063136" y="1784266"/>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9" name="Rectangle 28">
            <a:extLst>
              <a:ext uri="{FF2B5EF4-FFF2-40B4-BE49-F238E27FC236}">
                <a16:creationId xmlns:a16="http://schemas.microsoft.com/office/drawing/2014/main" id="{FC56CD76-4E2D-4103-B234-1B6A2F1152FD}"/>
              </a:ext>
            </a:extLst>
          </p:cNvPr>
          <p:cNvSpPr/>
          <p:nvPr/>
        </p:nvSpPr>
        <p:spPr>
          <a:xfrm>
            <a:off x="4624194" y="1788390"/>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31" name="Rectangle 30">
            <a:extLst>
              <a:ext uri="{FF2B5EF4-FFF2-40B4-BE49-F238E27FC236}">
                <a16:creationId xmlns:a16="http://schemas.microsoft.com/office/drawing/2014/main" id="{CFD2F1C3-B25F-46A2-8CDF-BB58FCC238B8}"/>
              </a:ext>
            </a:extLst>
          </p:cNvPr>
          <p:cNvSpPr/>
          <p:nvPr/>
        </p:nvSpPr>
        <p:spPr>
          <a:xfrm>
            <a:off x="4624194" y="1194124"/>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1, 0</a:t>
            </a:r>
          </a:p>
        </p:txBody>
      </p:sp>
      <p:sp>
        <p:nvSpPr>
          <p:cNvPr id="33" name="Rectangle 32">
            <a:extLst>
              <a:ext uri="{FF2B5EF4-FFF2-40B4-BE49-F238E27FC236}">
                <a16:creationId xmlns:a16="http://schemas.microsoft.com/office/drawing/2014/main" id="{5FCA6C21-B5BE-463E-BC03-32FA5CAD6A70}"/>
              </a:ext>
            </a:extLst>
          </p:cNvPr>
          <p:cNvSpPr/>
          <p:nvPr/>
        </p:nvSpPr>
        <p:spPr>
          <a:xfrm>
            <a:off x="3019086" y="1102592"/>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35" name="Rectangle 34">
            <a:extLst>
              <a:ext uri="{FF2B5EF4-FFF2-40B4-BE49-F238E27FC236}">
                <a16:creationId xmlns:a16="http://schemas.microsoft.com/office/drawing/2014/main" id="{18F0A803-ACC8-46D9-986E-B0D1256D0F7A}"/>
              </a:ext>
            </a:extLst>
          </p:cNvPr>
          <p:cNvSpPr/>
          <p:nvPr/>
        </p:nvSpPr>
        <p:spPr>
          <a:xfrm>
            <a:off x="645011" y="1036638"/>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37" name="TextBox 36">
            <a:extLst>
              <a:ext uri="{FF2B5EF4-FFF2-40B4-BE49-F238E27FC236}">
                <a16:creationId xmlns:a16="http://schemas.microsoft.com/office/drawing/2014/main" id="{6E56B59C-A7DD-405D-9826-2CD86BA621C8}"/>
              </a:ext>
            </a:extLst>
          </p:cNvPr>
          <p:cNvSpPr txBox="1"/>
          <p:nvPr/>
        </p:nvSpPr>
        <p:spPr>
          <a:xfrm>
            <a:off x="4981577" y="827291"/>
            <a:ext cx="4196095" cy="707886"/>
          </a:xfrm>
          <a:prstGeom prst="rect">
            <a:avLst/>
          </a:prstGeom>
          <a:noFill/>
        </p:spPr>
        <p:txBody>
          <a:bodyPr wrap="square">
            <a:spAutoFit/>
          </a:bodyPr>
          <a:lstStyle/>
          <a:p>
            <a:pPr algn="r"/>
            <a:r>
              <a:rPr lang="en-US" sz="2000" b="1" dirty="0"/>
              <a:t>Deterministic Finite Automata (DFA)</a:t>
            </a:r>
          </a:p>
          <a:p>
            <a:pPr algn="r"/>
            <a:r>
              <a:rPr lang="en-US" sz="2000" b="1" dirty="0"/>
              <a:t>State Diagram</a:t>
            </a:r>
            <a:endParaRPr lang="en-US" sz="2000" b="1" baseline="-25000" dirty="0"/>
          </a:p>
        </p:txBody>
      </p:sp>
    </p:spTree>
    <p:extLst>
      <p:ext uri="{BB962C8B-B14F-4D97-AF65-F5344CB8AC3E}">
        <p14:creationId xmlns:p14="http://schemas.microsoft.com/office/powerpoint/2010/main" val="3969811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nodeType="clickEffect">
                                  <p:stCondLst>
                                    <p:cond delay="0"/>
                                  </p:stCondLst>
                                  <p:childTnLst>
                                    <p:set>
                                      <p:cBhvr>
                                        <p:cTn id="10" dur="indefinite"/>
                                        <p:tgtEl>
                                          <p:spTgt spid="6"/>
                                        </p:tgtEl>
                                        <p:attrNameLst>
                                          <p:attrName>fillcolor</p:attrName>
                                        </p:attrNameLst>
                                      </p:cBhvr>
                                      <p:to>
                                        <p:clrVal>
                                          <a:schemeClr val="accent2"/>
                                        </p:clrVal>
                                      </p:to>
                                    </p:set>
                                    <p:set>
                                      <p:cBhvr>
                                        <p:cTn id="11" dur="indefinite"/>
                                        <p:tgtEl>
                                          <p:spTgt spid="6"/>
                                        </p:tgtEl>
                                        <p:attrNameLst>
                                          <p:attrName>fill.type</p:attrName>
                                        </p:attrNameLst>
                                      </p:cBhvr>
                                      <p:to>
                                        <p:strVal val="solid"/>
                                      </p:to>
                                    </p:set>
                                    <p:set>
                                      <p:cBhvr>
                                        <p:cTn id="12" dur="indefinite"/>
                                        <p:tgtEl>
                                          <p:spTgt spid="6"/>
                                        </p:tgtEl>
                                        <p:attrNameLst>
                                          <p:attrName>fill.on</p:attrName>
                                        </p:attrNameLst>
                                      </p:cBhvr>
                                      <p:to>
                                        <p:strVal val="true"/>
                                      </p:to>
                                    </p:set>
                                  </p:childTnLst>
                                </p:cTn>
                              </p:par>
                              <p:par>
                                <p:cTn id="13" presetID="1" presetClass="emph" presetSubtype="1" nodeType="withEffect">
                                  <p:stCondLst>
                                    <p:cond delay="0"/>
                                  </p:stCondLst>
                                  <p:childTnLst>
                                    <p:set>
                                      <p:cBhvr>
                                        <p:cTn id="14" dur="indefinite"/>
                                        <p:tgtEl>
                                          <p:spTgt spid="8"/>
                                        </p:tgtEl>
                                        <p:attrNameLst>
                                          <p:attrName>fillcolor</p:attrName>
                                        </p:attrNameLst>
                                      </p:cBhvr>
                                      <p:to>
                                        <p:clrVal>
                                          <a:schemeClr val="accent2"/>
                                        </p:clrVal>
                                      </p:to>
                                    </p:set>
                                    <p:set>
                                      <p:cBhvr>
                                        <p:cTn id="15" dur="indefinite"/>
                                        <p:tgtEl>
                                          <p:spTgt spid="8"/>
                                        </p:tgtEl>
                                        <p:attrNameLst>
                                          <p:attrName>fill.type</p:attrName>
                                        </p:attrNameLst>
                                      </p:cBhvr>
                                      <p:to>
                                        <p:strVal val="solid"/>
                                      </p:to>
                                    </p:set>
                                    <p:set>
                                      <p:cBhvr>
                                        <p:cTn id="16" dur="indefinite"/>
                                        <p:tgtEl>
                                          <p:spTgt spid="8"/>
                                        </p:tgtEl>
                                        <p:attrNameLst>
                                          <p:attrName>fill.on</p:attrName>
                                        </p:attrNameLst>
                                      </p:cBhvr>
                                      <p:to>
                                        <p:strVal val="true"/>
                                      </p:to>
                                    </p:set>
                                  </p:childTnLst>
                                </p:cTn>
                              </p:par>
                              <p:par>
                                <p:cTn id="17" presetID="1" presetClass="emph" presetSubtype="1" nodeType="withEffect">
                                  <p:stCondLst>
                                    <p:cond delay="0"/>
                                  </p:stCondLst>
                                  <p:childTnLst>
                                    <p:set>
                                      <p:cBhvr>
                                        <p:cTn id="18" dur="indefinite"/>
                                        <p:tgtEl>
                                          <p:spTgt spid="10"/>
                                        </p:tgtEl>
                                        <p:attrNameLst>
                                          <p:attrName>fillcolor</p:attrName>
                                        </p:attrNameLst>
                                      </p:cBhvr>
                                      <p:to>
                                        <p:clrVal>
                                          <a:schemeClr val="accent2"/>
                                        </p:clrVal>
                                      </p:to>
                                    </p:set>
                                    <p:set>
                                      <p:cBhvr>
                                        <p:cTn id="19" dur="indefinite"/>
                                        <p:tgtEl>
                                          <p:spTgt spid="10"/>
                                        </p:tgtEl>
                                        <p:attrNameLst>
                                          <p:attrName>fill.type</p:attrName>
                                        </p:attrNameLst>
                                      </p:cBhvr>
                                      <p:to>
                                        <p:strVal val="solid"/>
                                      </p:to>
                                    </p:set>
                                    <p:set>
                                      <p:cBhvr>
                                        <p:cTn id="20" dur="indefinite"/>
                                        <p:tgtEl>
                                          <p:spTgt spid="10"/>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1" nodeType="clickEffect">
                                  <p:stCondLst>
                                    <p:cond delay="0"/>
                                  </p:stCondLst>
                                  <p:childTnLst>
                                    <p:set>
                                      <p:cBhvr>
                                        <p:cTn id="24" dur="indefinite"/>
                                        <p:tgtEl>
                                          <p:spTgt spid="6"/>
                                        </p:tgtEl>
                                        <p:attrNameLst>
                                          <p:attrName>fillcolor</p:attrName>
                                        </p:attrNameLst>
                                      </p:cBhvr>
                                      <p:to>
                                        <p:clrVal>
                                          <a:srgbClr val="FFFFFF"/>
                                        </p:clrVal>
                                      </p:to>
                                    </p:set>
                                    <p:set>
                                      <p:cBhvr>
                                        <p:cTn id="25" dur="indefinite"/>
                                        <p:tgtEl>
                                          <p:spTgt spid="6"/>
                                        </p:tgtEl>
                                        <p:attrNameLst>
                                          <p:attrName>fill.type</p:attrName>
                                        </p:attrNameLst>
                                      </p:cBhvr>
                                      <p:to>
                                        <p:strVal val="solid"/>
                                      </p:to>
                                    </p:set>
                                    <p:set>
                                      <p:cBhvr>
                                        <p:cTn id="26" dur="indefinite"/>
                                        <p:tgtEl>
                                          <p:spTgt spid="6"/>
                                        </p:tgtEl>
                                        <p:attrNameLst>
                                          <p:attrName>fill.on</p:attrName>
                                        </p:attrNameLst>
                                      </p:cBhvr>
                                      <p:to>
                                        <p:strVal val="true"/>
                                      </p:to>
                                    </p:set>
                                  </p:childTnLst>
                                </p:cTn>
                              </p:par>
                              <p:par>
                                <p:cTn id="27" presetID="1" presetClass="emph" presetSubtype="1" nodeType="withEffect">
                                  <p:stCondLst>
                                    <p:cond delay="0"/>
                                  </p:stCondLst>
                                  <p:childTnLst>
                                    <p:set>
                                      <p:cBhvr>
                                        <p:cTn id="28" dur="indefinite"/>
                                        <p:tgtEl>
                                          <p:spTgt spid="8"/>
                                        </p:tgtEl>
                                        <p:attrNameLst>
                                          <p:attrName>fillcolor</p:attrName>
                                        </p:attrNameLst>
                                      </p:cBhvr>
                                      <p:to>
                                        <p:clrVal>
                                          <a:srgbClr val="FFFFFF"/>
                                        </p:clrVal>
                                      </p:to>
                                    </p:set>
                                    <p:set>
                                      <p:cBhvr>
                                        <p:cTn id="29" dur="indefinite"/>
                                        <p:tgtEl>
                                          <p:spTgt spid="8"/>
                                        </p:tgtEl>
                                        <p:attrNameLst>
                                          <p:attrName>fill.type</p:attrName>
                                        </p:attrNameLst>
                                      </p:cBhvr>
                                      <p:to>
                                        <p:strVal val="solid"/>
                                      </p:to>
                                    </p:set>
                                    <p:set>
                                      <p:cBhvr>
                                        <p:cTn id="30" dur="indefinite"/>
                                        <p:tgtEl>
                                          <p:spTgt spid="8"/>
                                        </p:tgtEl>
                                        <p:attrNameLst>
                                          <p:attrName>fill.on</p:attrName>
                                        </p:attrNameLst>
                                      </p:cBhvr>
                                      <p:to>
                                        <p:strVal val="true"/>
                                      </p:to>
                                    </p:set>
                                  </p:childTnLst>
                                </p:cTn>
                              </p:par>
                              <p:par>
                                <p:cTn id="31" presetID="1" presetClass="emph" presetSubtype="1" nodeType="withEffect">
                                  <p:stCondLst>
                                    <p:cond delay="0"/>
                                  </p:stCondLst>
                                  <p:childTnLst>
                                    <p:set>
                                      <p:cBhvr>
                                        <p:cTn id="32" dur="indefinite"/>
                                        <p:tgtEl>
                                          <p:spTgt spid="10"/>
                                        </p:tgtEl>
                                        <p:attrNameLst>
                                          <p:attrName>fillcolor</p:attrName>
                                        </p:attrNameLst>
                                      </p:cBhvr>
                                      <p:to>
                                        <p:clrVal>
                                          <a:srgbClr val="FFFFFF"/>
                                        </p:clrVal>
                                      </p:to>
                                    </p:set>
                                    <p:set>
                                      <p:cBhvr>
                                        <p:cTn id="33" dur="indefinite"/>
                                        <p:tgtEl>
                                          <p:spTgt spid="10"/>
                                        </p:tgtEl>
                                        <p:attrNameLst>
                                          <p:attrName>fill.type</p:attrName>
                                        </p:attrNameLst>
                                      </p:cBhvr>
                                      <p:to>
                                        <p:strVal val="solid"/>
                                      </p:to>
                                    </p:set>
                                    <p:set>
                                      <p:cBhvr>
                                        <p:cTn id="34" dur="indefinite"/>
                                        <p:tgtEl>
                                          <p:spTgt spid="10"/>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1" nodeType="clickEffect">
                                  <p:stCondLst>
                                    <p:cond delay="0"/>
                                  </p:stCondLst>
                                  <p:childTnLst>
                                    <p:set>
                                      <p:cBhvr>
                                        <p:cTn id="42" dur="indefinite"/>
                                        <p:tgtEl>
                                          <p:spTgt spid="6"/>
                                        </p:tgtEl>
                                        <p:attrNameLst>
                                          <p:attrName>fillcolor</p:attrName>
                                        </p:attrNameLst>
                                      </p:cBhvr>
                                      <p:to>
                                        <p:clrVal>
                                          <a:schemeClr val="accent2"/>
                                        </p:clrVal>
                                      </p:to>
                                    </p:set>
                                    <p:set>
                                      <p:cBhvr>
                                        <p:cTn id="43" dur="indefinite"/>
                                        <p:tgtEl>
                                          <p:spTgt spid="6"/>
                                        </p:tgtEl>
                                        <p:attrNameLst>
                                          <p:attrName>fill.type</p:attrName>
                                        </p:attrNameLst>
                                      </p:cBhvr>
                                      <p:to>
                                        <p:strVal val="solid"/>
                                      </p:to>
                                    </p:set>
                                    <p:set>
                                      <p:cBhvr>
                                        <p:cTn id="44" dur="indefinite"/>
                                        <p:tgtEl>
                                          <p:spTgt spid="6"/>
                                        </p:tgtEl>
                                        <p:attrNameLst>
                                          <p:attrName>fill.on</p:attrName>
                                        </p:attrNameLst>
                                      </p:cBhvr>
                                      <p:to>
                                        <p:strVal val="true"/>
                                      </p:to>
                                    </p:set>
                                  </p:childTnLst>
                                </p:cTn>
                              </p:par>
                              <p:par>
                                <p:cTn id="45" presetID="7" presetClass="emph" presetSubtype="1" nodeType="withEffect">
                                  <p:stCondLst>
                                    <p:cond delay="0"/>
                                  </p:stCondLst>
                                  <p:childTnLst>
                                    <p:set>
                                      <p:cBhvr>
                                        <p:cTn id="46" dur="indefinite"/>
                                        <p:tgtEl>
                                          <p:spTgt spid="12"/>
                                        </p:tgtEl>
                                        <p:attrNameLst>
                                          <p:attrName>stroke.color</p:attrName>
                                        </p:attrNameLst>
                                      </p:cBhvr>
                                      <p:to>
                                        <p:clrVal>
                                          <a:srgbClr val="FF0000"/>
                                        </p:clrVal>
                                      </p:to>
                                    </p:set>
                                    <p:set>
                                      <p:cBhvr>
                                        <p:cTn id="47" dur="indefinite"/>
                                        <p:tgtEl>
                                          <p:spTgt spid="12"/>
                                        </p:tgtEl>
                                        <p:attrNameLst>
                                          <p:attrName>stroke.on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 presetClass="emph" presetSubtype="1" nodeType="clickEffect">
                                  <p:stCondLst>
                                    <p:cond delay="0"/>
                                  </p:stCondLst>
                                  <p:childTnLst>
                                    <p:set>
                                      <p:cBhvr>
                                        <p:cTn id="51" dur="indefinite"/>
                                        <p:tgtEl>
                                          <p:spTgt spid="6"/>
                                        </p:tgtEl>
                                        <p:attrNameLst>
                                          <p:attrName>fillcolor</p:attrName>
                                        </p:attrNameLst>
                                      </p:cBhvr>
                                      <p:to>
                                        <p:clrVal>
                                          <a:srgbClr val="FFFFFF"/>
                                        </p:clrVal>
                                      </p:to>
                                    </p:set>
                                    <p:set>
                                      <p:cBhvr>
                                        <p:cTn id="52" dur="indefinite"/>
                                        <p:tgtEl>
                                          <p:spTgt spid="6"/>
                                        </p:tgtEl>
                                        <p:attrNameLst>
                                          <p:attrName>fill.type</p:attrName>
                                        </p:attrNameLst>
                                      </p:cBhvr>
                                      <p:to>
                                        <p:strVal val="solid"/>
                                      </p:to>
                                    </p:set>
                                    <p:set>
                                      <p:cBhvr>
                                        <p:cTn id="53" dur="indefinite"/>
                                        <p:tgtEl>
                                          <p:spTgt spid="6"/>
                                        </p:tgtEl>
                                        <p:attrNameLst>
                                          <p:attrName>fill.on</p:attrName>
                                        </p:attrNameLst>
                                      </p:cBhvr>
                                      <p:to>
                                        <p:strVal val="true"/>
                                      </p:to>
                                    </p:set>
                                  </p:childTnLst>
                                </p:cTn>
                              </p:par>
                              <p:par>
                                <p:cTn id="54" presetID="7" presetClass="emph" presetSubtype="1" nodeType="withEffect">
                                  <p:stCondLst>
                                    <p:cond delay="0"/>
                                  </p:stCondLst>
                                  <p:childTnLst>
                                    <p:set>
                                      <p:cBhvr>
                                        <p:cTn id="55" dur="indefinite"/>
                                        <p:tgtEl>
                                          <p:spTgt spid="12"/>
                                        </p:tgtEl>
                                        <p:attrNameLst>
                                          <p:attrName>stroke.color</p:attrName>
                                        </p:attrNameLst>
                                      </p:cBhvr>
                                      <p:to>
                                        <p:clrVal>
                                          <a:srgbClr val="000000"/>
                                        </p:clrVal>
                                      </p:to>
                                    </p:set>
                                    <p:set>
                                      <p:cBhvr>
                                        <p:cTn id="56" dur="indefinite"/>
                                        <p:tgtEl>
                                          <p:spTgt spid="12"/>
                                        </p:tgtEl>
                                        <p:attrNameLst>
                                          <p:attrName>stroke.on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8"/>
                                        </p:tgtEl>
                                        <p:attrNameLst>
                                          <p:attrName>fillcolor</p:attrName>
                                        </p:attrNameLst>
                                      </p:cBhvr>
                                      <p:to>
                                        <p:clrVal>
                                          <a:schemeClr val="accent2"/>
                                        </p:clrVal>
                                      </p:to>
                                    </p:set>
                                    <p:set>
                                      <p:cBhvr>
                                        <p:cTn id="65" dur="indefinite"/>
                                        <p:tgtEl>
                                          <p:spTgt spid="8"/>
                                        </p:tgtEl>
                                        <p:attrNameLst>
                                          <p:attrName>fill.type</p:attrName>
                                        </p:attrNameLst>
                                      </p:cBhvr>
                                      <p:to>
                                        <p:strVal val="solid"/>
                                      </p:to>
                                    </p:set>
                                    <p:set>
                                      <p:cBhvr>
                                        <p:cTn id="66" dur="indefinite"/>
                                        <p:tgtEl>
                                          <p:spTgt spid="8"/>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1" nodeType="clickEffect">
                                  <p:stCondLst>
                                    <p:cond delay="0"/>
                                  </p:stCondLst>
                                  <p:childTnLst>
                                    <p:set>
                                      <p:cBhvr>
                                        <p:cTn id="70" dur="indefinite"/>
                                        <p:tgtEl>
                                          <p:spTgt spid="8"/>
                                        </p:tgtEl>
                                        <p:attrNameLst>
                                          <p:attrName>fillcolor</p:attrName>
                                        </p:attrNameLst>
                                      </p:cBhvr>
                                      <p:to>
                                        <p:clrVal>
                                          <a:srgbClr val="FFFFFF"/>
                                        </p:clrVal>
                                      </p:to>
                                    </p:set>
                                    <p:set>
                                      <p:cBhvr>
                                        <p:cTn id="71" dur="indefinite"/>
                                        <p:tgtEl>
                                          <p:spTgt spid="8"/>
                                        </p:tgtEl>
                                        <p:attrNameLst>
                                          <p:attrName>fill.type</p:attrName>
                                        </p:attrNameLst>
                                      </p:cBhvr>
                                      <p:to>
                                        <p:strVal val="solid"/>
                                      </p:to>
                                    </p:set>
                                    <p:set>
                                      <p:cBhvr>
                                        <p:cTn id="72" dur="indefinite"/>
                                        <p:tgtEl>
                                          <p:spTgt spid="8"/>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7" presetClass="emph" presetSubtype="1" nodeType="clickEffect">
                                  <p:stCondLst>
                                    <p:cond delay="0"/>
                                  </p:stCondLst>
                                  <p:childTnLst>
                                    <p:set>
                                      <p:cBhvr>
                                        <p:cTn id="80" dur="indefinite"/>
                                        <p:tgtEl>
                                          <p:spTgt spid="21"/>
                                        </p:tgtEl>
                                        <p:attrNameLst>
                                          <p:attrName>stroke.color</p:attrName>
                                        </p:attrNameLst>
                                      </p:cBhvr>
                                      <p:to>
                                        <p:clrVal>
                                          <a:srgbClr val="7030A0"/>
                                        </p:clrVal>
                                      </p:to>
                                    </p:set>
                                    <p:set>
                                      <p:cBhvr>
                                        <p:cTn id="81" dur="indefinite"/>
                                        <p:tgtEl>
                                          <p:spTgt spid="21"/>
                                        </p:tgtEl>
                                        <p:attrNameLst>
                                          <p:attrName>stroke.on</p:attrName>
                                        </p:attrNameLst>
                                      </p:cBhvr>
                                      <p:to>
                                        <p:strVal val="true"/>
                                      </p:to>
                                    </p:set>
                                  </p:childTnLst>
                                </p:cTn>
                              </p:par>
                              <p:par>
                                <p:cTn id="82" presetID="7" presetClass="emph" presetSubtype="1" nodeType="withEffect">
                                  <p:stCondLst>
                                    <p:cond delay="0"/>
                                  </p:stCondLst>
                                  <p:childTnLst>
                                    <p:set>
                                      <p:cBhvr>
                                        <p:cTn id="83" dur="indefinite"/>
                                        <p:tgtEl>
                                          <p:spTgt spid="15"/>
                                        </p:tgtEl>
                                        <p:attrNameLst>
                                          <p:attrName>stroke.color</p:attrName>
                                        </p:attrNameLst>
                                      </p:cBhvr>
                                      <p:to>
                                        <p:clrVal>
                                          <a:srgbClr val="0E57C4"/>
                                        </p:clrVal>
                                      </p:to>
                                    </p:set>
                                    <p:set>
                                      <p:cBhvr>
                                        <p:cTn id="84" dur="indefinite"/>
                                        <p:tgtEl>
                                          <p:spTgt spid="15"/>
                                        </p:tgtEl>
                                        <p:attrNameLst>
                                          <p:attrName>stroke.on</p:attrName>
                                        </p:attrNameLst>
                                      </p:cBhvr>
                                      <p:to>
                                        <p:strVal val="true"/>
                                      </p:to>
                                    </p:set>
                                  </p:childTnLst>
                                </p:cTn>
                              </p:par>
                              <p:par>
                                <p:cTn id="85" presetID="7" presetClass="emph" presetSubtype="1" nodeType="withEffect">
                                  <p:stCondLst>
                                    <p:cond delay="0"/>
                                  </p:stCondLst>
                                  <p:childTnLst>
                                    <p:set>
                                      <p:cBhvr>
                                        <p:cTn id="86" dur="indefinite"/>
                                        <p:tgtEl>
                                          <p:spTgt spid="23"/>
                                        </p:tgtEl>
                                        <p:attrNameLst>
                                          <p:attrName>stroke.color</p:attrName>
                                        </p:attrNameLst>
                                      </p:cBhvr>
                                      <p:to>
                                        <p:clrVal>
                                          <a:srgbClr val="7030A0"/>
                                        </p:clrVal>
                                      </p:to>
                                    </p:set>
                                    <p:set>
                                      <p:cBhvr>
                                        <p:cTn id="87" dur="indefinite"/>
                                        <p:tgtEl>
                                          <p:spTgt spid="23"/>
                                        </p:tgtEl>
                                        <p:attrNameLst>
                                          <p:attrName>stroke.on</p:attrName>
                                        </p:attrNameLst>
                                      </p:cBhvr>
                                      <p:to>
                                        <p:strVal val="true"/>
                                      </p:to>
                                    </p:set>
                                  </p:childTnLst>
                                </p:cTn>
                              </p:par>
                              <p:par>
                                <p:cTn id="88" presetID="7" presetClass="emph" presetSubtype="1" nodeType="withEffect">
                                  <p:stCondLst>
                                    <p:cond delay="0"/>
                                  </p:stCondLst>
                                  <p:childTnLst>
                                    <p:set>
                                      <p:cBhvr>
                                        <p:cTn id="89" dur="indefinite"/>
                                        <p:tgtEl>
                                          <p:spTgt spid="19"/>
                                        </p:tgtEl>
                                        <p:attrNameLst>
                                          <p:attrName>stroke.color</p:attrName>
                                        </p:attrNameLst>
                                      </p:cBhvr>
                                      <p:to>
                                        <p:clrVal>
                                          <a:srgbClr val="0E57C4"/>
                                        </p:clrVal>
                                      </p:to>
                                    </p:set>
                                    <p:set>
                                      <p:cBhvr>
                                        <p:cTn id="90" dur="indefinite"/>
                                        <p:tgtEl>
                                          <p:spTgt spid="19"/>
                                        </p:tgtEl>
                                        <p:attrNameLst>
                                          <p:attrName>stroke.on</p:attrName>
                                        </p:attrNameLst>
                                      </p:cBhvr>
                                      <p:to>
                                        <p:strVal val="true"/>
                                      </p:to>
                                    </p:set>
                                  </p:childTnLst>
                                </p:cTn>
                              </p:par>
                              <p:par>
                                <p:cTn id="91" presetID="7" presetClass="emph" presetSubtype="1" nodeType="withEffect">
                                  <p:stCondLst>
                                    <p:cond delay="0"/>
                                  </p:stCondLst>
                                  <p:childTnLst>
                                    <p:set>
                                      <p:cBhvr>
                                        <p:cTn id="92" dur="indefinite"/>
                                        <p:tgtEl>
                                          <p:spTgt spid="17"/>
                                        </p:tgtEl>
                                        <p:attrNameLst>
                                          <p:attrName>stroke.color</p:attrName>
                                        </p:attrNameLst>
                                      </p:cBhvr>
                                      <p:to>
                                        <p:clrVal>
                                          <a:srgbClr val="0E57C4"/>
                                        </p:clrVal>
                                      </p:to>
                                    </p:set>
                                    <p:set>
                                      <p:cBhvr>
                                        <p:cTn id="93" dur="indefinite"/>
                                        <p:tgtEl>
                                          <p:spTgt spid="17"/>
                                        </p:tgtEl>
                                        <p:attrNameLst>
                                          <p:attrName>stroke.on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3" presetClass="emph" presetSubtype="1" grpId="0" nodeType="clickEffect">
                                  <p:stCondLst>
                                    <p:cond delay="0"/>
                                  </p:stCondLst>
                                  <p:childTnLst>
                                    <p:set>
                                      <p:cBhvr override="childStyle">
                                        <p:cTn id="101" dur="indefinite"/>
                                        <p:tgtEl>
                                          <p:spTgt spid="29"/>
                                        </p:tgtEl>
                                        <p:attrNameLst>
                                          <p:attrName>style.color</p:attrName>
                                        </p:attrNameLst>
                                      </p:cBhvr>
                                      <p:to>
                                        <p:clrVal>
                                          <a:srgbClr val="FF3300"/>
                                        </p:clrVal>
                                      </p:to>
                                    </p:set>
                                  </p:childTnLst>
                                </p:cTn>
                              </p:par>
                              <p:par>
                                <p:cTn id="102" presetID="3" presetClass="emph" presetSubtype="1" grpId="0" nodeType="withEffect">
                                  <p:stCondLst>
                                    <p:cond delay="0"/>
                                  </p:stCondLst>
                                  <p:childTnLst>
                                    <p:set>
                                      <p:cBhvr override="childStyle">
                                        <p:cTn id="103" dur="indefinite"/>
                                        <p:tgtEl>
                                          <p:spTgt spid="31"/>
                                        </p:tgtEl>
                                        <p:attrNameLst>
                                          <p:attrName>style.color</p:attrName>
                                        </p:attrNameLst>
                                      </p:cBhvr>
                                      <p:to>
                                        <p:clrVal>
                                          <a:srgbClr val="FF3300"/>
                                        </p:clrVal>
                                      </p:to>
                                    </p:set>
                                  </p:childTnLst>
                                </p:cTn>
                              </p:par>
                              <p:par>
                                <p:cTn id="104" presetID="3" presetClass="emph" presetSubtype="1" grpId="0" nodeType="withEffect">
                                  <p:stCondLst>
                                    <p:cond delay="0"/>
                                  </p:stCondLst>
                                  <p:childTnLst>
                                    <p:set>
                                      <p:cBhvr override="childStyle">
                                        <p:cTn id="105" dur="indefinite"/>
                                        <p:tgtEl>
                                          <p:spTgt spid="33"/>
                                        </p:tgtEl>
                                        <p:attrNameLst>
                                          <p:attrName>style.color</p:attrName>
                                        </p:attrNameLst>
                                      </p:cBhvr>
                                      <p:to>
                                        <p:clrVal>
                                          <a:srgbClr val="FF3300"/>
                                        </p:clrVal>
                                      </p:to>
                                    </p:set>
                                  </p:childTnLst>
                                </p:cTn>
                              </p:par>
                              <p:par>
                                <p:cTn id="106" presetID="3" presetClass="emph" presetSubtype="1" grpId="0" nodeType="withEffect">
                                  <p:stCondLst>
                                    <p:cond delay="0"/>
                                  </p:stCondLst>
                                  <p:childTnLst>
                                    <p:set>
                                      <p:cBhvr override="childStyle">
                                        <p:cTn id="107" dur="indefinite"/>
                                        <p:tgtEl>
                                          <p:spTgt spid="27"/>
                                        </p:tgtEl>
                                        <p:attrNameLst>
                                          <p:attrName>style.color</p:attrName>
                                        </p:attrNameLst>
                                      </p:cBhvr>
                                      <p:to>
                                        <p:clrVal>
                                          <a:srgbClr val="FF3300"/>
                                        </p:clrVal>
                                      </p:to>
                                    </p:set>
                                  </p:childTnLst>
                                </p:cTn>
                              </p:par>
                              <p:par>
                                <p:cTn id="108" presetID="3" presetClass="emph" presetSubtype="1" grpId="0" nodeType="withEffect">
                                  <p:stCondLst>
                                    <p:cond delay="0"/>
                                  </p:stCondLst>
                                  <p:childTnLst>
                                    <p:set>
                                      <p:cBhvr override="childStyle">
                                        <p:cTn id="109" dur="indefinite"/>
                                        <p:tgtEl>
                                          <p:spTgt spid="35"/>
                                        </p:tgtEl>
                                        <p:attrNameLst>
                                          <p:attrName>style.color</p:attrName>
                                        </p:attrNameLst>
                                      </p:cBhvr>
                                      <p:to>
                                        <p:clrVal>
                                          <a:srgbClr val="FF3300"/>
                                        </p:clrVal>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7" presetClass="emph" presetSubtype="1" nodeType="clickEffect">
                                  <p:stCondLst>
                                    <p:cond delay="0"/>
                                  </p:stCondLst>
                                  <p:childTnLst>
                                    <p:set>
                                      <p:cBhvr>
                                        <p:cTn id="121" dur="indefinite"/>
                                        <p:tgtEl>
                                          <p:spTgt spid="21"/>
                                        </p:tgtEl>
                                        <p:attrNameLst>
                                          <p:attrName>stroke.color</p:attrName>
                                        </p:attrNameLst>
                                      </p:cBhvr>
                                      <p:to>
                                        <p:clrVal>
                                          <a:srgbClr val="000000"/>
                                        </p:clrVal>
                                      </p:to>
                                    </p:set>
                                    <p:set>
                                      <p:cBhvr>
                                        <p:cTn id="122" dur="indefinite"/>
                                        <p:tgtEl>
                                          <p:spTgt spid="21"/>
                                        </p:tgtEl>
                                        <p:attrNameLst>
                                          <p:attrName>stroke.on</p:attrName>
                                        </p:attrNameLst>
                                      </p:cBhvr>
                                      <p:to>
                                        <p:strVal val="true"/>
                                      </p:to>
                                    </p:set>
                                  </p:childTnLst>
                                </p:cTn>
                              </p:par>
                              <p:par>
                                <p:cTn id="123" presetID="7" presetClass="emph" presetSubtype="1" nodeType="withEffect">
                                  <p:stCondLst>
                                    <p:cond delay="0"/>
                                  </p:stCondLst>
                                  <p:childTnLst>
                                    <p:set>
                                      <p:cBhvr>
                                        <p:cTn id="124" dur="indefinite"/>
                                        <p:tgtEl>
                                          <p:spTgt spid="15"/>
                                        </p:tgtEl>
                                        <p:attrNameLst>
                                          <p:attrName>stroke.color</p:attrName>
                                        </p:attrNameLst>
                                      </p:cBhvr>
                                      <p:to>
                                        <p:clrVal>
                                          <a:srgbClr val="000000"/>
                                        </p:clrVal>
                                      </p:to>
                                    </p:set>
                                    <p:set>
                                      <p:cBhvr>
                                        <p:cTn id="125" dur="indefinite"/>
                                        <p:tgtEl>
                                          <p:spTgt spid="15"/>
                                        </p:tgtEl>
                                        <p:attrNameLst>
                                          <p:attrName>stroke.on</p:attrName>
                                        </p:attrNameLst>
                                      </p:cBhvr>
                                      <p:to>
                                        <p:strVal val="true"/>
                                      </p:to>
                                    </p:set>
                                  </p:childTnLst>
                                </p:cTn>
                              </p:par>
                              <p:par>
                                <p:cTn id="126" presetID="7" presetClass="emph" presetSubtype="1" nodeType="withEffect">
                                  <p:stCondLst>
                                    <p:cond delay="0"/>
                                  </p:stCondLst>
                                  <p:childTnLst>
                                    <p:set>
                                      <p:cBhvr>
                                        <p:cTn id="127" dur="indefinite"/>
                                        <p:tgtEl>
                                          <p:spTgt spid="23"/>
                                        </p:tgtEl>
                                        <p:attrNameLst>
                                          <p:attrName>stroke.color</p:attrName>
                                        </p:attrNameLst>
                                      </p:cBhvr>
                                      <p:to>
                                        <p:clrVal>
                                          <a:srgbClr val="000000"/>
                                        </p:clrVal>
                                      </p:to>
                                    </p:set>
                                    <p:set>
                                      <p:cBhvr>
                                        <p:cTn id="128" dur="indefinite"/>
                                        <p:tgtEl>
                                          <p:spTgt spid="23"/>
                                        </p:tgtEl>
                                        <p:attrNameLst>
                                          <p:attrName>stroke.on</p:attrName>
                                        </p:attrNameLst>
                                      </p:cBhvr>
                                      <p:to>
                                        <p:strVal val="true"/>
                                      </p:to>
                                    </p:set>
                                  </p:childTnLst>
                                </p:cTn>
                              </p:par>
                              <p:par>
                                <p:cTn id="129" presetID="7" presetClass="emph" presetSubtype="1" nodeType="withEffect">
                                  <p:stCondLst>
                                    <p:cond delay="0"/>
                                  </p:stCondLst>
                                  <p:childTnLst>
                                    <p:set>
                                      <p:cBhvr>
                                        <p:cTn id="130" dur="indefinite"/>
                                        <p:tgtEl>
                                          <p:spTgt spid="19"/>
                                        </p:tgtEl>
                                        <p:attrNameLst>
                                          <p:attrName>stroke.color</p:attrName>
                                        </p:attrNameLst>
                                      </p:cBhvr>
                                      <p:to>
                                        <p:clrVal>
                                          <a:srgbClr val="000000"/>
                                        </p:clrVal>
                                      </p:to>
                                    </p:set>
                                    <p:set>
                                      <p:cBhvr>
                                        <p:cTn id="131" dur="indefinite"/>
                                        <p:tgtEl>
                                          <p:spTgt spid="19"/>
                                        </p:tgtEl>
                                        <p:attrNameLst>
                                          <p:attrName>stroke.on</p:attrName>
                                        </p:attrNameLst>
                                      </p:cBhvr>
                                      <p:to>
                                        <p:strVal val="true"/>
                                      </p:to>
                                    </p:set>
                                  </p:childTnLst>
                                </p:cTn>
                              </p:par>
                              <p:par>
                                <p:cTn id="132" presetID="7" presetClass="emph" presetSubtype="1" nodeType="withEffect">
                                  <p:stCondLst>
                                    <p:cond delay="0"/>
                                  </p:stCondLst>
                                  <p:childTnLst>
                                    <p:set>
                                      <p:cBhvr>
                                        <p:cTn id="133" dur="indefinite"/>
                                        <p:tgtEl>
                                          <p:spTgt spid="17"/>
                                        </p:tgtEl>
                                        <p:attrNameLst>
                                          <p:attrName>stroke.color</p:attrName>
                                        </p:attrNameLst>
                                      </p:cBhvr>
                                      <p:to>
                                        <p:clrVal>
                                          <a:srgbClr val="000000"/>
                                        </p:clrVal>
                                      </p:to>
                                    </p:set>
                                    <p:set>
                                      <p:cBhvr>
                                        <p:cTn id="134" dur="indefinite"/>
                                        <p:tgtEl>
                                          <p:spTgt spid="17"/>
                                        </p:tgtEl>
                                        <p:attrNameLst>
                                          <p:attrName>stroke.on</p:attrName>
                                        </p:attrNameLst>
                                      </p:cBhvr>
                                      <p:to>
                                        <p:strVal val="true"/>
                                      </p:to>
                                    </p:set>
                                  </p:childTnLst>
                                </p:cTn>
                              </p:par>
                              <p:par>
                                <p:cTn id="135" presetID="3" presetClass="emph" presetSubtype="1" grpId="1" nodeType="withEffect">
                                  <p:stCondLst>
                                    <p:cond delay="0"/>
                                  </p:stCondLst>
                                  <p:childTnLst>
                                    <p:set>
                                      <p:cBhvr override="childStyle">
                                        <p:cTn id="136" dur="indefinite"/>
                                        <p:tgtEl>
                                          <p:spTgt spid="29"/>
                                        </p:tgtEl>
                                        <p:attrNameLst>
                                          <p:attrName>style.color</p:attrName>
                                        </p:attrNameLst>
                                      </p:cBhvr>
                                      <p:to>
                                        <p:clrVal>
                                          <a:schemeClr val="tx1"/>
                                        </p:clrVal>
                                      </p:to>
                                    </p:set>
                                  </p:childTnLst>
                                </p:cTn>
                              </p:par>
                              <p:par>
                                <p:cTn id="137" presetID="3" presetClass="emph" presetSubtype="1" grpId="1" nodeType="withEffect">
                                  <p:stCondLst>
                                    <p:cond delay="0"/>
                                  </p:stCondLst>
                                  <p:childTnLst>
                                    <p:set>
                                      <p:cBhvr override="childStyle">
                                        <p:cTn id="138" dur="indefinite"/>
                                        <p:tgtEl>
                                          <p:spTgt spid="31"/>
                                        </p:tgtEl>
                                        <p:attrNameLst>
                                          <p:attrName>style.color</p:attrName>
                                        </p:attrNameLst>
                                      </p:cBhvr>
                                      <p:to>
                                        <p:clrVal>
                                          <a:schemeClr val="tx1"/>
                                        </p:clrVal>
                                      </p:to>
                                    </p:set>
                                  </p:childTnLst>
                                </p:cTn>
                              </p:par>
                              <p:par>
                                <p:cTn id="139" presetID="3" presetClass="emph" presetSubtype="1" grpId="1" nodeType="withEffect">
                                  <p:stCondLst>
                                    <p:cond delay="0"/>
                                  </p:stCondLst>
                                  <p:childTnLst>
                                    <p:set>
                                      <p:cBhvr override="childStyle">
                                        <p:cTn id="140" dur="indefinite"/>
                                        <p:tgtEl>
                                          <p:spTgt spid="33"/>
                                        </p:tgtEl>
                                        <p:attrNameLst>
                                          <p:attrName>style.color</p:attrName>
                                        </p:attrNameLst>
                                      </p:cBhvr>
                                      <p:to>
                                        <p:clrVal>
                                          <a:schemeClr val="tx1"/>
                                        </p:clrVal>
                                      </p:to>
                                    </p:set>
                                  </p:childTnLst>
                                </p:cTn>
                              </p:par>
                              <p:par>
                                <p:cTn id="141" presetID="3" presetClass="emph" presetSubtype="1" grpId="1" nodeType="withEffect">
                                  <p:stCondLst>
                                    <p:cond delay="0"/>
                                  </p:stCondLst>
                                  <p:childTnLst>
                                    <p:set>
                                      <p:cBhvr override="childStyle">
                                        <p:cTn id="142" dur="indefinite"/>
                                        <p:tgtEl>
                                          <p:spTgt spid="27"/>
                                        </p:tgtEl>
                                        <p:attrNameLst>
                                          <p:attrName>style.color</p:attrName>
                                        </p:attrNameLst>
                                      </p:cBhvr>
                                      <p:to>
                                        <p:clrVal>
                                          <a:schemeClr val="tx1"/>
                                        </p:clrVal>
                                      </p:to>
                                    </p:set>
                                  </p:childTnLst>
                                </p:cTn>
                              </p:par>
                              <p:par>
                                <p:cTn id="143" presetID="3" presetClass="emph" presetSubtype="1" grpId="1" nodeType="withEffect">
                                  <p:stCondLst>
                                    <p:cond delay="0"/>
                                  </p:stCondLst>
                                  <p:childTnLst>
                                    <p:set>
                                      <p:cBhvr override="childStyle">
                                        <p:cTn id="144" dur="indefinite"/>
                                        <p:tgtEl>
                                          <p:spTgt spid="35"/>
                                        </p:tgtEl>
                                        <p:attrNameLst>
                                          <p:attrName>style.color</p:attrName>
                                        </p:attrNameLst>
                                      </p:cBhvr>
                                      <p:to>
                                        <p:clrVal>
                                          <a:schemeClr val="tx1"/>
                                        </p:clrVal>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9" grpId="0"/>
      <p:bldP spid="29" grpId="1"/>
      <p:bldP spid="31" grpId="0"/>
      <p:bldP spid="31" grpId="1"/>
      <p:bldP spid="33" grpId="0"/>
      <p:bldP spid="33" grpId="1"/>
      <p:bldP spid="35" grpId="0"/>
      <p:bldP spid="35"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F1D0EE-BD04-45B1-8CC4-CF73E0372AE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5E42696-1086-4BE7-B36C-92611B6577B6}"/>
              </a:ext>
            </a:extLst>
          </p:cNvPr>
          <p:cNvSpPr>
            <a:spLocks noGrp="1"/>
          </p:cNvSpPr>
          <p:nvPr>
            <p:ph type="body" sz="quarter" idx="12"/>
          </p:nvPr>
        </p:nvSpPr>
        <p:spPr/>
        <p:txBody>
          <a:bodyPr/>
          <a:lstStyle/>
          <a:p>
            <a:r>
              <a:rPr lang="en-US" dirty="0"/>
              <a:t>Simulation – How it works?</a:t>
            </a:r>
          </a:p>
        </p:txBody>
      </p:sp>
      <p:sp>
        <p:nvSpPr>
          <p:cNvPr id="4" name="Rectangle 3">
            <a:extLst>
              <a:ext uri="{FF2B5EF4-FFF2-40B4-BE49-F238E27FC236}">
                <a16:creationId xmlns:a16="http://schemas.microsoft.com/office/drawing/2014/main" id="{95A31118-D5BB-4E0F-B4EF-09CD19F7C771}"/>
              </a:ext>
            </a:extLst>
          </p:cNvPr>
          <p:cNvSpPr txBox="1">
            <a:spLocks noChangeArrowheads="1"/>
          </p:cNvSpPr>
          <p:nvPr/>
        </p:nvSpPr>
        <p:spPr>
          <a:xfrm>
            <a:off x="136775" y="3126143"/>
            <a:ext cx="8839200" cy="3319126"/>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lnSpc>
                <a:spcPct val="80000"/>
              </a:lnSpc>
            </a:pPr>
            <a:r>
              <a:rPr lang="en-US" altLang="en-US" sz="2800" dirty="0"/>
              <a:t>After feeding the input string </a:t>
            </a:r>
            <a:r>
              <a:rPr lang="en-US" altLang="en-US" sz="2800" b="1" dirty="0"/>
              <a:t>1101</a:t>
            </a:r>
            <a:r>
              <a:rPr lang="en-US" altLang="en-US" sz="2800" dirty="0"/>
              <a:t> to the above machine, the processing proceeds as follows – </a:t>
            </a:r>
          </a:p>
          <a:p>
            <a:pPr marL="800100" lvl="1" indent="-342900" algn="just">
              <a:lnSpc>
                <a:spcPct val="80000"/>
              </a:lnSpc>
            </a:pPr>
            <a:r>
              <a:rPr lang="en-US" altLang="en-US" sz="2400" dirty="0"/>
              <a:t>Start in state </a:t>
            </a:r>
            <a:r>
              <a:rPr lang="en-US" altLang="en-US" sz="2400" i="1" dirty="0"/>
              <a:t>q</a:t>
            </a:r>
            <a:r>
              <a:rPr lang="en-US" altLang="en-US" sz="2400" baseline="-25000" dirty="0"/>
              <a:t>1</a:t>
            </a:r>
            <a:r>
              <a:rPr lang="en-US" altLang="en-US" sz="2400" dirty="0"/>
              <a:t>;</a:t>
            </a:r>
          </a:p>
          <a:p>
            <a:pPr marL="800100" lvl="1" indent="-342900" algn="just">
              <a:lnSpc>
                <a:spcPct val="80000"/>
              </a:lnSpc>
            </a:pPr>
            <a:r>
              <a:rPr lang="en-US" altLang="en-US" sz="2400" dirty="0"/>
              <a:t>Read 1, follow transition from </a:t>
            </a:r>
            <a:r>
              <a:rPr lang="en-US" altLang="en-US" sz="2400" i="1" dirty="0"/>
              <a:t>q</a:t>
            </a:r>
            <a:r>
              <a:rPr lang="en-US" altLang="en-US" sz="2400" baseline="-25000" dirty="0"/>
              <a:t>1</a:t>
            </a:r>
            <a:r>
              <a:rPr lang="en-US" altLang="en-US" sz="2400" dirty="0"/>
              <a:t> to </a:t>
            </a:r>
            <a:r>
              <a:rPr lang="en-US" altLang="en-US" sz="2400" i="1" dirty="0"/>
              <a:t>q</a:t>
            </a:r>
            <a:r>
              <a:rPr lang="en-US" altLang="en-US" sz="2400" baseline="-25000" dirty="0"/>
              <a:t>2</a:t>
            </a:r>
            <a:r>
              <a:rPr lang="en-US" altLang="en-US" sz="2400" dirty="0"/>
              <a:t>;</a:t>
            </a:r>
          </a:p>
          <a:p>
            <a:pPr marL="800100" lvl="1" indent="-342900" algn="just">
              <a:lnSpc>
                <a:spcPct val="80000"/>
              </a:lnSpc>
            </a:pPr>
            <a:r>
              <a:rPr lang="en-US" altLang="en-US" sz="2400" dirty="0"/>
              <a:t>Read 1, follow transition from </a:t>
            </a:r>
            <a:r>
              <a:rPr lang="en-US" altLang="en-US" sz="2400" i="1" dirty="0"/>
              <a:t>q</a:t>
            </a:r>
            <a:r>
              <a:rPr lang="en-US" altLang="en-US" sz="2400" baseline="-25000" dirty="0"/>
              <a:t>2</a:t>
            </a:r>
            <a:r>
              <a:rPr lang="en-US" altLang="en-US" sz="2400" dirty="0"/>
              <a:t> to </a:t>
            </a:r>
            <a:r>
              <a:rPr lang="en-US" altLang="en-US" sz="2400" i="1" dirty="0"/>
              <a:t>q</a:t>
            </a:r>
            <a:r>
              <a:rPr lang="en-US" altLang="en-US" sz="2400" baseline="-25000" dirty="0"/>
              <a:t>2</a:t>
            </a:r>
            <a:r>
              <a:rPr lang="en-US" altLang="en-US" sz="2400" dirty="0"/>
              <a:t>;</a:t>
            </a:r>
          </a:p>
          <a:p>
            <a:pPr marL="800100" lvl="1" indent="-342900" algn="just">
              <a:lnSpc>
                <a:spcPct val="80000"/>
              </a:lnSpc>
            </a:pPr>
            <a:r>
              <a:rPr lang="en-US" altLang="en-US" sz="2400" dirty="0"/>
              <a:t>Read 0, follow transition from </a:t>
            </a:r>
            <a:r>
              <a:rPr lang="en-US" altLang="en-US" sz="2400" i="1" dirty="0"/>
              <a:t>q</a:t>
            </a:r>
            <a:r>
              <a:rPr lang="en-US" altLang="en-US" sz="2400" baseline="-25000" dirty="0"/>
              <a:t>2</a:t>
            </a:r>
            <a:r>
              <a:rPr lang="en-US" altLang="en-US" sz="2400" dirty="0"/>
              <a:t> to </a:t>
            </a:r>
            <a:r>
              <a:rPr lang="en-US" altLang="en-US" sz="2400" i="1" dirty="0"/>
              <a:t>q</a:t>
            </a:r>
            <a:r>
              <a:rPr lang="en-US" altLang="en-US" sz="2400" baseline="-25000" dirty="0"/>
              <a:t>3</a:t>
            </a:r>
            <a:r>
              <a:rPr lang="en-US" altLang="en-US" sz="2400" dirty="0"/>
              <a:t>;</a:t>
            </a:r>
          </a:p>
          <a:p>
            <a:pPr marL="800100" lvl="1" indent="-342900" algn="just">
              <a:lnSpc>
                <a:spcPct val="80000"/>
              </a:lnSpc>
            </a:pPr>
            <a:r>
              <a:rPr lang="en-US" altLang="en-US" sz="2400" dirty="0"/>
              <a:t>Read 1, follow transition from </a:t>
            </a:r>
            <a:r>
              <a:rPr lang="en-US" altLang="en-US" sz="2400" i="1" dirty="0"/>
              <a:t>q</a:t>
            </a:r>
            <a:r>
              <a:rPr lang="en-US" altLang="en-US" sz="2400" baseline="-25000" dirty="0"/>
              <a:t>3</a:t>
            </a:r>
            <a:r>
              <a:rPr lang="en-US" altLang="en-US" sz="2400" dirty="0"/>
              <a:t> to </a:t>
            </a:r>
            <a:r>
              <a:rPr lang="en-US" altLang="en-US" sz="2400" i="1" dirty="0"/>
              <a:t>q</a:t>
            </a:r>
            <a:r>
              <a:rPr lang="en-US" altLang="en-US" sz="2400" baseline="-25000" dirty="0"/>
              <a:t>2</a:t>
            </a:r>
            <a:r>
              <a:rPr lang="en-US" altLang="en-US" sz="2400" dirty="0"/>
              <a:t>;</a:t>
            </a:r>
          </a:p>
          <a:p>
            <a:pPr marL="800100" lvl="1" indent="-342900" algn="just">
              <a:lnSpc>
                <a:spcPct val="80000"/>
              </a:lnSpc>
            </a:pPr>
            <a:r>
              <a:rPr lang="en-US" altLang="en-US" sz="2400" dirty="0"/>
              <a:t>ACCEPT, as the machine </a:t>
            </a:r>
            <a:r>
              <a:rPr lang="en-US" altLang="en-US" sz="2400" i="1" dirty="0"/>
              <a:t>M</a:t>
            </a:r>
            <a:r>
              <a:rPr lang="en-US" altLang="en-US" sz="2400" baseline="-25000" dirty="0"/>
              <a:t>1</a:t>
            </a:r>
            <a:r>
              <a:rPr lang="en-US" altLang="en-US" sz="2400" dirty="0"/>
              <a:t> is in an accept state </a:t>
            </a:r>
            <a:r>
              <a:rPr lang="en-US" altLang="en-US" sz="2400" i="1" dirty="0"/>
              <a:t>q</a:t>
            </a:r>
            <a:r>
              <a:rPr lang="en-US" altLang="en-US" sz="2400" baseline="-25000" dirty="0"/>
              <a:t>2</a:t>
            </a:r>
            <a:r>
              <a:rPr lang="en-US" altLang="en-US" sz="2400" dirty="0"/>
              <a:t> at the end of the input string.</a:t>
            </a:r>
          </a:p>
        </p:txBody>
      </p:sp>
      <p:grpSp>
        <p:nvGrpSpPr>
          <p:cNvPr id="5" name="Group 23">
            <a:extLst>
              <a:ext uri="{FF2B5EF4-FFF2-40B4-BE49-F238E27FC236}">
                <a16:creationId xmlns:a16="http://schemas.microsoft.com/office/drawing/2014/main" id="{2C6887E4-D4F5-4760-BB26-D6D340B06FE5}"/>
              </a:ext>
            </a:extLst>
          </p:cNvPr>
          <p:cNvGrpSpPr>
            <a:grpSpLocks/>
          </p:cNvGrpSpPr>
          <p:nvPr/>
        </p:nvGrpSpPr>
        <p:grpSpPr bwMode="auto">
          <a:xfrm>
            <a:off x="1248620" y="772257"/>
            <a:ext cx="6542088" cy="2249488"/>
            <a:chOff x="1191" y="611"/>
            <a:chExt cx="2969" cy="942"/>
          </a:xfrm>
        </p:grpSpPr>
        <p:sp>
          <p:nvSpPr>
            <p:cNvPr id="6" name="Text Box 15">
              <a:extLst>
                <a:ext uri="{FF2B5EF4-FFF2-40B4-BE49-F238E27FC236}">
                  <a16:creationId xmlns:a16="http://schemas.microsoft.com/office/drawing/2014/main" id="{0E602489-72C7-4EA8-BE25-A939316F8A67}"/>
                </a:ext>
              </a:extLst>
            </p:cNvPr>
            <p:cNvSpPr txBox="1">
              <a:spLocks noChangeArrowheads="1"/>
            </p:cNvSpPr>
            <p:nvPr/>
          </p:nvSpPr>
          <p:spPr bwMode="auto">
            <a:xfrm>
              <a:off x="1758" y="623"/>
              <a:ext cx="12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grpSp>
          <p:nvGrpSpPr>
            <p:cNvPr id="7" name="Group 22">
              <a:extLst>
                <a:ext uri="{FF2B5EF4-FFF2-40B4-BE49-F238E27FC236}">
                  <a16:creationId xmlns:a16="http://schemas.microsoft.com/office/drawing/2014/main" id="{E77E5232-CD53-48ED-8D2C-C6F1807F1F0F}"/>
                </a:ext>
              </a:extLst>
            </p:cNvPr>
            <p:cNvGrpSpPr>
              <a:grpSpLocks/>
            </p:cNvGrpSpPr>
            <p:nvPr/>
          </p:nvGrpSpPr>
          <p:grpSpPr bwMode="auto">
            <a:xfrm>
              <a:off x="1191" y="611"/>
              <a:ext cx="2969" cy="942"/>
              <a:chOff x="1191" y="611"/>
              <a:chExt cx="2969" cy="942"/>
            </a:xfrm>
          </p:grpSpPr>
          <p:sp>
            <p:nvSpPr>
              <p:cNvPr id="8" name="Text Box 18">
                <a:extLst>
                  <a:ext uri="{FF2B5EF4-FFF2-40B4-BE49-F238E27FC236}">
                    <a16:creationId xmlns:a16="http://schemas.microsoft.com/office/drawing/2014/main" id="{7D5F7603-690B-48EF-9123-080BD5B035DC}"/>
                  </a:ext>
                </a:extLst>
              </p:cNvPr>
              <p:cNvSpPr txBox="1">
                <a:spLocks noChangeArrowheads="1"/>
              </p:cNvSpPr>
              <p:nvPr/>
            </p:nvSpPr>
            <p:spPr bwMode="auto">
              <a:xfrm>
                <a:off x="2906" y="611"/>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grpSp>
            <p:nvGrpSpPr>
              <p:cNvPr id="9" name="Group 21">
                <a:extLst>
                  <a:ext uri="{FF2B5EF4-FFF2-40B4-BE49-F238E27FC236}">
                    <a16:creationId xmlns:a16="http://schemas.microsoft.com/office/drawing/2014/main" id="{9671B9E6-E470-45FD-B74E-700F5493EA8D}"/>
                  </a:ext>
                </a:extLst>
              </p:cNvPr>
              <p:cNvGrpSpPr>
                <a:grpSpLocks/>
              </p:cNvGrpSpPr>
              <p:nvPr/>
            </p:nvGrpSpPr>
            <p:grpSpPr bwMode="auto">
              <a:xfrm>
                <a:off x="1191" y="669"/>
                <a:ext cx="2969" cy="884"/>
                <a:chOff x="1191" y="678"/>
                <a:chExt cx="2969" cy="884"/>
              </a:xfrm>
            </p:grpSpPr>
            <p:sp>
              <p:nvSpPr>
                <p:cNvPr id="10" name="Arc 5">
                  <a:extLst>
                    <a:ext uri="{FF2B5EF4-FFF2-40B4-BE49-F238E27FC236}">
                      <a16:creationId xmlns:a16="http://schemas.microsoft.com/office/drawing/2014/main" id="{7A6012F2-5BA3-4D82-B7EB-ABC69F576D0A}"/>
                    </a:ext>
                  </a:extLst>
                </p:cNvPr>
                <p:cNvSpPr>
                  <a:spLocks/>
                </p:cNvSpPr>
                <p:nvPr/>
              </p:nvSpPr>
              <p:spPr bwMode="auto">
                <a:xfrm rot="5625348" flipH="1" flipV="1">
                  <a:off x="2753" y="696"/>
                  <a:ext cx="258" cy="222"/>
                </a:xfrm>
                <a:custGeom>
                  <a:avLst/>
                  <a:gdLst>
                    <a:gd name="T0" fmla="*/ 0 w 21600"/>
                    <a:gd name="T1" fmla="*/ 0 h 43178"/>
                    <a:gd name="T2" fmla="*/ 12 w 21600"/>
                    <a:gd name="T3" fmla="*/ 222 h 43178"/>
                    <a:gd name="T4" fmla="*/ 0 w 21600"/>
                    <a:gd name="T5" fmla="*/ 111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1" name="Oval 7">
                  <a:extLst>
                    <a:ext uri="{FF2B5EF4-FFF2-40B4-BE49-F238E27FC236}">
                      <a16:creationId xmlns:a16="http://schemas.microsoft.com/office/drawing/2014/main" id="{22DB5EB1-4025-4A37-90C0-ECE59D861560}"/>
                    </a:ext>
                  </a:extLst>
                </p:cNvPr>
                <p:cNvSpPr>
                  <a:spLocks noChangeArrowheads="1"/>
                </p:cNvSpPr>
                <p:nvPr/>
              </p:nvSpPr>
              <p:spPr bwMode="auto">
                <a:xfrm>
                  <a:off x="1531"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1</a:t>
                  </a:r>
                </a:p>
              </p:txBody>
            </p:sp>
            <p:sp>
              <p:nvSpPr>
                <p:cNvPr id="12" name="Oval 8">
                  <a:extLst>
                    <a:ext uri="{FF2B5EF4-FFF2-40B4-BE49-F238E27FC236}">
                      <a16:creationId xmlns:a16="http://schemas.microsoft.com/office/drawing/2014/main" id="{A7C5D2A0-9808-447E-AF56-4D3904F0F691}"/>
                    </a:ext>
                  </a:extLst>
                </p:cNvPr>
                <p:cNvSpPr>
                  <a:spLocks noChangeArrowheads="1"/>
                </p:cNvSpPr>
                <p:nvPr/>
              </p:nvSpPr>
              <p:spPr bwMode="auto">
                <a:xfrm>
                  <a:off x="2672" y="938"/>
                  <a:ext cx="413" cy="382"/>
                </a:xfrm>
                <a:prstGeom prst="ellipse">
                  <a:avLst/>
                </a:prstGeom>
                <a:noFill/>
                <a:ln w="1270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2</a:t>
                  </a:r>
                </a:p>
              </p:txBody>
            </p:sp>
            <p:sp>
              <p:nvSpPr>
                <p:cNvPr id="13" name="Oval 9">
                  <a:extLst>
                    <a:ext uri="{FF2B5EF4-FFF2-40B4-BE49-F238E27FC236}">
                      <a16:creationId xmlns:a16="http://schemas.microsoft.com/office/drawing/2014/main" id="{3B686592-3A45-48E6-AF41-55BA729F0FE5}"/>
                    </a:ext>
                  </a:extLst>
                </p:cNvPr>
                <p:cNvSpPr>
                  <a:spLocks noChangeArrowheads="1"/>
                </p:cNvSpPr>
                <p:nvPr/>
              </p:nvSpPr>
              <p:spPr bwMode="auto">
                <a:xfrm>
                  <a:off x="3747"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3</a:t>
                  </a:r>
                </a:p>
              </p:txBody>
            </p:sp>
            <p:cxnSp>
              <p:nvCxnSpPr>
                <p:cNvPr id="14" name="AutoShape 10">
                  <a:extLst>
                    <a:ext uri="{FF2B5EF4-FFF2-40B4-BE49-F238E27FC236}">
                      <a16:creationId xmlns:a16="http://schemas.microsoft.com/office/drawing/2014/main" id="{3C882F0A-118D-4D6A-B376-B26821DBE935}"/>
                    </a:ext>
                  </a:extLst>
                </p:cNvPr>
                <p:cNvCxnSpPr>
                  <a:cxnSpLocks noChangeShapeType="1"/>
                  <a:stCxn id="11" idx="7"/>
                  <a:endCxn id="12" idx="1"/>
                </p:cNvCxnSpPr>
                <p:nvPr/>
              </p:nvCxnSpPr>
              <p:spPr bwMode="auto">
                <a:xfrm rot="-5400000">
                  <a:off x="2299" y="552"/>
                  <a:ext cx="18" cy="850"/>
                </a:xfrm>
                <a:prstGeom prst="curvedConnector3">
                  <a:avLst>
                    <a:gd name="adj1" fmla="val 7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5" name="AutoShape 11">
                  <a:extLst>
                    <a:ext uri="{FF2B5EF4-FFF2-40B4-BE49-F238E27FC236}">
                      <a16:creationId xmlns:a16="http://schemas.microsoft.com/office/drawing/2014/main" id="{412F779B-97F0-44EF-805C-8F751BD788B1}"/>
                    </a:ext>
                  </a:extLst>
                </p:cNvPr>
                <p:cNvCxnSpPr>
                  <a:cxnSpLocks noChangeShapeType="1"/>
                  <a:stCxn id="12" idx="7"/>
                  <a:endCxn id="13" idx="1"/>
                </p:cNvCxnSpPr>
                <p:nvPr/>
              </p:nvCxnSpPr>
              <p:spPr bwMode="auto">
                <a:xfrm rot="5400000" flipV="1">
                  <a:off x="3408" y="585"/>
                  <a:ext cx="18" cy="783"/>
                </a:xfrm>
                <a:prstGeom prst="curvedConnector3">
                  <a:avLst>
                    <a:gd name="adj1" fmla="val -6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6" name="AutoShape 12">
                  <a:extLst>
                    <a:ext uri="{FF2B5EF4-FFF2-40B4-BE49-F238E27FC236}">
                      <a16:creationId xmlns:a16="http://schemas.microsoft.com/office/drawing/2014/main" id="{0A980659-07F4-49AB-B4C3-EF8FEBF4CE2B}"/>
                    </a:ext>
                  </a:extLst>
                </p:cNvPr>
                <p:cNvCxnSpPr>
                  <a:cxnSpLocks noChangeShapeType="1"/>
                  <a:stCxn id="13" idx="3"/>
                  <a:endCxn id="12" idx="5"/>
                </p:cNvCxnSpPr>
                <p:nvPr/>
              </p:nvCxnSpPr>
              <p:spPr bwMode="auto">
                <a:xfrm rot="5400000">
                  <a:off x="3408" y="889"/>
                  <a:ext cx="17" cy="783"/>
                </a:xfrm>
                <a:prstGeom prst="curvedConnector3">
                  <a:avLst>
                    <a:gd name="adj1" fmla="val 782144"/>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7" name="Line 13">
                  <a:extLst>
                    <a:ext uri="{FF2B5EF4-FFF2-40B4-BE49-F238E27FC236}">
                      <a16:creationId xmlns:a16="http://schemas.microsoft.com/office/drawing/2014/main" id="{546D5793-8327-49A2-9BC3-34C102F5A637}"/>
                    </a:ext>
                  </a:extLst>
                </p:cNvPr>
                <p:cNvSpPr>
                  <a:spLocks noChangeShapeType="1"/>
                </p:cNvSpPr>
                <p:nvPr/>
              </p:nvSpPr>
              <p:spPr bwMode="auto">
                <a:xfrm flipV="1">
                  <a:off x="1191" y="1121"/>
                  <a:ext cx="336" cy="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8" name="Arc 14">
                  <a:extLst>
                    <a:ext uri="{FF2B5EF4-FFF2-40B4-BE49-F238E27FC236}">
                      <a16:creationId xmlns:a16="http://schemas.microsoft.com/office/drawing/2014/main" id="{AE2608A6-EC82-45D0-BB98-CF32FC83A5C6}"/>
                    </a:ext>
                  </a:extLst>
                </p:cNvPr>
                <p:cNvSpPr>
                  <a:spLocks/>
                </p:cNvSpPr>
                <p:nvPr/>
              </p:nvSpPr>
              <p:spPr bwMode="auto">
                <a:xfrm rot="5625348" flipH="1" flipV="1">
                  <a:off x="1588" y="731"/>
                  <a:ext cx="270" cy="223"/>
                </a:xfrm>
                <a:custGeom>
                  <a:avLst/>
                  <a:gdLst>
                    <a:gd name="T0" fmla="*/ 0 w 21600"/>
                    <a:gd name="T1" fmla="*/ 0 h 43178"/>
                    <a:gd name="T2" fmla="*/ 12 w 21600"/>
                    <a:gd name="T3" fmla="*/ 223 h 43178"/>
                    <a:gd name="T4" fmla="*/ 0 w 21600"/>
                    <a:gd name="T5" fmla="*/ 112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9" name="Text Box 16">
                  <a:extLst>
                    <a:ext uri="{FF2B5EF4-FFF2-40B4-BE49-F238E27FC236}">
                      <a16:creationId xmlns:a16="http://schemas.microsoft.com/office/drawing/2014/main" id="{DD837894-5DA6-4F45-97C3-4BD1FA93A445}"/>
                    </a:ext>
                  </a:extLst>
                </p:cNvPr>
                <p:cNvSpPr txBox="1">
                  <a:spLocks noChangeArrowheads="1"/>
                </p:cNvSpPr>
                <p:nvPr/>
              </p:nvSpPr>
              <p:spPr bwMode="auto">
                <a:xfrm>
                  <a:off x="3348" y="710"/>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sp>
              <p:nvSpPr>
                <p:cNvPr id="20" name="Text Box 17">
                  <a:extLst>
                    <a:ext uri="{FF2B5EF4-FFF2-40B4-BE49-F238E27FC236}">
                      <a16:creationId xmlns:a16="http://schemas.microsoft.com/office/drawing/2014/main" id="{EE54977F-3D01-4317-A029-95E398C3FD27}"/>
                    </a:ext>
                  </a:extLst>
                </p:cNvPr>
                <p:cNvSpPr txBox="1">
                  <a:spLocks noChangeArrowheads="1"/>
                </p:cNvSpPr>
                <p:nvPr/>
              </p:nvSpPr>
              <p:spPr bwMode="auto">
                <a:xfrm>
                  <a:off x="2208" y="694"/>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sp>
              <p:nvSpPr>
                <p:cNvPr id="21" name="Text Box 19">
                  <a:extLst>
                    <a:ext uri="{FF2B5EF4-FFF2-40B4-BE49-F238E27FC236}">
                      <a16:creationId xmlns:a16="http://schemas.microsoft.com/office/drawing/2014/main" id="{18C59463-7B48-479C-8217-4D3C2BD9AB15}"/>
                    </a:ext>
                  </a:extLst>
                </p:cNvPr>
                <p:cNvSpPr txBox="1">
                  <a:spLocks noChangeArrowheads="1"/>
                </p:cNvSpPr>
                <p:nvPr/>
              </p:nvSpPr>
              <p:spPr bwMode="auto">
                <a:xfrm>
                  <a:off x="3313" y="1396"/>
                  <a:ext cx="453"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0,1</a:t>
                  </a:r>
                </a:p>
              </p:txBody>
            </p:sp>
          </p:grpSp>
        </p:grpSp>
      </p:grpSp>
      <p:sp>
        <p:nvSpPr>
          <p:cNvPr id="22" name="Text Box 20">
            <a:extLst>
              <a:ext uri="{FF2B5EF4-FFF2-40B4-BE49-F238E27FC236}">
                <a16:creationId xmlns:a16="http://schemas.microsoft.com/office/drawing/2014/main" id="{184A6571-17A9-4998-B306-C6A30973F11C}"/>
              </a:ext>
            </a:extLst>
          </p:cNvPr>
          <p:cNvSpPr txBox="1">
            <a:spLocks noChangeArrowheads="1"/>
          </p:cNvSpPr>
          <p:nvPr/>
        </p:nvSpPr>
        <p:spPr bwMode="auto">
          <a:xfrm>
            <a:off x="365473" y="1770203"/>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chemeClr val="bg1"/>
                </a:solidFill>
              </a:rPr>
              <a:t>1101</a:t>
            </a:r>
          </a:p>
        </p:txBody>
      </p:sp>
      <p:sp>
        <p:nvSpPr>
          <p:cNvPr id="23" name="Text Box 24">
            <a:extLst>
              <a:ext uri="{FF2B5EF4-FFF2-40B4-BE49-F238E27FC236}">
                <a16:creationId xmlns:a16="http://schemas.microsoft.com/office/drawing/2014/main" id="{62FE5815-0413-409E-B5BD-68B91F202972}"/>
              </a:ext>
            </a:extLst>
          </p:cNvPr>
          <p:cNvSpPr txBox="1">
            <a:spLocks noChangeArrowheads="1"/>
          </p:cNvSpPr>
          <p:nvPr/>
        </p:nvSpPr>
        <p:spPr bwMode="auto">
          <a:xfrm>
            <a:off x="2070009" y="1786002"/>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rgbClr val="66FF33"/>
                </a:solidFill>
              </a:rPr>
              <a:t>1</a:t>
            </a:r>
            <a:r>
              <a:rPr lang="en-US" altLang="en-US" sz="2000" dirty="0">
                <a:solidFill>
                  <a:schemeClr val="bg1"/>
                </a:solidFill>
              </a:rPr>
              <a:t>101</a:t>
            </a:r>
          </a:p>
        </p:txBody>
      </p:sp>
      <p:sp>
        <p:nvSpPr>
          <p:cNvPr id="24" name="Text Box 25">
            <a:extLst>
              <a:ext uri="{FF2B5EF4-FFF2-40B4-BE49-F238E27FC236}">
                <a16:creationId xmlns:a16="http://schemas.microsoft.com/office/drawing/2014/main" id="{E8AD02E4-D6AB-49BE-8CA9-3F3D78930BD6}"/>
              </a:ext>
            </a:extLst>
          </p:cNvPr>
          <p:cNvSpPr txBox="1">
            <a:spLocks noChangeArrowheads="1"/>
          </p:cNvSpPr>
          <p:nvPr/>
        </p:nvSpPr>
        <p:spPr bwMode="auto">
          <a:xfrm>
            <a:off x="4534630" y="1764580"/>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r>
              <a:rPr lang="en-US" altLang="en-US" sz="2000" dirty="0">
                <a:solidFill>
                  <a:schemeClr val="bg1"/>
                </a:solidFill>
              </a:rPr>
              <a:t>01</a:t>
            </a:r>
          </a:p>
        </p:txBody>
      </p:sp>
      <p:sp>
        <p:nvSpPr>
          <p:cNvPr id="25" name="Text Box 26">
            <a:extLst>
              <a:ext uri="{FF2B5EF4-FFF2-40B4-BE49-F238E27FC236}">
                <a16:creationId xmlns:a16="http://schemas.microsoft.com/office/drawing/2014/main" id="{EE248B13-BC32-4021-8CE1-B96DBCADA547}"/>
              </a:ext>
            </a:extLst>
          </p:cNvPr>
          <p:cNvSpPr txBox="1">
            <a:spLocks noChangeArrowheads="1"/>
          </p:cNvSpPr>
          <p:nvPr/>
        </p:nvSpPr>
        <p:spPr bwMode="auto">
          <a:xfrm>
            <a:off x="4562395" y="1806094"/>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0</a:t>
            </a:r>
            <a:r>
              <a:rPr lang="en-US" altLang="en-US" sz="2000" dirty="0">
                <a:solidFill>
                  <a:schemeClr val="bg1"/>
                </a:solidFill>
              </a:rPr>
              <a:t>1</a:t>
            </a:r>
          </a:p>
        </p:txBody>
      </p:sp>
      <p:sp>
        <p:nvSpPr>
          <p:cNvPr id="26" name="Text Box 27">
            <a:extLst>
              <a:ext uri="{FF2B5EF4-FFF2-40B4-BE49-F238E27FC236}">
                <a16:creationId xmlns:a16="http://schemas.microsoft.com/office/drawing/2014/main" id="{3B778E9B-5868-426D-9B06-6AC76340C17B}"/>
              </a:ext>
            </a:extLst>
          </p:cNvPr>
          <p:cNvSpPr txBox="1">
            <a:spLocks noChangeArrowheads="1"/>
          </p:cNvSpPr>
          <p:nvPr/>
        </p:nvSpPr>
        <p:spPr bwMode="auto">
          <a:xfrm>
            <a:off x="6932059" y="1772929"/>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p>
        </p:txBody>
      </p:sp>
      <p:sp>
        <p:nvSpPr>
          <p:cNvPr id="27" name="Text Box 29">
            <a:extLst>
              <a:ext uri="{FF2B5EF4-FFF2-40B4-BE49-F238E27FC236}">
                <a16:creationId xmlns:a16="http://schemas.microsoft.com/office/drawing/2014/main" id="{0A8AFD24-E0E1-4DF3-9433-191E79714C9A}"/>
              </a:ext>
            </a:extLst>
          </p:cNvPr>
          <p:cNvSpPr txBox="1">
            <a:spLocks noChangeArrowheads="1"/>
          </p:cNvSpPr>
          <p:nvPr/>
        </p:nvSpPr>
        <p:spPr bwMode="auto">
          <a:xfrm>
            <a:off x="4557309" y="1585918"/>
            <a:ext cx="830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l-GR" altLang="en-US" sz="2400" i="1" dirty="0">
                <a:solidFill>
                  <a:schemeClr val="bg2">
                    <a:lumMod val="75000"/>
                  </a:schemeClr>
                </a:solidFill>
                <a:latin typeface="Arial Narrow" panose="020B0606020202030204" pitchFamily="34" charset="0"/>
              </a:rPr>
              <a:t>ε</a:t>
            </a:r>
          </a:p>
        </p:txBody>
      </p:sp>
      <p:sp>
        <p:nvSpPr>
          <p:cNvPr id="28" name="Text Box 30">
            <a:extLst>
              <a:ext uri="{FF2B5EF4-FFF2-40B4-BE49-F238E27FC236}">
                <a16:creationId xmlns:a16="http://schemas.microsoft.com/office/drawing/2014/main" id="{A6E9D545-7A51-42FD-8716-43D608EE72DA}"/>
              </a:ext>
            </a:extLst>
          </p:cNvPr>
          <p:cNvSpPr txBox="1">
            <a:spLocks noChangeArrowheads="1"/>
          </p:cNvSpPr>
          <p:nvPr/>
        </p:nvSpPr>
        <p:spPr bwMode="auto">
          <a:xfrm>
            <a:off x="2148630" y="2729287"/>
            <a:ext cx="3444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i="1">
                <a:latin typeface="Arial" panose="020B0604020202020204" pitchFamily="34" charset="0"/>
              </a:rPr>
              <a:t>Figure</a:t>
            </a:r>
            <a:r>
              <a:rPr lang="en-US" altLang="en-US" sz="2000">
                <a:latin typeface="Arial" panose="020B0604020202020204" pitchFamily="34" charset="0"/>
              </a:rPr>
              <a:t>: Finite Automaton </a:t>
            </a:r>
            <a:r>
              <a:rPr lang="en-US" altLang="en-US" sz="2000" i="1"/>
              <a:t>M</a:t>
            </a:r>
            <a:r>
              <a:rPr lang="en-US" altLang="en-US" sz="2000" baseline="-25000"/>
              <a:t>1</a:t>
            </a:r>
            <a:r>
              <a:rPr lang="en-US" altLang="en-US" sz="2000">
                <a:latin typeface="Arial" panose="020B0604020202020204" pitchFamily="34" charset="0"/>
              </a:rPr>
              <a:t>.</a:t>
            </a:r>
          </a:p>
        </p:txBody>
      </p:sp>
    </p:spTree>
    <p:extLst>
      <p:ext uri="{BB962C8B-B14F-4D97-AF65-F5344CB8AC3E}">
        <p14:creationId xmlns:p14="http://schemas.microsoft.com/office/powerpoint/2010/main" val="140294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0" nodeType="clickEffect">
                                  <p:stCondLst>
                                    <p:cond delay="0"/>
                                  </p:stCondLst>
                                  <p:childTnLst>
                                    <p:animMotion origin="layout" path="M -3.05556E-6 1.85185E-6 L 0.18854 1.85185E-6 " pathEditMode="relative" rAng="0" ptsTypes="AA">
                                      <p:cBhvr>
                                        <p:cTn id="10" dur="2000" fill="hold"/>
                                        <p:tgtEl>
                                          <p:spTgt spid="22"/>
                                        </p:tgtEl>
                                        <p:attrNameLst>
                                          <p:attrName>ppt_x</p:attrName>
                                          <p:attrName>ppt_y</p:attrName>
                                        </p:attrNameLst>
                                      </p:cBhvr>
                                      <p:rCtr x="9427" y="0"/>
                                    </p:animMotion>
                                  </p:childTnLst>
                                </p:cTn>
                              </p:par>
                            </p:childTnLst>
                          </p:cTn>
                        </p:par>
                        <p:par>
                          <p:cTn id="11" fill="hold">
                            <p:stCondLst>
                              <p:cond delay="2000"/>
                            </p:stCondLst>
                            <p:childTnLst>
                              <p:par>
                                <p:cTn id="12" presetID="1" presetClass="exit" presetSubtype="0" fill="hold" grpId="1" nodeType="afterEffect">
                                  <p:stCondLst>
                                    <p:cond delay="0"/>
                                  </p:stCondLst>
                                  <p:childTnLst>
                                    <p:set>
                                      <p:cBhvr>
                                        <p:cTn id="13" dur="1" fill="hold">
                                          <p:stCondLst>
                                            <p:cond delay="0"/>
                                          </p:stCondLst>
                                        </p:cTn>
                                        <p:tgtEl>
                                          <p:spTgt spid="22"/>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2" nodeType="after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1.38889E-6 -2.96296E-6 C 0.01406 -0.03125 0.02865 -0.06134 0.05104 -0.07754 C 0.07327 -0.09375 0.10851 -0.09699 0.13438 -0.09838 C 0.16042 -0.0993 0.18403 -0.09907 0.20729 -0.08588 C 0.23056 -0.07268 0.26285 -0.03009 0.27396 -0.01921 " pathEditMode="relative" rAng="0" ptsTypes="AAAAA">
                                      <p:cBhvr>
                                        <p:cTn id="24" dur="2000" fill="hold"/>
                                        <p:tgtEl>
                                          <p:spTgt spid="23"/>
                                        </p:tgtEl>
                                        <p:attrNameLst>
                                          <p:attrName>ppt_x</p:attrName>
                                          <p:attrName>ppt_y</p:attrName>
                                        </p:attrNameLst>
                                      </p:cBhvr>
                                      <p:rCtr x="13698" y="-4954"/>
                                    </p:animMotion>
                                  </p:childTnLst>
                                </p:cTn>
                              </p:par>
                            </p:childTnLst>
                          </p:cTn>
                        </p:par>
                        <p:par>
                          <p:cTn id="25" fill="hold">
                            <p:stCondLst>
                              <p:cond delay="2000"/>
                            </p:stCondLst>
                            <p:childTnLst>
                              <p:par>
                                <p:cTn id="26" presetID="1" presetClass="exit" presetSubtype="0" fill="hold" grpId="1" nodeType="afterEffect">
                                  <p:stCondLst>
                                    <p:cond delay="0"/>
                                  </p:stCondLst>
                                  <p:childTnLst>
                                    <p:set>
                                      <p:cBhvr>
                                        <p:cTn id="27" dur="1" fill="hold">
                                          <p:stCondLst>
                                            <p:cond delay="0"/>
                                          </p:stCondLst>
                                        </p:cTn>
                                        <p:tgtEl>
                                          <p:spTgt spid="23"/>
                                        </p:tgtEl>
                                        <p:attrNameLst>
                                          <p:attrName>style.visibility</p:attrName>
                                        </p:attrNameLst>
                                      </p:cBhvr>
                                      <p:to>
                                        <p:strVal val="hidden"/>
                                      </p:to>
                                    </p:set>
                                  </p:childTnLst>
                                </p:cTn>
                              </p:par>
                            </p:childTnLst>
                          </p:cTn>
                        </p:par>
                        <p:par>
                          <p:cTn id="28" fill="hold">
                            <p:stCondLst>
                              <p:cond delay="2000"/>
                            </p:stCondLst>
                            <p:childTnLst>
                              <p:par>
                                <p:cTn id="29" presetID="1" presetClass="entr" presetSubtype="0" fill="hold" grpId="2" nodeType="after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0" nodeType="clickEffect">
                                  <p:stCondLst>
                                    <p:cond delay="0"/>
                                  </p:stCondLst>
                                  <p:childTnLst>
                                    <p:animMotion origin="layout" path="M 4.16667E-6 -3.7037E-6 C -0.01511 -0.00277 -0.04705 -0.05231 -0.04931 -0.08194 C -0.05157 -0.11157 -0.02674 -0.16458 -0.01389 -0.17824 C -0.00105 -0.19189 0.0184 -0.18264 0.0276 -0.16389 C 0.0368 -0.14514 0.046 -0.09282 0.04149 -0.06551 C 0.03698 -0.03819 0.0151 0.00278 4.16667E-6 -3.7037E-6 Z " pathEditMode="relative" rAng="0" ptsTypes="AAAAAA">
                                      <p:cBhvr>
                                        <p:cTn id="38" dur="2000" fill="hold"/>
                                        <p:tgtEl>
                                          <p:spTgt spid="24"/>
                                        </p:tgtEl>
                                        <p:attrNameLst>
                                          <p:attrName>ppt_x</p:attrName>
                                          <p:attrName>ppt_y</p:attrName>
                                        </p:attrNameLst>
                                      </p:cBhvr>
                                      <p:rCtr x="-347" y="-9259"/>
                                    </p:animMotion>
                                  </p:childTnLst>
                                </p:cTn>
                              </p:par>
                            </p:childTnLst>
                          </p:cTn>
                        </p:par>
                        <p:par>
                          <p:cTn id="39" fill="hold">
                            <p:stCondLst>
                              <p:cond delay="2000"/>
                            </p:stCondLst>
                            <p:childTnLst>
                              <p:par>
                                <p:cTn id="40" presetID="1" presetClass="exit" presetSubtype="0" fill="hold" grpId="1" nodeType="afterEffect">
                                  <p:stCondLst>
                                    <p:cond delay="0"/>
                                  </p:stCondLst>
                                  <p:childTnLst>
                                    <p:set>
                                      <p:cBhvr>
                                        <p:cTn id="41" dur="1" fill="hold">
                                          <p:stCondLst>
                                            <p:cond delay="0"/>
                                          </p:stCondLst>
                                        </p:cTn>
                                        <p:tgtEl>
                                          <p:spTgt spid="24"/>
                                        </p:tgtEl>
                                        <p:attrNameLst>
                                          <p:attrName>style.visibility</p:attrName>
                                        </p:attrNameLst>
                                      </p:cBhvr>
                                      <p:to>
                                        <p:strVal val="hidden"/>
                                      </p:to>
                                    </p:set>
                                  </p:childTnLst>
                                </p:cTn>
                              </p:par>
                            </p:childTnLst>
                          </p:cTn>
                        </p:par>
                        <p:par>
                          <p:cTn id="42" fill="hold">
                            <p:stCondLst>
                              <p:cond delay="2000"/>
                            </p:stCondLst>
                            <p:childTnLst>
                              <p:par>
                                <p:cTn id="43" presetID="1" presetClass="entr" presetSubtype="0" fill="hold" grpId="2" nodeType="after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8.33333E-7 -2.22222E-6 C 0.01649 -0.03102 0.03316 -0.06203 0.05851 -0.07778 C 0.08386 -0.09352 0.12222 -0.10092 0.15226 -0.09421 C 0.18229 -0.0875 0.22101 -0.05278 0.23837 -0.0368 C 0.25573 -0.02083 0.25382 -0.0044 0.25695 0.00209 " pathEditMode="relative" rAng="0" ptsTypes="AAAAA">
                                      <p:cBhvr>
                                        <p:cTn id="52" dur="2000" fill="hold"/>
                                        <p:tgtEl>
                                          <p:spTgt spid="25"/>
                                        </p:tgtEl>
                                        <p:attrNameLst>
                                          <p:attrName>ppt_x</p:attrName>
                                          <p:attrName>ppt_y</p:attrName>
                                        </p:attrNameLst>
                                      </p:cBhvr>
                                      <p:rCtr x="12847" y="-4745"/>
                                    </p:animMotion>
                                  </p:childTnLst>
                                </p:cTn>
                              </p:par>
                            </p:childTnLst>
                          </p:cTn>
                        </p:par>
                        <p:par>
                          <p:cTn id="53" fill="hold">
                            <p:stCondLst>
                              <p:cond delay="2000"/>
                            </p:stCondLst>
                            <p:childTnLst>
                              <p:par>
                                <p:cTn id="54" presetID="1" presetClass="exit" presetSubtype="0" fill="hold" grpId="1" nodeType="afterEffect">
                                  <p:stCondLst>
                                    <p:cond delay="0"/>
                                  </p:stCondLst>
                                  <p:childTnLst>
                                    <p:set>
                                      <p:cBhvr>
                                        <p:cTn id="55" dur="1" fill="hold">
                                          <p:stCondLst>
                                            <p:cond delay="0"/>
                                          </p:stCondLst>
                                        </p:cTn>
                                        <p:tgtEl>
                                          <p:spTgt spid="25"/>
                                        </p:tgtEl>
                                        <p:attrNameLst>
                                          <p:attrName>style.visibility</p:attrName>
                                        </p:attrNameLst>
                                      </p:cBhvr>
                                      <p:to>
                                        <p:strVal val="hidden"/>
                                      </p:to>
                                    </p:set>
                                  </p:childTnLst>
                                </p:cTn>
                              </p:par>
                            </p:childTnLst>
                          </p:cTn>
                        </p:par>
                        <p:par>
                          <p:cTn id="56" fill="hold">
                            <p:stCondLst>
                              <p:cond delay="2000"/>
                            </p:stCondLst>
                            <p:childTnLst>
                              <p:par>
                                <p:cTn id="57" presetID="1" presetClass="entr" presetSubtype="0" fill="hold" grpId="2" nodeType="after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0" nodeType="clickEffect">
                                  <p:stCondLst>
                                    <p:cond delay="0"/>
                                  </p:stCondLst>
                                  <p:childTnLst>
                                    <p:animMotion origin="layout" path="M -2.22222E-6 -1.11111E-6 C -0.01267 0.02199 -0.02517 0.04421 -0.04462 0.05949 C -0.06406 0.07477 -0.09462 0.0882 -0.11684 0.09236 C -0.13906 0.09653 -0.16232 0.08843 -0.17847 0.08426 C -0.19462 0.08009 -0.20486 0.07454 -0.21389 0.06783 C -0.22291 0.06111 -0.22413 0.05602 -0.23229 0.04329 C -0.24045 0.03056 -0.25173 0.01111 -0.26302 -0.0081 " pathEditMode="relative" rAng="0" ptsTypes="AAAAAAA">
                                      <p:cBhvr>
                                        <p:cTn id="66" dur="2000" fill="hold"/>
                                        <p:tgtEl>
                                          <p:spTgt spid="26"/>
                                        </p:tgtEl>
                                        <p:attrNameLst>
                                          <p:attrName>ppt_x</p:attrName>
                                          <p:attrName>ppt_y</p:attrName>
                                        </p:attrNameLst>
                                      </p:cBhvr>
                                      <p:rCtr x="-13160" y="4259"/>
                                    </p:animMotion>
                                  </p:childTnLst>
                                </p:cTn>
                              </p:par>
                            </p:childTnLst>
                          </p:cTn>
                        </p:par>
                        <p:par>
                          <p:cTn id="67" fill="hold">
                            <p:stCondLst>
                              <p:cond delay="2000"/>
                            </p:stCondLst>
                            <p:childTnLst>
                              <p:par>
                                <p:cTn id="68" presetID="1" presetClass="exit" presetSubtype="0" fill="hold" grpId="1" nodeType="afterEffect">
                                  <p:stCondLst>
                                    <p:cond delay="0"/>
                                  </p:stCondLst>
                                  <p:childTnLst>
                                    <p:set>
                                      <p:cBhvr>
                                        <p:cTn id="69" dur="1" fill="hold">
                                          <p:stCondLst>
                                            <p:cond delay="0"/>
                                          </p:stCondLst>
                                        </p:cTn>
                                        <p:tgtEl>
                                          <p:spTgt spid="26"/>
                                        </p:tgtEl>
                                        <p:attrNameLst>
                                          <p:attrName>style.visibility</p:attrName>
                                        </p:attrNameLst>
                                      </p:cBhvr>
                                      <p:to>
                                        <p:strVal val="hidden"/>
                                      </p:to>
                                    </p:set>
                                  </p:childTnLst>
                                </p:cTn>
                              </p:par>
                            </p:childTnLst>
                          </p:cTn>
                        </p:par>
                        <p:par>
                          <p:cTn id="70" fill="hold">
                            <p:stCondLst>
                              <p:cond delay="2000"/>
                            </p:stCondLst>
                            <p:childTnLst>
                              <p:par>
                                <p:cTn id="71" presetID="1"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3" grpId="1" animBg="1"/>
      <p:bldP spid="23" grpId="2" animBg="1"/>
      <p:bldP spid="24" grpId="0" animBg="1"/>
      <p:bldP spid="24" grpId="1" animBg="1"/>
      <p:bldP spid="24" grpId="2" animBg="1"/>
      <p:bldP spid="25" grpId="0" animBg="1"/>
      <p:bldP spid="25" grpId="1" animBg="1"/>
      <p:bldP spid="25" grpId="2" animBg="1"/>
      <p:bldP spid="26" grpId="0" animBg="1"/>
      <p:bldP spid="26" grpId="1" animBg="1"/>
      <p:bldP spid="26" grpId="2" animBg="1"/>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943265-4F35-4525-ADAF-081A3351856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69490BB-4934-4259-95B9-6D5713D6D6A4}"/>
              </a:ext>
            </a:extLst>
          </p:cNvPr>
          <p:cNvSpPr>
            <a:spLocks noGrp="1"/>
          </p:cNvSpPr>
          <p:nvPr>
            <p:ph type="body" sz="quarter" idx="12"/>
          </p:nvPr>
        </p:nvSpPr>
        <p:spPr/>
        <p:txBody>
          <a:bodyPr/>
          <a:lstStyle/>
          <a:p>
            <a:r>
              <a:rPr lang="en-US" b="1" dirty="0">
                <a:solidFill>
                  <a:schemeClr val="tx1"/>
                </a:solidFill>
              </a:rPr>
              <a:t>Formal Definition - DFA</a:t>
            </a:r>
          </a:p>
        </p:txBody>
      </p:sp>
      <p:sp>
        <p:nvSpPr>
          <p:cNvPr id="4" name="Text Placeholder 3">
            <a:extLst>
              <a:ext uri="{FF2B5EF4-FFF2-40B4-BE49-F238E27FC236}">
                <a16:creationId xmlns:a16="http://schemas.microsoft.com/office/drawing/2014/main" id="{CE73DEE7-F46F-4AAB-BA2D-7F042389FC0E}"/>
              </a:ext>
            </a:extLst>
          </p:cNvPr>
          <p:cNvSpPr>
            <a:spLocks noGrp="1"/>
          </p:cNvSpPr>
          <p:nvPr>
            <p:ph type="body" sz="quarter" idx="13"/>
          </p:nvPr>
        </p:nvSpPr>
        <p:spPr/>
        <p:txBody>
          <a:bodyPr/>
          <a:lstStyle/>
          <a:p>
            <a:r>
              <a:rPr lang="en-US" altLang="en-US" sz="2800" dirty="0"/>
              <a:t>A Deterministic Finite Automaton (DFA) is a </a:t>
            </a:r>
            <a:br>
              <a:rPr lang="en-US" altLang="en-US" sz="2800" dirty="0"/>
            </a:br>
            <a:r>
              <a:rPr lang="en-US" altLang="en-US" sz="2800" dirty="0"/>
              <a:t>5-tuple (</a:t>
            </a:r>
            <a:r>
              <a:rPr lang="en-US" altLang="en-US" sz="2800" i="1" dirty="0"/>
              <a:t>Q</a:t>
            </a:r>
            <a:r>
              <a:rPr lang="en-US" altLang="en-US" sz="2800" dirty="0"/>
              <a:t>, </a:t>
            </a:r>
            <a:r>
              <a:rPr lang="el-GR" altLang="en-US" sz="2800" dirty="0">
                <a:cs typeface="Arial" panose="020B0604020202020204" pitchFamily="34" charset="0"/>
              </a:rPr>
              <a:t>Σ</a:t>
            </a:r>
            <a:r>
              <a:rPr lang="en-US" altLang="en-US" sz="2800" dirty="0">
                <a:cs typeface="Arial" panose="020B0604020202020204" pitchFamily="34" charset="0"/>
              </a:rPr>
              <a: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dirty="0"/>
              <a:t>), where </a:t>
            </a:r>
          </a:p>
          <a:p>
            <a:pPr marL="914400" lvl="1" indent="-457200"/>
            <a:r>
              <a:rPr lang="en-US" altLang="en-US" sz="2600" i="1" dirty="0"/>
              <a:t>Q</a:t>
            </a:r>
            <a:r>
              <a:rPr lang="en-US" altLang="en-US" sz="2600" dirty="0"/>
              <a:t> is a finite set called the </a:t>
            </a:r>
            <a:r>
              <a:rPr lang="en-US" altLang="en-US" sz="2600" b="1" i="1" dirty="0"/>
              <a:t>states</a:t>
            </a:r>
            <a:r>
              <a:rPr lang="en-US" altLang="en-US" sz="2600" dirty="0"/>
              <a:t>,</a:t>
            </a:r>
          </a:p>
          <a:p>
            <a:pPr marL="914400" lvl="1" indent="-457200"/>
            <a:r>
              <a:rPr lang="el-GR" altLang="en-US" sz="2600" dirty="0">
                <a:cs typeface="Arial" panose="020B0604020202020204" pitchFamily="34" charset="0"/>
              </a:rPr>
              <a:t>Σ</a:t>
            </a:r>
            <a:r>
              <a:rPr lang="en-US" altLang="en-US" sz="2600" dirty="0">
                <a:cs typeface="Arial" panose="020B0604020202020204" pitchFamily="34" charset="0"/>
              </a:rPr>
              <a:t> is a finite set called the </a:t>
            </a:r>
            <a:r>
              <a:rPr lang="en-US" altLang="en-US" sz="2600" b="1" i="1" dirty="0">
                <a:cs typeface="Arial" panose="020B0604020202020204" pitchFamily="34" charset="0"/>
              </a:rPr>
              <a:t>alphabet</a:t>
            </a:r>
            <a:r>
              <a:rPr lang="en-US" altLang="en-US" sz="2600" dirty="0">
                <a:cs typeface="Arial" panose="020B0604020202020204" pitchFamily="34" charset="0"/>
              </a:rPr>
              <a:t>,</a:t>
            </a:r>
          </a:p>
          <a:p>
            <a:pPr marL="914400" lvl="1" indent="-457200"/>
            <a:r>
              <a:rPr lang="en-US" altLang="en-US" sz="2600" i="1" dirty="0">
                <a:cs typeface="Arial" panose="020B0604020202020204" pitchFamily="34" charset="0"/>
                <a:sym typeface="Symbol" panose="05050102010706020507" pitchFamily="18" charset="2"/>
              </a:rPr>
              <a:t> </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dirty="0">
                <a:cs typeface="Arial" panose="020B0604020202020204" pitchFamily="34" charset="0"/>
                <a:sym typeface="Symbol" panose="05050102010706020507" pitchFamily="18" charset="2"/>
              </a:rPr>
              <a:t>  </a:t>
            </a:r>
            <a:r>
              <a:rPr lang="el-GR" altLang="en-US" sz="2600" dirty="0">
                <a:cs typeface="Arial" panose="020B0604020202020204" pitchFamily="34" charset="0"/>
              </a:rPr>
              <a:t>Σ</a:t>
            </a:r>
            <a:r>
              <a:rPr lang="en-US" altLang="en-US" sz="2600" dirty="0">
                <a:cs typeface="Arial" panose="020B0604020202020204" pitchFamily="34" charset="0"/>
              </a:rPr>
              <a:t> </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dirty="0">
                <a:cs typeface="Arial" panose="020B0604020202020204" pitchFamily="34" charset="0"/>
                <a:sym typeface="Symbol" panose="05050102010706020507" pitchFamily="18" charset="2"/>
              </a:rPr>
              <a:t> is the </a:t>
            </a:r>
            <a:r>
              <a:rPr lang="en-US" altLang="en-US" sz="2600" b="1" i="1" dirty="0">
                <a:cs typeface="Arial" panose="020B0604020202020204" pitchFamily="34" charset="0"/>
                <a:sym typeface="Symbol" panose="05050102010706020507" pitchFamily="18" charset="2"/>
              </a:rPr>
              <a:t>transition function</a:t>
            </a:r>
            <a:r>
              <a:rPr lang="en-US" altLang="en-US" sz="2600" dirty="0">
                <a:cs typeface="Arial" panose="020B0604020202020204" pitchFamily="34" charset="0"/>
                <a:sym typeface="Symbol" panose="05050102010706020507" pitchFamily="18" charset="2"/>
              </a:rPr>
              <a:t>,</a:t>
            </a:r>
          </a:p>
          <a:p>
            <a:pPr marL="914400" lvl="1" indent="-457200"/>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0</a:t>
            </a:r>
            <a:r>
              <a:rPr lang="en-US" altLang="en-US" sz="2600" i="1" dirty="0">
                <a:cs typeface="Arial" panose="020B0604020202020204" pitchFamily="34" charset="0"/>
                <a:sym typeface="Symbol" panose="05050102010706020507" pitchFamily="18" charset="2"/>
              </a:rPr>
              <a:t> </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dirty="0">
                <a:cs typeface="Arial" panose="020B0604020202020204" pitchFamily="34" charset="0"/>
                <a:sym typeface="Symbol" panose="05050102010706020507" pitchFamily="18" charset="2"/>
              </a:rPr>
              <a:t> is the </a:t>
            </a:r>
            <a:r>
              <a:rPr lang="en-US" altLang="en-US" sz="2600" b="1" i="1" dirty="0">
                <a:cs typeface="Arial" panose="020B0604020202020204" pitchFamily="34" charset="0"/>
                <a:sym typeface="Symbol" panose="05050102010706020507" pitchFamily="18" charset="2"/>
              </a:rPr>
              <a:t>start state</a:t>
            </a:r>
            <a:r>
              <a:rPr lang="en-US" altLang="en-US" sz="2600" dirty="0">
                <a:cs typeface="Arial" panose="020B0604020202020204" pitchFamily="34" charset="0"/>
                <a:sym typeface="Symbol" panose="05050102010706020507" pitchFamily="18" charset="2"/>
              </a:rPr>
              <a:t>,</a:t>
            </a:r>
          </a:p>
          <a:p>
            <a:pPr marL="914400" lvl="1" indent="-457200"/>
            <a:r>
              <a:rPr lang="en-US" altLang="en-US" sz="2600" i="1" dirty="0">
                <a:cs typeface="Arial" panose="020B0604020202020204" pitchFamily="34" charset="0"/>
                <a:sym typeface="Symbol" panose="05050102010706020507" pitchFamily="18" charset="2"/>
              </a:rPr>
              <a:t>F</a:t>
            </a:r>
            <a:r>
              <a:rPr lang="en-US" altLang="en-US" sz="2600" dirty="0">
                <a:cs typeface="Arial" panose="020B0604020202020204" pitchFamily="34" charset="0"/>
                <a:sym typeface="Symbol" panose="05050102010706020507" pitchFamily="18" charset="2"/>
              </a:rPr>
              <a:t>  </a:t>
            </a:r>
            <a:r>
              <a:rPr lang="en-US" altLang="en-US" sz="2600" i="1" dirty="0">
                <a:cs typeface="Arial" panose="020B0604020202020204" pitchFamily="34" charset="0"/>
                <a:sym typeface="Symbol" panose="05050102010706020507" pitchFamily="18" charset="2"/>
              </a:rPr>
              <a:t>Q</a:t>
            </a:r>
            <a:r>
              <a:rPr lang="en-US" altLang="en-US" sz="2600" dirty="0">
                <a:cs typeface="Arial" panose="020B0604020202020204" pitchFamily="34" charset="0"/>
                <a:sym typeface="Symbol" panose="05050102010706020507" pitchFamily="18" charset="2"/>
              </a:rPr>
              <a:t> is the set of </a:t>
            </a:r>
            <a:r>
              <a:rPr lang="en-US" altLang="en-US" sz="2600" b="1" i="1" dirty="0">
                <a:cs typeface="Arial" panose="020B0604020202020204" pitchFamily="34" charset="0"/>
                <a:sym typeface="Symbol" panose="05050102010706020507" pitchFamily="18" charset="2"/>
              </a:rPr>
              <a:t>accept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final</a:t>
            </a:r>
            <a:r>
              <a:rPr lang="en-US" altLang="en-US" sz="2600" dirty="0">
                <a:cs typeface="Arial" panose="020B0604020202020204" pitchFamily="34" charset="0"/>
                <a:sym typeface="Symbol" panose="05050102010706020507" pitchFamily="18" charset="2"/>
              </a:rPr>
              <a:t>) </a:t>
            </a:r>
            <a:r>
              <a:rPr lang="en-US" altLang="en-US" sz="2600" b="1" i="1" dirty="0">
                <a:cs typeface="Arial" panose="020B0604020202020204" pitchFamily="34" charset="0"/>
                <a:sym typeface="Symbol" panose="05050102010706020507" pitchFamily="18" charset="2"/>
              </a:rPr>
              <a:t>states</a:t>
            </a:r>
            <a:r>
              <a:rPr lang="en-US" altLang="en-US" sz="2600" dirty="0">
                <a:cs typeface="Arial" panose="020B0604020202020204" pitchFamily="34" charset="0"/>
                <a:sym typeface="Symbol" panose="05050102010706020507" pitchFamily="18" charset="2"/>
              </a:rPr>
              <a:t>.</a:t>
            </a:r>
          </a:p>
          <a:p>
            <a:r>
              <a:rPr lang="en-US" altLang="en-US" sz="2800" dirty="0">
                <a:cs typeface="Arial" panose="020B0604020202020204" pitchFamily="34" charset="0"/>
                <a:sym typeface="Symbol" panose="05050102010706020507" pitchFamily="18" charset="2"/>
              </a:rPr>
              <a:t>If A is the set of all strings that a machine </a:t>
            </a:r>
            <a:r>
              <a:rPr lang="en-US" altLang="en-US" sz="2800" i="1" dirty="0">
                <a:cs typeface="Arial" panose="020B0604020202020204" pitchFamily="34" charset="0"/>
                <a:sym typeface="Symbol" panose="05050102010706020507" pitchFamily="18" charset="2"/>
              </a:rPr>
              <a:t>M</a:t>
            </a:r>
            <a:r>
              <a:rPr lang="en-US" altLang="en-US" sz="2800" dirty="0">
                <a:cs typeface="Arial" panose="020B0604020202020204" pitchFamily="34" charset="0"/>
                <a:sym typeface="Symbol" panose="05050102010706020507" pitchFamily="18" charset="2"/>
              </a:rPr>
              <a:t> accepts, we say that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is the </a:t>
            </a:r>
            <a:r>
              <a:rPr lang="en-US" altLang="en-US" sz="2800" b="1" i="1" dirty="0">
                <a:cs typeface="Arial" panose="020B0604020202020204" pitchFamily="34" charset="0"/>
                <a:sym typeface="Symbol" panose="05050102010706020507" pitchFamily="18" charset="2"/>
              </a:rPr>
              <a:t>language of machine</a:t>
            </a:r>
            <a:r>
              <a:rPr lang="en-US" altLang="en-US" sz="2800" b="1" dirty="0">
                <a:cs typeface="Arial" panose="020B0604020202020204" pitchFamily="34" charset="0"/>
                <a:sym typeface="Symbol" panose="05050102010706020507" pitchFamily="18" charset="2"/>
              </a:rPr>
              <a:t> </a:t>
            </a:r>
            <a:r>
              <a:rPr lang="en-US" altLang="en-US" sz="2800" b="1" i="1" dirty="0">
                <a:cs typeface="Arial" panose="020B0604020202020204" pitchFamily="34" charset="0"/>
                <a:sym typeface="Symbol" panose="05050102010706020507" pitchFamily="18" charset="2"/>
              </a:rPr>
              <a:t>M</a:t>
            </a:r>
            <a:r>
              <a:rPr lang="en-US" altLang="en-US" sz="2800" dirty="0">
                <a:cs typeface="Arial" panose="020B0604020202020204" pitchFamily="34" charset="0"/>
                <a:sym typeface="Symbol" panose="05050102010706020507" pitchFamily="18" charset="2"/>
              </a:rPr>
              <a:t> and write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M</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r>
              <a:rPr lang="en-US" altLang="en-US" sz="2800" b="1" i="1" dirty="0">
                <a:cs typeface="Arial" panose="020B0604020202020204" pitchFamily="34" charset="0"/>
                <a:sym typeface="Symbol" panose="05050102010706020507" pitchFamily="18" charset="2"/>
              </a:rPr>
              <a:t>M recognizes A</a:t>
            </a:r>
            <a:r>
              <a:rPr lang="en-US" altLang="en-US" sz="2800" dirty="0">
                <a:cs typeface="Arial" panose="020B0604020202020204" pitchFamily="34" charset="0"/>
                <a:sym typeface="Symbol" panose="05050102010706020507" pitchFamily="18" charset="2"/>
              </a:rPr>
              <a:t> or </a:t>
            </a:r>
            <a:r>
              <a:rPr lang="en-US" altLang="en-US" sz="2800" b="1" i="1" dirty="0">
                <a:cs typeface="Arial" panose="020B0604020202020204" pitchFamily="34" charset="0"/>
                <a:sym typeface="Symbol" panose="05050102010706020507" pitchFamily="18" charset="2"/>
              </a:rPr>
              <a:t>M accepts A</a:t>
            </a:r>
            <a:r>
              <a:rPr lang="en-US" altLang="en-US" sz="2800" dirty="0">
                <a:cs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3269957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2866806-7C3D-4E76-A1DE-EDC031763ABA}"/>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903EC054-883E-449E-A373-965E3EB763A4}"/>
              </a:ext>
            </a:extLst>
          </p:cNvPr>
          <p:cNvSpPr>
            <a:spLocks noGrp="1"/>
          </p:cNvSpPr>
          <p:nvPr>
            <p:ph type="body" sz="half" idx="2"/>
          </p:nvPr>
        </p:nvSpPr>
        <p:spPr>
          <a:xfrm>
            <a:off x="10012" y="2209800"/>
            <a:ext cx="3027361" cy="660765"/>
          </a:xfrm>
        </p:spPr>
        <p:txBody>
          <a:bodyPr/>
          <a:lstStyle/>
          <a:p>
            <a:r>
              <a:rPr lang="en-US" b="1" dirty="0"/>
              <a:t>Example</a:t>
            </a:r>
            <a:endParaRPr lang="en-US" dirty="0"/>
          </a:p>
        </p:txBody>
      </p:sp>
      <p:sp>
        <p:nvSpPr>
          <p:cNvPr id="5" name="Title 4">
            <a:extLst>
              <a:ext uri="{FF2B5EF4-FFF2-40B4-BE49-F238E27FC236}">
                <a16:creationId xmlns:a16="http://schemas.microsoft.com/office/drawing/2014/main" id="{7B6557A4-CDBD-4194-B972-EBF354F8B84B}"/>
              </a:ext>
            </a:extLst>
          </p:cNvPr>
          <p:cNvSpPr>
            <a:spLocks noGrp="1"/>
          </p:cNvSpPr>
          <p:nvPr>
            <p:ph type="title"/>
          </p:nvPr>
        </p:nvSpPr>
        <p:spPr>
          <a:xfrm>
            <a:off x="10012" y="825141"/>
            <a:ext cx="3027361" cy="1383277"/>
          </a:xfrm>
        </p:spPr>
        <p:txBody>
          <a:bodyPr/>
          <a:lstStyle/>
          <a:p>
            <a:r>
              <a:rPr lang="en-US" dirty="0"/>
              <a:t>Formal Definition for Machine M</a:t>
            </a:r>
            <a:r>
              <a:rPr lang="en-US" baseline="-25000" dirty="0"/>
              <a:t>1</a:t>
            </a:r>
            <a:endParaRPr lang="en-US" dirty="0"/>
          </a:p>
        </p:txBody>
      </p:sp>
      <p:pic>
        <p:nvPicPr>
          <p:cNvPr id="8" name="Picture Placeholder 7" descr="A drawing of a person&#10;&#10;Description automatically generated">
            <a:extLst>
              <a:ext uri="{FF2B5EF4-FFF2-40B4-BE49-F238E27FC236}">
                <a16:creationId xmlns:a16="http://schemas.microsoft.com/office/drawing/2014/main" id="{FEF304C5-8CA5-4737-9A3C-D2D493103EDE}"/>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178409" y="320040"/>
            <a:ext cx="5976673" cy="2194560"/>
          </a:xfrm>
        </p:spPr>
      </p:pic>
      <p:sp>
        <p:nvSpPr>
          <p:cNvPr id="2" name="Content Placeholder 1">
            <a:extLst>
              <a:ext uri="{FF2B5EF4-FFF2-40B4-BE49-F238E27FC236}">
                <a16:creationId xmlns:a16="http://schemas.microsoft.com/office/drawing/2014/main" id="{ADCA98E4-A85F-4242-83BB-1E092E156301}"/>
              </a:ext>
            </a:extLst>
          </p:cNvPr>
          <p:cNvSpPr>
            <a:spLocks noGrp="1"/>
          </p:cNvSpPr>
          <p:nvPr>
            <p:ph sz="quarter" idx="14"/>
          </p:nvPr>
        </p:nvSpPr>
        <p:spPr/>
        <p:txBody>
          <a:bodyPr/>
          <a:lstStyle/>
          <a:p>
            <a:pPr>
              <a:lnSpc>
                <a:spcPct val="90000"/>
              </a:lnSpc>
            </a:pPr>
            <a:r>
              <a:rPr lang="en-US" altLang="en-US" i="1" dirty="0"/>
              <a:t>M</a:t>
            </a:r>
            <a:r>
              <a:rPr lang="en-US" altLang="en-US" baseline="-25000" dirty="0"/>
              <a:t>1</a:t>
            </a:r>
            <a:r>
              <a:rPr lang="en-US" altLang="en-US" dirty="0"/>
              <a:t> = (</a:t>
            </a:r>
            <a:r>
              <a:rPr lang="en-US" altLang="en-US" i="1" dirty="0"/>
              <a:t>Q</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dirty="0"/>
              <a:t>), where – </a:t>
            </a:r>
          </a:p>
          <a:p>
            <a:pPr lvl="1">
              <a:lnSpc>
                <a:spcPct val="90000"/>
              </a:lnSpc>
            </a:pPr>
            <a:r>
              <a:rPr lang="en-US" altLang="en-US" i="1" dirty="0"/>
              <a:t>Q</a:t>
            </a:r>
            <a:r>
              <a:rPr lang="en-US" altLang="en-US" dirty="0"/>
              <a:t> =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1 </a:t>
            </a:r>
            <a:r>
              <a:rPr lang="en-US" altLang="en-US" i="1" dirty="0">
                <a:cs typeface="Arial" panose="020B0604020202020204" pitchFamily="34" charset="0"/>
                <a:sym typeface="Symbol" panose="05050102010706020507" pitchFamily="18" charset="2"/>
              </a:rPr>
              <a:t>, q</a:t>
            </a:r>
            <a:r>
              <a:rPr lang="en-US" altLang="en-US" baseline="-25000" dirty="0">
                <a:cs typeface="Arial" panose="020B0604020202020204" pitchFamily="34" charset="0"/>
                <a:sym typeface="Symbol" panose="05050102010706020507" pitchFamily="18" charset="2"/>
              </a:rPr>
              <a:t>2 </a:t>
            </a:r>
            <a:r>
              <a:rPr lang="en-US" altLang="en-US" i="1" dirty="0">
                <a:cs typeface="Arial" panose="020B0604020202020204" pitchFamily="34" charset="0"/>
                <a:sym typeface="Symbol" panose="05050102010706020507" pitchFamily="18" charset="2"/>
              </a:rPr>
              <a:t>, q</a:t>
            </a:r>
            <a:r>
              <a:rPr lang="en-US" altLang="en-US" baseline="-25000" dirty="0">
                <a:cs typeface="Arial" panose="020B0604020202020204" pitchFamily="34" charset="0"/>
                <a:sym typeface="Symbol" panose="05050102010706020507" pitchFamily="18" charset="2"/>
              </a:rPr>
              <a:t>3</a:t>
            </a:r>
            <a:r>
              <a:rPr lang="en-US" altLang="en-US" dirty="0"/>
              <a:t>} ,</a:t>
            </a:r>
          </a:p>
          <a:p>
            <a:pPr lvl="1">
              <a:lnSpc>
                <a:spcPct val="90000"/>
              </a:lnSpc>
            </a:pPr>
            <a:r>
              <a:rPr lang="el-GR" altLang="en-US" dirty="0">
                <a:cs typeface="Arial" panose="020B0604020202020204" pitchFamily="34" charset="0"/>
              </a:rPr>
              <a:t>Σ</a:t>
            </a:r>
            <a:r>
              <a:rPr lang="en-US" altLang="en-US" dirty="0">
                <a:cs typeface="Arial" panose="020B0604020202020204" pitchFamily="34" charset="0"/>
              </a:rPr>
              <a:t> = {0, 1},</a:t>
            </a:r>
          </a:p>
          <a:p>
            <a:pPr lvl="1">
              <a:lnSpc>
                <a:spcPct val="90000"/>
              </a:lnSpc>
            </a:pP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i="1" dirty="0">
                <a:cs typeface="Arial" panose="020B0604020202020204" pitchFamily="34" charset="0"/>
                <a:sym typeface="Symbol" panose="05050102010706020507" pitchFamily="18" charset="2"/>
              </a:rPr>
              <a:t> = q</a:t>
            </a:r>
            <a:r>
              <a:rPr lang="en-US" altLang="en-US" baseline="-25000" dirty="0">
                <a:cs typeface="Arial" panose="020B0604020202020204" pitchFamily="34" charset="0"/>
                <a:sym typeface="Symbol" panose="05050102010706020507" pitchFamily="18" charset="2"/>
              </a:rPr>
              <a:t>1 </a:t>
            </a:r>
            <a:r>
              <a:rPr lang="en-US" altLang="en-US" i="1" dirty="0">
                <a:cs typeface="Arial" panose="020B0604020202020204" pitchFamily="34" charset="0"/>
                <a:sym typeface="Symbol" panose="05050102010706020507" pitchFamily="18" charset="2"/>
              </a:rPr>
              <a:t>,</a:t>
            </a:r>
          </a:p>
          <a:p>
            <a:pPr lvl="1">
              <a:lnSpc>
                <a:spcPct val="90000"/>
              </a:lnSpc>
            </a:pPr>
            <a:r>
              <a:rPr lang="en-US" altLang="en-US" i="1" dirty="0">
                <a:cs typeface="Arial" panose="020B0604020202020204" pitchFamily="34" charset="0"/>
                <a:sym typeface="Symbol" panose="05050102010706020507" pitchFamily="18" charset="2"/>
              </a:rPr>
              <a:t>F = </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t>
            </a:r>
          </a:p>
          <a:p>
            <a:pPr lvl="1">
              <a:lnSpc>
                <a:spcPct val="90000"/>
              </a:lnSpc>
            </a:pPr>
            <a:r>
              <a:rPr lang="en-US" altLang="en-US" i="1" dirty="0">
                <a:cs typeface="Arial" panose="020B0604020202020204" pitchFamily="34" charset="0"/>
                <a:sym typeface="Symbol" panose="05050102010706020507" pitchFamily="18" charset="2"/>
              </a:rPr>
              <a:t> is describe as – </a:t>
            </a:r>
          </a:p>
          <a:p>
            <a:pPr marL="257175" lvl="1" indent="0">
              <a:lnSpc>
                <a:spcPct val="90000"/>
              </a:lnSpc>
              <a:buNone/>
            </a:pPr>
            <a:endParaRPr lang="en-US" altLang="en-US" i="1" dirty="0">
              <a:cs typeface="Arial" panose="020B0604020202020204" pitchFamily="34" charset="0"/>
              <a:sym typeface="Symbol" panose="05050102010706020507" pitchFamily="18" charset="2"/>
            </a:endParaRPr>
          </a:p>
          <a:p>
            <a:pPr marL="257175" lvl="1" indent="0">
              <a:lnSpc>
                <a:spcPct val="90000"/>
              </a:lnSpc>
              <a:buNone/>
            </a:pPr>
            <a:endParaRPr lang="en-US" altLang="en-US" dirty="0">
              <a:cs typeface="Arial" panose="020B0604020202020204" pitchFamily="34" charset="0"/>
            </a:endParaRPr>
          </a:p>
          <a:p>
            <a:endParaRPr lang="en-US" dirty="0"/>
          </a:p>
        </p:txBody>
      </p:sp>
      <p:sp>
        <p:nvSpPr>
          <p:cNvPr id="9" name="Text Box 270">
            <a:extLst>
              <a:ext uri="{FF2B5EF4-FFF2-40B4-BE49-F238E27FC236}">
                <a16:creationId xmlns:a16="http://schemas.microsoft.com/office/drawing/2014/main" id="{E7FC96EC-2384-474B-BB20-5C73D34C0114}"/>
              </a:ext>
            </a:extLst>
          </p:cNvPr>
          <p:cNvSpPr txBox="1">
            <a:spLocks noChangeArrowheads="1"/>
          </p:cNvSpPr>
          <p:nvPr/>
        </p:nvSpPr>
        <p:spPr bwMode="auto">
          <a:xfrm>
            <a:off x="2525202" y="4749531"/>
            <a:ext cx="3248025" cy="1339850"/>
          </a:xfrm>
          <a:prstGeom prst="rect">
            <a:avLst/>
          </a:prstGeom>
          <a:noFill/>
          <a:ln w="2857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baseline="-25000" dirty="0">
                <a:sym typeface="Symbol" panose="05050102010706020507" pitchFamily="18" charset="2"/>
              </a:rPr>
              <a:t>1</a:t>
            </a:r>
            <a:r>
              <a:rPr lang="en-US" altLang="en-US" sz="2000" dirty="0">
                <a:sym typeface="Symbol" panose="05050102010706020507" pitchFamily="18" charset="2"/>
              </a:rPr>
              <a:t>,0) = </a:t>
            </a:r>
            <a:r>
              <a:rPr lang="en-US" altLang="en-US" sz="2000" i="1" dirty="0">
                <a:sym typeface="Symbol" panose="05050102010706020507" pitchFamily="18" charset="2"/>
              </a:rPr>
              <a:t>q</a:t>
            </a:r>
            <a:r>
              <a:rPr lang="en-US" altLang="en-US" sz="2000" baseline="-25000" dirty="0">
                <a:sym typeface="Symbol" panose="05050102010706020507" pitchFamily="18" charset="2"/>
              </a:rPr>
              <a:t>1</a:t>
            </a:r>
            <a:r>
              <a:rPr lang="en-US" altLang="en-US" sz="2000" dirty="0">
                <a:sym typeface="Symbol" panose="05050102010706020507" pitchFamily="18" charset="2"/>
              </a:rPr>
              <a:t>, </a:t>
            </a: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baseline="-25000" dirty="0">
                <a:sym typeface="Symbol" panose="05050102010706020507" pitchFamily="18" charset="2"/>
              </a:rPr>
              <a:t>1</a:t>
            </a:r>
            <a:r>
              <a:rPr lang="en-US" altLang="en-US" sz="2000" dirty="0">
                <a:sym typeface="Symbol" panose="05050102010706020507" pitchFamily="18" charset="2"/>
              </a:rPr>
              <a:t>,1) = </a:t>
            </a:r>
            <a:r>
              <a:rPr lang="en-US" altLang="en-US" sz="2000" i="1" dirty="0">
                <a:sym typeface="Symbol" panose="05050102010706020507" pitchFamily="18" charset="2"/>
              </a:rPr>
              <a:t>q</a:t>
            </a:r>
            <a:r>
              <a:rPr lang="en-US" altLang="en-US" sz="2000" baseline="-25000" dirty="0">
                <a:sym typeface="Symbol" panose="05050102010706020507" pitchFamily="18" charset="2"/>
              </a:rPr>
              <a:t>2</a:t>
            </a:r>
            <a:r>
              <a:rPr lang="en-US" altLang="en-US" sz="2000" dirty="0">
                <a:sym typeface="Symbol" panose="05050102010706020507" pitchFamily="18" charset="2"/>
              </a:rPr>
              <a:t>, </a:t>
            </a:r>
          </a:p>
          <a:p>
            <a:pPr eaLnBrk="1" hangingPunct="1">
              <a:buFontTx/>
              <a:buNone/>
            </a:pP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,0) = </a:t>
            </a:r>
            <a:r>
              <a:rPr lang="en-US" altLang="en-US" sz="2000" i="1" dirty="0">
                <a:sym typeface="Symbol" panose="05050102010706020507" pitchFamily="18" charset="2"/>
              </a:rPr>
              <a:t>q</a:t>
            </a:r>
            <a:r>
              <a:rPr lang="en-US" altLang="en-US" sz="2000" baseline="-25000" dirty="0">
                <a:sym typeface="Symbol" panose="05050102010706020507" pitchFamily="18" charset="2"/>
              </a:rPr>
              <a:t>3</a:t>
            </a:r>
            <a:r>
              <a:rPr lang="en-US" altLang="en-US" sz="2000" dirty="0">
                <a:sym typeface="Symbol" panose="05050102010706020507" pitchFamily="18" charset="2"/>
              </a:rPr>
              <a:t>, </a:t>
            </a: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,1) = </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 </a:t>
            </a:r>
          </a:p>
          <a:p>
            <a:pPr eaLnBrk="1" hangingPunct="1">
              <a:buFontTx/>
              <a:buNone/>
            </a:pP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i="1" baseline="-25000" dirty="0">
                <a:sym typeface="Symbol" panose="05050102010706020507" pitchFamily="18" charset="2"/>
              </a:rPr>
              <a:t>3</a:t>
            </a:r>
            <a:r>
              <a:rPr lang="en-US" altLang="en-US" sz="2000" dirty="0">
                <a:sym typeface="Symbol" panose="05050102010706020507" pitchFamily="18" charset="2"/>
              </a:rPr>
              <a:t>,0) = </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 </a:t>
            </a: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baseline="-25000" dirty="0">
                <a:sym typeface="Symbol" panose="05050102010706020507" pitchFamily="18" charset="2"/>
              </a:rPr>
              <a:t>3</a:t>
            </a:r>
            <a:r>
              <a:rPr lang="en-US" altLang="en-US" sz="2000" dirty="0">
                <a:sym typeface="Symbol" panose="05050102010706020507" pitchFamily="18" charset="2"/>
              </a:rPr>
              <a:t>,1) = </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i="1" dirty="0">
                <a:sym typeface="Symbol" panose="05050102010706020507" pitchFamily="18" charset="2"/>
              </a:rPr>
              <a:t>.</a:t>
            </a:r>
            <a:endParaRPr lang="en-US" altLang="en-US" sz="2000" dirty="0">
              <a:sym typeface="Symbol" panose="05050102010706020507" pitchFamily="18" charset="2"/>
            </a:endParaRPr>
          </a:p>
        </p:txBody>
      </p:sp>
      <p:graphicFrame>
        <p:nvGraphicFramePr>
          <p:cNvPr id="10" name="Group 286">
            <a:extLst>
              <a:ext uri="{FF2B5EF4-FFF2-40B4-BE49-F238E27FC236}">
                <a16:creationId xmlns:a16="http://schemas.microsoft.com/office/drawing/2014/main" id="{FAF8C1D3-D9BD-49FF-84E1-E000A6E5DA2F}"/>
              </a:ext>
            </a:extLst>
          </p:cNvPr>
          <p:cNvGraphicFramePr>
            <a:graphicFrameLocks/>
          </p:cNvGraphicFramePr>
          <p:nvPr>
            <p:extLst>
              <p:ext uri="{D42A27DB-BD31-4B8C-83A1-F6EECF244321}">
                <p14:modId xmlns:p14="http://schemas.microsoft.com/office/powerpoint/2010/main" val="716501021"/>
              </p:ext>
            </p:extLst>
          </p:nvPr>
        </p:nvGraphicFramePr>
        <p:xfrm>
          <a:off x="7272575" y="4480632"/>
          <a:ext cx="1328737" cy="1584816"/>
        </p:xfrm>
        <a:graphic>
          <a:graphicData uri="http://schemas.openxmlformats.org/drawingml/2006/table">
            <a:tbl>
              <a:tblPr/>
              <a:tblGrid>
                <a:gridCol w="442912">
                  <a:extLst>
                    <a:ext uri="{9D8B030D-6E8A-4147-A177-3AD203B41FA5}">
                      <a16:colId xmlns:a16="http://schemas.microsoft.com/office/drawing/2014/main" val="20000"/>
                    </a:ext>
                  </a:extLst>
                </a:gridCol>
                <a:gridCol w="442913">
                  <a:extLst>
                    <a:ext uri="{9D8B030D-6E8A-4147-A177-3AD203B41FA5}">
                      <a16:colId xmlns:a16="http://schemas.microsoft.com/office/drawing/2014/main" val="20001"/>
                    </a:ext>
                  </a:extLst>
                </a:gridCol>
                <a:gridCol w="442912">
                  <a:extLst>
                    <a:ext uri="{9D8B030D-6E8A-4147-A177-3AD203B41FA5}">
                      <a16:colId xmlns:a16="http://schemas.microsoft.com/office/drawing/2014/main" val="20002"/>
                    </a:ext>
                  </a:extLst>
                </a:gridCol>
              </a:tblGrid>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0</a:t>
                      </a:r>
                    </a:p>
                  </a:txBody>
                  <a:tcPr marT="45702" marB="45702" horzOverflow="overflow">
                    <a:lnL w="12700" cap="flat" cmpd="sng" algn="ctr">
                      <a:solidFill>
                        <a:schemeClr val="tx1"/>
                      </a:solidFill>
                      <a:prstDash val="solid"/>
                      <a:round/>
                      <a:headEnd type="none" w="med" len="med"/>
                      <a:tailEnd type="none" w="lg" len="lg"/>
                    </a:lnL>
                    <a:lnR>
                      <a:noFill/>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a:t>
                      </a:r>
                    </a:p>
                  </a:txBody>
                  <a:tcPr marT="45702" marB="45702" horzOverflow="overflow">
                    <a:lnL>
                      <a:noFill/>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1</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1</a:t>
                      </a:r>
                    </a:p>
                  </a:txBody>
                  <a:tcPr marT="45702" marB="45702"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2</a:t>
                      </a:r>
                    </a:p>
                  </a:txBody>
                  <a:tcPr marT="45702" marB="45702" horzOverflow="overflow">
                    <a:lnL>
                      <a:noFill/>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a:noFill/>
                    </a:lnB>
                    <a:lnTlToBr>
                      <a:noFill/>
                    </a:lnTlToBr>
                    <a:lnBlToTr>
                      <a:noFill/>
                    </a:lnBlToTr>
                    <a:noFill/>
                  </a:tcPr>
                </a:tc>
                <a:extLst>
                  <a:ext uri="{0D108BD9-81ED-4DB2-BD59-A6C34878D82A}">
                    <a16:rowId xmlns:a16="http://schemas.microsoft.com/office/drawing/2014/main" val="10001"/>
                  </a:ext>
                </a:extLst>
              </a:tr>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2</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3</a:t>
                      </a:r>
                    </a:p>
                  </a:txBody>
                  <a:tcPr marT="45702" marB="45702" horzOverflow="overflow">
                    <a:lnL w="12700" cap="flat" cmpd="sng" algn="ctr">
                      <a:solidFill>
                        <a:schemeClr val="tx1"/>
                      </a:solidFill>
                      <a:prstDash val="solid"/>
                      <a:round/>
                      <a:headEnd type="none" w="med" len="med"/>
                      <a:tailEnd type="none" w="lg" len="lg"/>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2</a:t>
                      </a:r>
                    </a:p>
                  </a:txBody>
                  <a:tcPr marT="45702" marB="45702" horzOverflow="overflow">
                    <a:lnL>
                      <a:noFill/>
                    </a:lnL>
                    <a:lnR w="28575" cap="flat" cmpd="sng" algn="ctr">
                      <a:solidFill>
                        <a:schemeClr val="tx1"/>
                      </a:solidFill>
                      <a:prstDash val="solid"/>
                      <a:round/>
                      <a:headEnd type="none" w="med" len="med"/>
                      <a:tailEnd type="none" w="lg" len="lg"/>
                    </a:lnR>
                    <a:lnT>
                      <a:noFill/>
                    </a:lnT>
                    <a:lnB>
                      <a:noFill/>
                    </a:lnB>
                    <a:lnTlToBr>
                      <a:noFill/>
                    </a:lnTlToBr>
                    <a:lnBlToTr>
                      <a:noFill/>
                    </a:lnBlToTr>
                    <a:noFill/>
                  </a:tcPr>
                </a:tc>
                <a:extLst>
                  <a:ext uri="{0D108BD9-81ED-4DB2-BD59-A6C34878D82A}">
                    <a16:rowId xmlns:a16="http://schemas.microsoft.com/office/drawing/2014/main" val="10002"/>
                  </a:ext>
                </a:extLst>
              </a:tr>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cs typeface="Arial" charset="0"/>
                          <a:sym typeface="Symbol" pitchFamily="18" charset="2"/>
                        </a:rPr>
                        <a:t>q</a:t>
                      </a:r>
                      <a:r>
                        <a:rPr kumimoji="0" lang="en-US" sz="2000" b="0" i="0" u="none" strike="noStrike" cap="none" normalizeH="0" baseline="-25000" dirty="0">
                          <a:ln>
                            <a:noFill/>
                          </a:ln>
                          <a:solidFill>
                            <a:schemeClr val="tx1"/>
                          </a:solidFill>
                          <a:effectLst/>
                          <a:latin typeface="Arial" charset="0"/>
                          <a:cs typeface="Arial" charset="0"/>
                          <a:sym typeface="Symbol" pitchFamily="18" charset="2"/>
                        </a:rPr>
                        <a:t>3</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a:noFill/>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cs typeface="Arial" charset="0"/>
                          <a:sym typeface="Symbol" pitchFamily="18" charset="2"/>
                        </a:rPr>
                        <a:t>q</a:t>
                      </a:r>
                      <a:r>
                        <a:rPr kumimoji="0" lang="en-US" sz="2000" b="0" i="0" u="none" strike="noStrike" cap="none" normalizeH="0" baseline="-25000" dirty="0">
                          <a:ln>
                            <a:noFill/>
                          </a:ln>
                          <a:solidFill>
                            <a:schemeClr val="tx1"/>
                          </a:solidFill>
                          <a:effectLst/>
                          <a:latin typeface="Arial" charset="0"/>
                          <a:cs typeface="Arial" charset="0"/>
                          <a:sym typeface="Symbol" pitchFamily="18" charset="2"/>
                        </a:rPr>
                        <a:t>2</a:t>
                      </a:r>
                    </a:p>
                  </a:txBody>
                  <a:tcPr marT="45702" marB="45702" horzOverflow="overflow">
                    <a:lnL w="12700" cap="flat" cmpd="sng" algn="ctr">
                      <a:solidFill>
                        <a:schemeClr val="tx1"/>
                      </a:solidFill>
                      <a:prstDash val="solid"/>
                      <a:round/>
                      <a:headEnd type="none" w="med" len="med"/>
                      <a:tailEnd type="none" w="lg" len="lg"/>
                    </a:lnL>
                    <a:lnR>
                      <a:noFill/>
                    </a:lnR>
                    <a:lnT>
                      <a:noFill/>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cs typeface="Arial" charset="0"/>
                          <a:sym typeface="Symbol" pitchFamily="18" charset="2"/>
                        </a:rPr>
                        <a:t>q</a:t>
                      </a:r>
                      <a:r>
                        <a:rPr kumimoji="0" lang="en-US" sz="2000" b="0" i="0" u="none" strike="noStrike" cap="none" normalizeH="0" baseline="-25000" dirty="0">
                          <a:ln>
                            <a:noFill/>
                          </a:ln>
                          <a:solidFill>
                            <a:schemeClr val="tx1"/>
                          </a:solidFill>
                          <a:effectLst/>
                          <a:latin typeface="Arial" charset="0"/>
                          <a:cs typeface="Arial" charset="0"/>
                          <a:sym typeface="Symbol" pitchFamily="18" charset="2"/>
                        </a:rPr>
                        <a:t>2</a:t>
                      </a:r>
                    </a:p>
                  </a:txBody>
                  <a:tcPr marT="45702" marB="45702" horzOverflow="overflow">
                    <a:lnL>
                      <a:noFill/>
                    </a:lnL>
                    <a:lnR w="28575" cap="flat" cmpd="sng" algn="ctr">
                      <a:solidFill>
                        <a:schemeClr val="tx1"/>
                      </a:solidFill>
                      <a:prstDash val="solid"/>
                      <a:round/>
                      <a:headEnd type="none" w="med" len="med"/>
                      <a:tailEnd type="none" w="lg" len="lg"/>
                    </a:lnR>
                    <a:lnT>
                      <a:noFill/>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 name="TextBox 10">
            <a:extLst>
              <a:ext uri="{FF2B5EF4-FFF2-40B4-BE49-F238E27FC236}">
                <a16:creationId xmlns:a16="http://schemas.microsoft.com/office/drawing/2014/main" id="{373B9E70-9282-414A-9F9D-4B25CCD9C5EE}"/>
              </a:ext>
            </a:extLst>
          </p:cNvPr>
          <p:cNvSpPr txBox="1"/>
          <p:nvPr/>
        </p:nvSpPr>
        <p:spPr>
          <a:xfrm>
            <a:off x="6187802" y="5273040"/>
            <a:ext cx="670198" cy="369332"/>
          </a:xfrm>
          <a:prstGeom prst="rect">
            <a:avLst/>
          </a:prstGeom>
          <a:noFill/>
        </p:spPr>
        <p:txBody>
          <a:bodyPr wrap="square" rtlCol="0">
            <a:spAutoFit/>
          </a:bodyPr>
          <a:lstStyle/>
          <a:p>
            <a:r>
              <a:rPr lang="en-US" dirty="0"/>
              <a:t>OR</a:t>
            </a:r>
          </a:p>
        </p:txBody>
      </p:sp>
      <p:sp>
        <p:nvSpPr>
          <p:cNvPr id="12" name="TextBox 11">
            <a:extLst>
              <a:ext uri="{FF2B5EF4-FFF2-40B4-BE49-F238E27FC236}">
                <a16:creationId xmlns:a16="http://schemas.microsoft.com/office/drawing/2014/main" id="{96BE3E56-0BE2-4F74-9782-FC9DC11E91B5}"/>
              </a:ext>
            </a:extLst>
          </p:cNvPr>
          <p:cNvSpPr txBox="1"/>
          <p:nvPr/>
        </p:nvSpPr>
        <p:spPr>
          <a:xfrm>
            <a:off x="3037371" y="6090762"/>
            <a:ext cx="2011680" cy="369332"/>
          </a:xfrm>
          <a:prstGeom prst="rect">
            <a:avLst/>
          </a:prstGeom>
          <a:noFill/>
        </p:spPr>
        <p:txBody>
          <a:bodyPr wrap="square" rtlCol="0">
            <a:spAutoFit/>
          </a:bodyPr>
          <a:lstStyle/>
          <a:p>
            <a:r>
              <a:rPr lang="en-US" b="1" dirty="0"/>
              <a:t>Transition Function</a:t>
            </a:r>
          </a:p>
        </p:txBody>
      </p:sp>
      <p:sp>
        <p:nvSpPr>
          <p:cNvPr id="13" name="TextBox 12">
            <a:extLst>
              <a:ext uri="{FF2B5EF4-FFF2-40B4-BE49-F238E27FC236}">
                <a16:creationId xmlns:a16="http://schemas.microsoft.com/office/drawing/2014/main" id="{27152696-31DE-4B60-B0C4-C6F2BBA847A4}"/>
              </a:ext>
            </a:extLst>
          </p:cNvPr>
          <p:cNvSpPr txBox="1"/>
          <p:nvPr/>
        </p:nvSpPr>
        <p:spPr>
          <a:xfrm>
            <a:off x="7110697" y="6095230"/>
            <a:ext cx="1859909" cy="369332"/>
          </a:xfrm>
          <a:prstGeom prst="rect">
            <a:avLst/>
          </a:prstGeom>
          <a:noFill/>
        </p:spPr>
        <p:txBody>
          <a:bodyPr wrap="square" rtlCol="0">
            <a:spAutoFit/>
          </a:bodyPr>
          <a:lstStyle/>
          <a:p>
            <a:r>
              <a:rPr lang="en-US" b="1" dirty="0"/>
              <a:t>Transition Table</a:t>
            </a:r>
          </a:p>
        </p:txBody>
      </p:sp>
    </p:spTree>
    <p:extLst>
      <p:ext uri="{BB962C8B-B14F-4D97-AF65-F5344CB8AC3E}">
        <p14:creationId xmlns:p14="http://schemas.microsoft.com/office/powerpoint/2010/main" val="530941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2E30A2-5C5B-41D8-95D8-0DCDC89CAF9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D0886BE-7966-4E60-8A86-CC6E0668A311}"/>
              </a:ext>
            </a:extLst>
          </p:cNvPr>
          <p:cNvSpPr>
            <a:spLocks noGrp="1"/>
          </p:cNvSpPr>
          <p:nvPr>
            <p:ph type="body" sz="quarter" idx="12"/>
          </p:nvPr>
        </p:nvSpPr>
        <p:spPr/>
        <p:txBody>
          <a:bodyPr/>
          <a:lstStyle/>
          <a:p>
            <a:r>
              <a:rPr lang="en-US" sz="3600" b="1" dirty="0"/>
              <a:t>Formal Definition of DFA Computation</a:t>
            </a:r>
            <a:endParaRPr lang="en-US" sz="3200" b="1" dirty="0">
              <a:solidFill>
                <a:schemeClr val="tx1"/>
              </a:solidFill>
            </a:endParaRPr>
          </a:p>
        </p:txBody>
      </p:sp>
      <p:sp>
        <p:nvSpPr>
          <p:cNvPr id="4" name="Text Placeholder 3">
            <a:extLst>
              <a:ext uri="{FF2B5EF4-FFF2-40B4-BE49-F238E27FC236}">
                <a16:creationId xmlns:a16="http://schemas.microsoft.com/office/drawing/2014/main" id="{1A7AF6B4-32CB-4D8A-8635-A1C4319EF89D}"/>
              </a:ext>
            </a:extLst>
          </p:cNvPr>
          <p:cNvSpPr>
            <a:spLocks noGrp="1"/>
          </p:cNvSpPr>
          <p:nvPr>
            <p:ph type="body" sz="quarter" idx="13"/>
          </p:nvPr>
        </p:nvSpPr>
        <p:spPr/>
        <p:txBody>
          <a:bodyPr/>
          <a:lstStyle/>
          <a:p>
            <a:pPr algn="just">
              <a:lnSpc>
                <a:spcPct val="80000"/>
              </a:lnSpc>
            </a:pPr>
            <a:r>
              <a:rPr lang="en-US" altLang="en-US" sz="2800" dirty="0"/>
              <a:t>Now we formalize the Deterministic Finite Automaton’s computation, mathematically.</a:t>
            </a:r>
          </a:p>
          <a:p>
            <a:pPr algn="just">
              <a:lnSpc>
                <a:spcPct val="80000"/>
              </a:lnSpc>
            </a:pPr>
            <a:r>
              <a:rPr lang="en-US" altLang="en-US" sz="2800" dirty="0"/>
              <a:t>Let, </a:t>
            </a:r>
          </a:p>
          <a:p>
            <a:pPr marL="685800" lvl="1" indent="-428625" algn="just">
              <a:lnSpc>
                <a:spcPct val="80000"/>
              </a:lnSpc>
            </a:pPr>
            <a:r>
              <a:rPr lang="en-US" altLang="en-US" sz="2600" i="1" dirty="0"/>
              <a:t>M </a:t>
            </a:r>
            <a:r>
              <a:rPr lang="en-US" altLang="en-US" sz="2600" dirty="0"/>
              <a:t>= (</a:t>
            </a:r>
            <a:r>
              <a:rPr lang="en-US" altLang="en-US" sz="2600" i="1" dirty="0"/>
              <a:t>Q</a:t>
            </a:r>
            <a:r>
              <a:rPr lang="en-US" altLang="en-US" sz="2600" dirty="0"/>
              <a:t>, </a:t>
            </a:r>
            <a:r>
              <a:rPr lang="el-GR" altLang="en-US" sz="2600" dirty="0">
                <a:cs typeface="Arial" panose="020B0604020202020204" pitchFamily="34" charset="0"/>
              </a:rPr>
              <a:t>Σ</a:t>
            </a:r>
            <a:r>
              <a:rPr lang="en-US" altLang="en-US" sz="2600" dirty="0">
                <a:cs typeface="Arial" panose="020B0604020202020204" pitchFamily="34" charset="0"/>
              </a:rPr>
              <a:t>, </a:t>
            </a: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0</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F</a:t>
            </a:r>
            <a:r>
              <a:rPr lang="en-US" altLang="en-US" sz="2600" dirty="0"/>
              <a:t>) be a DFA,</a:t>
            </a:r>
          </a:p>
          <a:p>
            <a:pPr marL="685800" lvl="1" indent="-428625" algn="just">
              <a:lnSpc>
                <a:spcPct val="80000"/>
              </a:lnSpc>
            </a:pPr>
            <a:r>
              <a:rPr lang="en-US" altLang="en-US" sz="2600" i="1" dirty="0"/>
              <a:t>w</a:t>
            </a:r>
            <a:r>
              <a:rPr lang="en-US" altLang="en-US" sz="2600" dirty="0"/>
              <a:t> = </a:t>
            </a:r>
            <a:r>
              <a:rPr lang="en-US" altLang="en-US" sz="2600" i="1" dirty="0"/>
              <a:t>w</a:t>
            </a:r>
            <a:r>
              <a:rPr lang="en-US" altLang="en-US" sz="2600" baseline="-25000" dirty="0"/>
              <a:t>1</a:t>
            </a:r>
            <a:r>
              <a:rPr lang="en-US" altLang="en-US" sz="2600" i="1" dirty="0"/>
              <a:t>w</a:t>
            </a:r>
            <a:r>
              <a:rPr lang="en-US" altLang="en-US" sz="2600" baseline="-25000" dirty="0"/>
              <a:t>2</a:t>
            </a:r>
            <a:r>
              <a:rPr lang="en-US" altLang="en-US" sz="2600" dirty="0"/>
              <a:t>…</a:t>
            </a:r>
            <a:r>
              <a:rPr lang="en-US" altLang="en-US" sz="2600" i="1" dirty="0" err="1"/>
              <a:t>w</a:t>
            </a:r>
            <a:r>
              <a:rPr lang="en-US" altLang="en-US" sz="2600" baseline="-25000" dirty="0" err="1"/>
              <a:t>n</a:t>
            </a:r>
            <a:r>
              <a:rPr lang="en-US" altLang="en-US" sz="2600" dirty="0"/>
              <a:t> </a:t>
            </a:r>
            <a:r>
              <a:rPr lang="en-US" altLang="en-US" sz="2600" dirty="0">
                <a:sym typeface="Symbol" panose="05050102010706020507" pitchFamily="18" charset="2"/>
              </a:rPr>
              <a:t> </a:t>
            </a:r>
            <a:r>
              <a:rPr lang="el-GR" altLang="en-US" sz="2600" dirty="0">
                <a:cs typeface="Arial" panose="020B0604020202020204" pitchFamily="34" charset="0"/>
              </a:rPr>
              <a:t>Σ</a:t>
            </a:r>
            <a:r>
              <a:rPr lang="en-US" altLang="en-US" sz="2800" baseline="30000" dirty="0">
                <a:cs typeface="Arial" panose="020B0604020202020204" pitchFamily="34" charset="0"/>
              </a:rPr>
              <a:t>*</a:t>
            </a:r>
            <a:r>
              <a:rPr lang="el-GR" altLang="en-US" sz="2600" dirty="0">
                <a:cs typeface="Arial" panose="020B0604020202020204" pitchFamily="34" charset="0"/>
              </a:rPr>
              <a:t> </a:t>
            </a:r>
            <a:r>
              <a:rPr lang="en-US" altLang="en-US" sz="2600" dirty="0">
                <a:cs typeface="Arial" panose="020B0604020202020204" pitchFamily="34" charset="0"/>
              </a:rPr>
              <a:t>(</a:t>
            </a:r>
            <a:r>
              <a:rPr lang="en-US" altLang="en-US" sz="2600" dirty="0"/>
              <a:t>a string over the alphabet </a:t>
            </a:r>
            <a:r>
              <a:rPr lang="el-GR" altLang="en-US" sz="2600" dirty="0">
                <a:cs typeface="Arial" panose="020B0604020202020204" pitchFamily="34" charset="0"/>
              </a:rPr>
              <a:t>Σ</a:t>
            </a:r>
            <a:r>
              <a:rPr lang="en-US" altLang="en-US" sz="2600" dirty="0">
                <a:cs typeface="Arial" panose="020B0604020202020204" pitchFamily="34" charset="0"/>
              </a:rPr>
              <a:t>), where each </a:t>
            </a:r>
            <a:r>
              <a:rPr lang="en-US" altLang="en-US" sz="2600" i="1" dirty="0" err="1">
                <a:cs typeface="Arial" panose="020B0604020202020204" pitchFamily="34" charset="0"/>
              </a:rPr>
              <a:t>w</a:t>
            </a:r>
            <a:r>
              <a:rPr lang="en-US" altLang="en-US" sz="2600" baseline="-25000" dirty="0" err="1">
                <a:cs typeface="Arial" panose="020B0604020202020204" pitchFamily="34" charset="0"/>
              </a:rPr>
              <a:t>i</a:t>
            </a:r>
            <a:r>
              <a:rPr lang="en-US" altLang="en-US" sz="2600" dirty="0">
                <a:cs typeface="Arial" panose="020B0604020202020204" pitchFamily="34" charset="0"/>
              </a:rPr>
              <a:t> </a:t>
            </a:r>
            <a:r>
              <a:rPr lang="en-US" altLang="en-US" sz="2600" dirty="0">
                <a:sym typeface="Symbol" panose="05050102010706020507" pitchFamily="18" charset="2"/>
              </a:rPr>
              <a:t> </a:t>
            </a:r>
            <a:r>
              <a:rPr lang="el-GR" altLang="en-US" sz="2600" dirty="0">
                <a:cs typeface="Arial" panose="020B0604020202020204" pitchFamily="34" charset="0"/>
              </a:rPr>
              <a:t>Σ</a:t>
            </a:r>
            <a:r>
              <a:rPr lang="en-US" altLang="en-US" sz="2600" dirty="0">
                <a:cs typeface="Arial" panose="020B0604020202020204" pitchFamily="34" charset="0"/>
              </a:rPr>
              <a:t>.</a:t>
            </a:r>
          </a:p>
          <a:p>
            <a:pPr algn="just">
              <a:lnSpc>
                <a:spcPct val="80000"/>
              </a:lnSpc>
            </a:pPr>
            <a:r>
              <a:rPr lang="en-US" altLang="en-US" sz="2800" dirty="0">
                <a:cs typeface="Arial" panose="020B0604020202020204" pitchFamily="34" charset="0"/>
              </a:rPr>
              <a:t>Then </a:t>
            </a:r>
            <a:r>
              <a:rPr lang="en-US" altLang="en-US" sz="2800" i="1" dirty="0">
                <a:cs typeface="Arial" panose="020B0604020202020204" pitchFamily="34" charset="0"/>
              </a:rPr>
              <a:t>M</a:t>
            </a:r>
            <a:r>
              <a:rPr lang="en-US" altLang="en-US" sz="2800" dirty="0">
                <a:cs typeface="Arial" panose="020B0604020202020204" pitchFamily="34" charset="0"/>
              </a:rPr>
              <a:t> </a:t>
            </a:r>
            <a:r>
              <a:rPr lang="en-US" altLang="en-US" sz="2800" b="1" i="1" dirty="0">
                <a:cs typeface="Arial" panose="020B0604020202020204" pitchFamily="34" charset="0"/>
              </a:rPr>
              <a:t>accepts</a:t>
            </a:r>
            <a:r>
              <a:rPr lang="en-US" altLang="en-US" sz="2800" dirty="0">
                <a:cs typeface="Arial" panose="020B0604020202020204" pitchFamily="34" charset="0"/>
              </a:rPr>
              <a:t> </a:t>
            </a:r>
            <a:r>
              <a:rPr lang="en-US" altLang="en-US" sz="2800" i="1" dirty="0">
                <a:cs typeface="Arial" panose="020B0604020202020204" pitchFamily="34" charset="0"/>
              </a:rPr>
              <a:t>w</a:t>
            </a:r>
            <a:r>
              <a:rPr lang="en-US" altLang="en-US" sz="2800" dirty="0">
                <a:cs typeface="Arial" panose="020B0604020202020204" pitchFamily="34" charset="0"/>
              </a:rPr>
              <a:t> if a sequence of states </a:t>
            </a:r>
            <a:r>
              <a:rPr lang="en-US" altLang="en-US" sz="2800" i="1" dirty="0"/>
              <a:t>r</a:t>
            </a:r>
            <a:r>
              <a:rPr lang="en-US" altLang="en-US" sz="2800" baseline="-25000" dirty="0"/>
              <a:t>0</a:t>
            </a:r>
            <a:r>
              <a:rPr lang="en-US" altLang="en-US" sz="2800" dirty="0"/>
              <a:t>,</a:t>
            </a:r>
            <a:r>
              <a:rPr lang="en-US" altLang="en-US" sz="2800" i="1" dirty="0"/>
              <a:t>r</a:t>
            </a:r>
            <a:r>
              <a:rPr lang="en-US" altLang="en-US" sz="2800" baseline="-25000" dirty="0"/>
              <a:t>1</a:t>
            </a:r>
            <a:r>
              <a:rPr lang="en-US" altLang="en-US" sz="2800" dirty="0"/>
              <a:t>,…,</a:t>
            </a:r>
            <a:r>
              <a:rPr lang="en-US" altLang="en-US" sz="2800" i="1" dirty="0" err="1"/>
              <a:t>r</a:t>
            </a:r>
            <a:r>
              <a:rPr lang="en-US" altLang="en-US" sz="2800" baseline="-25000" dirty="0" err="1"/>
              <a:t>n</a:t>
            </a:r>
            <a:r>
              <a:rPr lang="en-US" altLang="en-US" sz="2800" dirty="0"/>
              <a:t> exists in </a:t>
            </a:r>
            <a:r>
              <a:rPr lang="en-US" altLang="en-US" sz="2800" i="1" dirty="0"/>
              <a:t>Q</a:t>
            </a:r>
            <a:r>
              <a:rPr lang="en-US" altLang="en-US" sz="2800" dirty="0"/>
              <a:t> with the following three conditions – </a:t>
            </a:r>
          </a:p>
          <a:p>
            <a:pPr marL="685800" lvl="1" indent="-428625" algn="just">
              <a:lnSpc>
                <a:spcPct val="80000"/>
              </a:lnSpc>
            </a:pPr>
            <a:r>
              <a:rPr lang="en-US" altLang="en-US" sz="2600" i="1" dirty="0"/>
              <a:t>r</a:t>
            </a:r>
            <a:r>
              <a:rPr lang="en-US" altLang="en-US" sz="2600" baseline="-25000" dirty="0"/>
              <a:t>0</a:t>
            </a:r>
            <a:r>
              <a:rPr lang="en-US" altLang="en-US" sz="2600" dirty="0"/>
              <a:t>=</a:t>
            </a:r>
            <a:r>
              <a:rPr lang="en-US" altLang="en-US" sz="2600" i="1" dirty="0"/>
              <a:t>q</a:t>
            </a:r>
            <a:r>
              <a:rPr lang="en-US" altLang="en-US" sz="2600" baseline="-25000" dirty="0"/>
              <a:t>0</a:t>
            </a:r>
            <a:r>
              <a:rPr lang="en-US" altLang="en-US" sz="2600" dirty="0"/>
              <a:t>,</a:t>
            </a:r>
          </a:p>
          <a:p>
            <a:pPr marL="685800" lvl="1" indent="-428625" algn="just">
              <a:lnSpc>
                <a:spcPct val="80000"/>
              </a:lnSpc>
            </a:pP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a:t>
            </a:r>
            <a:r>
              <a:rPr lang="en-US" altLang="en-US" sz="2600" i="1" dirty="0" err="1"/>
              <a:t>r</a:t>
            </a:r>
            <a:r>
              <a:rPr lang="en-US" altLang="en-US" sz="2600" baseline="-25000" dirty="0" err="1"/>
              <a:t>i</a:t>
            </a:r>
            <a:r>
              <a:rPr lang="en-US" altLang="en-US" sz="2600" dirty="0">
                <a:cs typeface="Arial" panose="020B0604020202020204" pitchFamily="34" charset="0"/>
                <a:sym typeface="Symbol" panose="05050102010706020507" pitchFamily="18" charset="2"/>
              </a:rPr>
              <a:t>, </a:t>
            </a:r>
            <a:r>
              <a:rPr lang="en-US" altLang="en-US" sz="2600" i="1" dirty="0"/>
              <a:t>w</a:t>
            </a:r>
            <a:r>
              <a:rPr lang="en-US" altLang="en-US" sz="2600" baseline="-25000" dirty="0"/>
              <a:t>i+1</a:t>
            </a:r>
            <a:r>
              <a:rPr lang="en-US" altLang="en-US" sz="2600" dirty="0">
                <a:cs typeface="Arial" panose="020B0604020202020204" pitchFamily="34" charset="0"/>
                <a:sym typeface="Symbol" panose="05050102010706020507" pitchFamily="18" charset="2"/>
              </a:rPr>
              <a:t>) = </a:t>
            </a:r>
            <a:r>
              <a:rPr lang="en-US" altLang="en-US" sz="2600" i="1" dirty="0"/>
              <a:t>r</a:t>
            </a:r>
            <a:r>
              <a:rPr lang="en-US" altLang="en-US" sz="2600" baseline="-25000" dirty="0"/>
              <a:t>i+1</a:t>
            </a:r>
            <a:r>
              <a:rPr lang="en-US" altLang="en-US" sz="2600" dirty="0">
                <a:cs typeface="Arial" panose="020B0604020202020204" pitchFamily="34" charset="0"/>
                <a:sym typeface="Symbol" panose="05050102010706020507" pitchFamily="18" charset="2"/>
              </a:rPr>
              <a:t>, for </a:t>
            </a:r>
            <a:r>
              <a:rPr lang="en-US" altLang="en-US" sz="2600" dirty="0" err="1">
                <a:cs typeface="Arial" panose="020B0604020202020204" pitchFamily="34" charset="0"/>
                <a:sym typeface="Symbol" panose="05050102010706020507" pitchFamily="18" charset="2"/>
              </a:rPr>
              <a:t>i</a:t>
            </a:r>
            <a:r>
              <a:rPr lang="en-US" altLang="en-US" sz="2600" dirty="0">
                <a:cs typeface="Arial" panose="020B0604020202020204" pitchFamily="34" charset="0"/>
                <a:sym typeface="Symbol" panose="05050102010706020507" pitchFamily="18" charset="2"/>
              </a:rPr>
              <a:t> = 0, 1, 2, … , </a:t>
            </a:r>
            <a:r>
              <a:rPr lang="en-US" altLang="en-US" sz="2600" i="1" dirty="0">
                <a:cs typeface="Arial" panose="020B0604020202020204" pitchFamily="34" charset="0"/>
                <a:sym typeface="Symbol" panose="05050102010706020507" pitchFamily="18" charset="2"/>
              </a:rPr>
              <a:t>n</a:t>
            </a:r>
            <a:r>
              <a:rPr lang="en-US" altLang="en-US" sz="2600" dirty="0">
                <a:cs typeface="Arial" panose="020B0604020202020204" pitchFamily="34" charset="0"/>
                <a:sym typeface="Symbol" panose="05050102010706020507" pitchFamily="18" charset="2"/>
              </a:rPr>
              <a:t>-1, and</a:t>
            </a:r>
          </a:p>
          <a:p>
            <a:pPr marL="685800" lvl="1" indent="-428625" algn="just">
              <a:lnSpc>
                <a:spcPct val="80000"/>
              </a:lnSpc>
            </a:pPr>
            <a:r>
              <a:rPr lang="en-US" altLang="en-US" sz="2600" i="1" dirty="0" err="1"/>
              <a:t>r</a:t>
            </a:r>
            <a:r>
              <a:rPr lang="en-US" altLang="en-US" sz="2600" baseline="-25000" dirty="0" err="1"/>
              <a:t>n</a:t>
            </a:r>
            <a:r>
              <a:rPr lang="en-US" altLang="en-US" sz="2600" baseline="-25000" dirty="0"/>
              <a:t> </a:t>
            </a:r>
            <a:r>
              <a:rPr lang="en-US" altLang="en-US" sz="2600" dirty="0">
                <a:sym typeface="Symbol" panose="05050102010706020507" pitchFamily="18" charset="2"/>
              </a:rPr>
              <a:t></a:t>
            </a:r>
            <a:r>
              <a:rPr lang="en-US" altLang="en-US" sz="2600" i="1" dirty="0">
                <a:sym typeface="Symbol" panose="05050102010706020507" pitchFamily="18" charset="2"/>
              </a:rPr>
              <a:t>F</a:t>
            </a:r>
            <a:r>
              <a:rPr lang="en-US" altLang="en-US" sz="2600" dirty="0">
                <a:sym typeface="Symbol" panose="05050102010706020507" pitchFamily="18" charset="2"/>
              </a:rPr>
              <a:t>.</a:t>
            </a:r>
          </a:p>
          <a:p>
            <a:pPr algn="just">
              <a:lnSpc>
                <a:spcPct val="80000"/>
              </a:lnSpc>
            </a:pPr>
            <a:r>
              <a:rPr lang="en-US" altLang="en-US" sz="2800" i="1" dirty="0">
                <a:sym typeface="Symbol" panose="05050102010706020507" pitchFamily="18" charset="2"/>
              </a:rPr>
              <a:t>M</a:t>
            </a:r>
            <a:r>
              <a:rPr lang="en-US" altLang="en-US" sz="2800" dirty="0">
                <a:sym typeface="Symbol" panose="05050102010706020507" pitchFamily="18" charset="2"/>
              </a:rPr>
              <a:t> </a:t>
            </a:r>
            <a:r>
              <a:rPr lang="en-US" altLang="en-US" sz="2800" b="1" dirty="0">
                <a:sym typeface="Symbol" panose="05050102010706020507" pitchFamily="18" charset="2"/>
              </a:rPr>
              <a:t>recognizes language</a:t>
            </a:r>
            <a:r>
              <a:rPr lang="en-US" altLang="en-US" sz="2800" dirty="0">
                <a:sym typeface="Symbol" panose="05050102010706020507" pitchFamily="18" charset="2"/>
              </a:rPr>
              <a:t> </a:t>
            </a:r>
            <a:r>
              <a:rPr lang="en-US" altLang="en-US" sz="2800" i="1" dirty="0">
                <a:sym typeface="Symbol" panose="05050102010706020507" pitchFamily="18" charset="2"/>
              </a:rPr>
              <a:t>L</a:t>
            </a:r>
            <a:r>
              <a:rPr lang="en-US" altLang="en-US" sz="2800" dirty="0">
                <a:sym typeface="Symbol" panose="05050102010706020507" pitchFamily="18" charset="2"/>
              </a:rPr>
              <a:t> if </a:t>
            </a:r>
            <a:r>
              <a:rPr lang="en-US" altLang="en-US" sz="2800" i="1" dirty="0">
                <a:sym typeface="Symbol" panose="05050102010706020507" pitchFamily="18" charset="2"/>
              </a:rPr>
              <a:t>L</a:t>
            </a:r>
            <a:r>
              <a:rPr lang="en-US" altLang="en-US" sz="2800" dirty="0">
                <a:sym typeface="Symbol" panose="05050102010706020507" pitchFamily="18" charset="2"/>
              </a:rPr>
              <a:t> = {</a:t>
            </a:r>
            <a:r>
              <a:rPr lang="en-US" altLang="en-US" sz="2800" i="1" dirty="0">
                <a:sym typeface="Symbol" panose="05050102010706020507" pitchFamily="18" charset="2"/>
              </a:rPr>
              <a:t>w</a:t>
            </a:r>
            <a:r>
              <a:rPr lang="en-US" altLang="en-US" sz="2800" dirty="0">
                <a:sym typeface="Symbol" panose="05050102010706020507" pitchFamily="18" charset="2"/>
              </a:rPr>
              <a:t> : </a:t>
            </a:r>
            <a:r>
              <a:rPr lang="en-US" altLang="en-US" sz="2800" i="1" dirty="0">
                <a:sym typeface="Symbol" panose="05050102010706020507" pitchFamily="18" charset="2"/>
              </a:rPr>
              <a:t>M</a:t>
            </a:r>
            <a:r>
              <a:rPr lang="en-US" altLang="en-US" sz="2800" dirty="0">
                <a:sym typeface="Symbol" panose="05050102010706020507" pitchFamily="18" charset="2"/>
              </a:rPr>
              <a:t> </a:t>
            </a:r>
            <a:r>
              <a:rPr lang="en-US" altLang="en-US" sz="2800" b="1" i="1" dirty="0">
                <a:sym typeface="Symbol" panose="05050102010706020507" pitchFamily="18" charset="2"/>
              </a:rPr>
              <a:t>accepts</a:t>
            </a:r>
            <a:r>
              <a:rPr lang="en-US" altLang="en-US" sz="2800" dirty="0">
                <a:sym typeface="Symbol" panose="05050102010706020507" pitchFamily="18" charset="2"/>
              </a:rPr>
              <a:t> </a:t>
            </a:r>
            <a:r>
              <a:rPr lang="en-US" altLang="en-US" sz="2800" i="1" dirty="0">
                <a:sym typeface="Symbol" panose="05050102010706020507" pitchFamily="18" charset="2"/>
              </a:rPr>
              <a:t>w</a:t>
            </a:r>
            <a:r>
              <a:rPr lang="en-US" altLang="en-US" sz="2800" dirty="0">
                <a:sym typeface="Symbol" panose="05050102010706020507" pitchFamily="18" charset="2"/>
              </a:rPr>
              <a:t>}.</a:t>
            </a:r>
            <a:endParaRPr lang="en-US" altLang="en-US" sz="2800" baseline="-25000" dirty="0"/>
          </a:p>
          <a:p>
            <a:pPr algn="just"/>
            <a:endParaRPr lang="en-US" dirty="0"/>
          </a:p>
        </p:txBody>
      </p:sp>
    </p:spTree>
    <p:extLst>
      <p:ext uri="{BB962C8B-B14F-4D97-AF65-F5344CB8AC3E}">
        <p14:creationId xmlns:p14="http://schemas.microsoft.com/office/powerpoint/2010/main" val="2072551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F1D0EE-BD04-45B1-8CC4-CF73E0372AE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5E42696-1086-4BE7-B36C-92611B6577B6}"/>
              </a:ext>
            </a:extLst>
          </p:cNvPr>
          <p:cNvSpPr>
            <a:spLocks noGrp="1"/>
          </p:cNvSpPr>
          <p:nvPr>
            <p:ph type="body" sz="quarter" idx="12"/>
          </p:nvPr>
        </p:nvSpPr>
        <p:spPr/>
        <p:txBody>
          <a:bodyPr/>
          <a:lstStyle/>
          <a:p>
            <a:r>
              <a:rPr lang="en-US" dirty="0"/>
              <a:t>Simulation – DFA Computation</a:t>
            </a:r>
          </a:p>
        </p:txBody>
      </p:sp>
      <p:sp>
        <p:nvSpPr>
          <p:cNvPr id="4" name="Rectangle 3">
            <a:extLst>
              <a:ext uri="{FF2B5EF4-FFF2-40B4-BE49-F238E27FC236}">
                <a16:creationId xmlns:a16="http://schemas.microsoft.com/office/drawing/2014/main" id="{95A31118-D5BB-4E0F-B4EF-09CD19F7C771}"/>
              </a:ext>
            </a:extLst>
          </p:cNvPr>
          <p:cNvSpPr txBox="1">
            <a:spLocks noChangeArrowheads="1"/>
          </p:cNvSpPr>
          <p:nvPr/>
        </p:nvSpPr>
        <p:spPr>
          <a:xfrm>
            <a:off x="136775" y="3003891"/>
            <a:ext cx="8839200" cy="3441378"/>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spcBef>
                <a:spcPts val="0"/>
              </a:spcBef>
            </a:pPr>
            <a:r>
              <a:rPr lang="en-US" altLang="en-US" dirty="0"/>
              <a:t>M=(</a:t>
            </a:r>
            <a:r>
              <a:rPr lang="en-US" altLang="en-US" i="1" dirty="0">
                <a:solidFill>
                  <a:schemeClr val="bg2">
                    <a:lumMod val="50000"/>
                  </a:schemeClr>
                </a:solidFill>
              </a:rPr>
              <a:t>Q</a:t>
            </a:r>
            <a:r>
              <a:rPr lang="en-US" altLang="en-US" dirty="0"/>
              <a:t>, </a:t>
            </a:r>
            <a:r>
              <a:rPr lang="el-GR" altLang="en-US" dirty="0">
                <a:solidFill>
                  <a:srgbClr val="7030A0"/>
                </a:solidFill>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solidFill>
                  <a:srgbClr val="E68900"/>
                </a:solidFill>
                <a:cs typeface="Arial" panose="020B0604020202020204" pitchFamily="34" charset="0"/>
                <a:sym typeface="Symbol" panose="05050102010706020507" pitchFamily="18" charset="2"/>
              </a:rPr>
              <a:t>q</a:t>
            </a:r>
            <a:r>
              <a:rPr lang="en-US" altLang="en-US" baseline="-25000" dirty="0">
                <a:solidFill>
                  <a:srgbClr val="E68900"/>
                </a:solidFill>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solidFill>
                  <a:srgbClr val="FF0000"/>
                </a:solidFill>
                <a:cs typeface="Arial" panose="020B0604020202020204" pitchFamily="34" charset="0"/>
                <a:sym typeface="Symbol" panose="05050102010706020507" pitchFamily="18" charset="2"/>
              </a:rPr>
              <a:t>F</a:t>
            </a:r>
            <a:r>
              <a:rPr lang="en-US" altLang="en-US" dirty="0"/>
              <a:t>)=(</a:t>
            </a:r>
            <a:r>
              <a:rPr lang="en-US" altLang="en-US" dirty="0">
                <a:solidFill>
                  <a:schemeClr val="bg2">
                    <a:lumMod val="50000"/>
                  </a:schemeClr>
                </a:solidFill>
              </a:rPr>
              <a:t>{</a:t>
            </a:r>
            <a:r>
              <a:rPr lang="en-US" altLang="en-US" i="1" dirty="0">
                <a:solidFill>
                  <a:schemeClr val="bg2">
                    <a:lumMod val="50000"/>
                  </a:schemeClr>
                </a:solidFill>
                <a:cs typeface="Arial" panose="020B0604020202020204" pitchFamily="34" charset="0"/>
                <a:sym typeface="Symbol" panose="05050102010706020507" pitchFamily="18" charset="2"/>
              </a:rPr>
              <a:t>q</a:t>
            </a:r>
            <a:r>
              <a:rPr lang="en-US" altLang="en-US" baseline="-25000" dirty="0">
                <a:solidFill>
                  <a:schemeClr val="bg2">
                    <a:lumMod val="50000"/>
                  </a:schemeClr>
                </a:solidFill>
                <a:cs typeface="Arial" panose="020B0604020202020204" pitchFamily="34" charset="0"/>
                <a:sym typeface="Symbol" panose="05050102010706020507" pitchFamily="18" charset="2"/>
              </a:rPr>
              <a:t>1 </a:t>
            </a:r>
            <a:r>
              <a:rPr lang="en-US" altLang="en-US" i="1" dirty="0">
                <a:solidFill>
                  <a:schemeClr val="bg2">
                    <a:lumMod val="50000"/>
                  </a:schemeClr>
                </a:solidFill>
                <a:cs typeface="Arial" panose="020B0604020202020204" pitchFamily="34" charset="0"/>
                <a:sym typeface="Symbol" panose="05050102010706020507" pitchFamily="18" charset="2"/>
              </a:rPr>
              <a:t>, q</a:t>
            </a:r>
            <a:r>
              <a:rPr lang="en-US" altLang="en-US" baseline="-25000" dirty="0">
                <a:solidFill>
                  <a:schemeClr val="bg2">
                    <a:lumMod val="50000"/>
                  </a:schemeClr>
                </a:solidFill>
                <a:cs typeface="Arial" panose="020B0604020202020204" pitchFamily="34" charset="0"/>
                <a:sym typeface="Symbol" panose="05050102010706020507" pitchFamily="18" charset="2"/>
              </a:rPr>
              <a:t>2 </a:t>
            </a:r>
            <a:r>
              <a:rPr lang="en-US" altLang="en-US" i="1" dirty="0">
                <a:solidFill>
                  <a:schemeClr val="bg2">
                    <a:lumMod val="50000"/>
                  </a:schemeClr>
                </a:solidFill>
                <a:cs typeface="Arial" panose="020B0604020202020204" pitchFamily="34" charset="0"/>
                <a:sym typeface="Symbol" panose="05050102010706020507" pitchFamily="18" charset="2"/>
              </a:rPr>
              <a:t>, q</a:t>
            </a:r>
            <a:r>
              <a:rPr lang="en-US" altLang="en-US" baseline="-25000" dirty="0">
                <a:solidFill>
                  <a:schemeClr val="bg2">
                    <a:lumMod val="50000"/>
                  </a:schemeClr>
                </a:solidFill>
                <a:cs typeface="Arial" panose="020B0604020202020204" pitchFamily="34" charset="0"/>
                <a:sym typeface="Symbol" panose="05050102010706020507" pitchFamily="18" charset="2"/>
              </a:rPr>
              <a:t>3</a:t>
            </a:r>
            <a:r>
              <a:rPr lang="en-US" altLang="en-US" dirty="0">
                <a:solidFill>
                  <a:schemeClr val="bg2">
                    <a:lumMod val="50000"/>
                  </a:schemeClr>
                </a:solidFill>
              </a:rPr>
              <a:t>}</a:t>
            </a:r>
            <a:r>
              <a:rPr lang="en-US" altLang="en-US" dirty="0"/>
              <a:t>, </a:t>
            </a:r>
            <a:r>
              <a:rPr lang="en-US" altLang="en-US" dirty="0">
                <a:solidFill>
                  <a:srgbClr val="7030A0"/>
                </a:solidFill>
                <a:cs typeface="Arial" panose="020B0604020202020204" pitchFamily="34" charset="0"/>
              </a:rPr>
              <a:t>{0, 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t> , </a:t>
            </a:r>
            <a:r>
              <a:rPr lang="en-US" altLang="en-US" i="1" dirty="0">
                <a:solidFill>
                  <a:srgbClr val="E68900"/>
                </a:solidFill>
                <a:cs typeface="Arial" panose="020B0604020202020204" pitchFamily="34" charset="0"/>
                <a:sym typeface="Symbol" panose="05050102010706020507" pitchFamily="18" charset="2"/>
              </a:rPr>
              <a:t>q</a:t>
            </a:r>
            <a:r>
              <a:rPr lang="en-US" altLang="en-US" baseline="-25000" dirty="0">
                <a:solidFill>
                  <a:srgbClr val="E68900"/>
                </a:solidFill>
                <a:cs typeface="Arial" panose="020B0604020202020204" pitchFamily="34" charset="0"/>
                <a:sym typeface="Symbol" panose="05050102010706020507" pitchFamily="18" charset="2"/>
              </a:rPr>
              <a:t>1</a:t>
            </a:r>
            <a:r>
              <a:rPr lang="en-US" altLang="en-US" dirty="0"/>
              <a:t>, </a:t>
            </a:r>
            <a:r>
              <a:rPr lang="en-US" altLang="en-US" dirty="0">
                <a:solidFill>
                  <a:srgbClr val="FF0000"/>
                </a:solidFill>
                <a:cs typeface="Arial" panose="020B0604020202020204" pitchFamily="34" charset="0"/>
                <a:sym typeface="Symbol" panose="05050102010706020507" pitchFamily="18" charset="2"/>
              </a:rPr>
              <a:t>{</a:t>
            </a:r>
            <a:r>
              <a:rPr lang="en-US" altLang="en-US" i="1" dirty="0">
                <a:solidFill>
                  <a:srgbClr val="FF0000"/>
                </a:solidFill>
                <a:cs typeface="Arial" panose="020B0604020202020204" pitchFamily="34" charset="0"/>
                <a:sym typeface="Symbol" panose="05050102010706020507" pitchFamily="18" charset="2"/>
              </a:rPr>
              <a:t>q</a:t>
            </a:r>
            <a:r>
              <a:rPr lang="en-US" altLang="en-US" baseline="-25000" dirty="0">
                <a:solidFill>
                  <a:srgbClr val="FF0000"/>
                </a:solidFill>
                <a:cs typeface="Arial" panose="020B0604020202020204" pitchFamily="34" charset="0"/>
                <a:sym typeface="Symbol" panose="05050102010706020507" pitchFamily="18" charset="2"/>
              </a:rPr>
              <a:t>2</a:t>
            </a:r>
            <a:r>
              <a:rPr lang="en-US" altLang="en-US" dirty="0">
                <a:solidFill>
                  <a:srgbClr val="FF0000"/>
                </a:solidFill>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and </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 = </a:t>
            </a:r>
            <a:r>
              <a:rPr lang="en-US" altLang="en-US" sz="2200" dirty="0">
                <a:cs typeface="Arial" panose="020B0604020202020204" pitchFamily="34" charset="0"/>
                <a:sym typeface="Symbol" panose="05050102010706020507" pitchFamily="18" charset="2"/>
              </a:rPr>
              <a:t>{</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baseline="-25000" dirty="0">
                <a:sym typeface="Symbol" panose="05050102010706020507" pitchFamily="18" charset="2"/>
              </a:rPr>
              <a:t>1</a:t>
            </a:r>
            <a:r>
              <a:rPr lang="en-US" altLang="en-US" sz="2200" dirty="0">
                <a:sym typeface="Symbol" panose="05050102010706020507" pitchFamily="18" charset="2"/>
              </a:rPr>
              <a:t>,0)=</a:t>
            </a:r>
            <a:r>
              <a:rPr lang="en-US" altLang="en-US" sz="2200" i="1" dirty="0">
                <a:sym typeface="Symbol" panose="05050102010706020507" pitchFamily="18" charset="2"/>
              </a:rPr>
              <a:t>q</a:t>
            </a:r>
            <a:r>
              <a:rPr lang="en-US" altLang="en-US" sz="2200" baseline="-25000" dirty="0">
                <a:sym typeface="Symbol" panose="05050102010706020507" pitchFamily="18" charset="2"/>
              </a:rPr>
              <a:t>1</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baseline="-25000" dirty="0">
                <a:sym typeface="Symbol" panose="05050102010706020507" pitchFamily="18" charset="2"/>
              </a:rPr>
              <a:t>1</a:t>
            </a:r>
            <a:r>
              <a:rPr lang="en-US" altLang="en-US" sz="2200" dirty="0">
                <a:sym typeface="Symbol" panose="05050102010706020507" pitchFamily="18" charset="2"/>
              </a:rPr>
              <a:t>,1)=</a:t>
            </a:r>
            <a:r>
              <a:rPr lang="en-US" altLang="en-US" sz="2200" i="1" dirty="0">
                <a:sym typeface="Symbol" panose="05050102010706020507" pitchFamily="18" charset="2"/>
              </a:rPr>
              <a:t>q</a:t>
            </a:r>
            <a:r>
              <a:rPr lang="en-US" altLang="en-US" sz="2200" baseline="-25000" dirty="0">
                <a:sym typeface="Symbol" panose="05050102010706020507" pitchFamily="18" charset="2"/>
              </a:rPr>
              <a:t>2</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,0)=</a:t>
            </a:r>
            <a:r>
              <a:rPr lang="en-US" altLang="en-US" sz="2200" i="1" dirty="0">
                <a:sym typeface="Symbol" panose="05050102010706020507" pitchFamily="18" charset="2"/>
              </a:rPr>
              <a:t>q</a:t>
            </a:r>
            <a:r>
              <a:rPr lang="en-US" altLang="en-US" sz="2200" baseline="-25000" dirty="0">
                <a:sym typeface="Symbol" panose="05050102010706020507" pitchFamily="18" charset="2"/>
              </a:rPr>
              <a:t>3</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,1)=</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i="1" baseline="-25000" dirty="0">
                <a:sym typeface="Symbol" panose="05050102010706020507" pitchFamily="18" charset="2"/>
              </a:rPr>
              <a:t>3</a:t>
            </a:r>
            <a:r>
              <a:rPr lang="en-US" altLang="en-US" sz="2200" dirty="0">
                <a:sym typeface="Symbol" panose="05050102010706020507" pitchFamily="18" charset="2"/>
              </a:rPr>
              <a:t>,0)=</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baseline="-25000" dirty="0">
                <a:sym typeface="Symbol" panose="05050102010706020507" pitchFamily="18" charset="2"/>
              </a:rPr>
              <a:t>3</a:t>
            </a:r>
            <a:r>
              <a:rPr lang="en-US" altLang="en-US" sz="2200" dirty="0">
                <a:sym typeface="Symbol" panose="05050102010706020507" pitchFamily="18" charset="2"/>
              </a:rPr>
              <a:t>,1)=</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cs typeface="Arial" panose="020B0604020202020204" pitchFamily="34" charset="0"/>
                <a:sym typeface="Symbol" panose="05050102010706020507" pitchFamily="18" charset="2"/>
              </a:rPr>
              <a:t>}</a:t>
            </a:r>
            <a:endParaRPr lang="en-US" altLang="en-US" sz="2200" dirty="0"/>
          </a:p>
          <a:p>
            <a:pPr algn="just">
              <a:spcBef>
                <a:spcPts val="0"/>
              </a:spcBef>
            </a:pPr>
            <a:r>
              <a:rPr lang="en-US" altLang="en-US" sz="2000" dirty="0"/>
              <a:t>Input string </a:t>
            </a:r>
            <a:r>
              <a:rPr lang="en-US" altLang="en-US" sz="2000" i="1" dirty="0"/>
              <a:t>w</a:t>
            </a:r>
            <a:r>
              <a:rPr lang="en-US" altLang="en-US" sz="2000" dirty="0"/>
              <a:t> = </a:t>
            </a:r>
            <a:r>
              <a:rPr lang="en-US" altLang="en-US" sz="2000" i="1" dirty="0">
                <a:solidFill>
                  <a:srgbClr val="FF0000"/>
                </a:solidFill>
              </a:rPr>
              <a:t>w</a:t>
            </a:r>
            <a:r>
              <a:rPr lang="en-US" altLang="en-US" sz="2000" baseline="-25000" dirty="0">
                <a:solidFill>
                  <a:srgbClr val="FF0000"/>
                </a:solidFill>
              </a:rPr>
              <a:t>1</a:t>
            </a:r>
            <a:r>
              <a:rPr lang="en-US" altLang="en-US" sz="2000" i="1" dirty="0">
                <a:solidFill>
                  <a:srgbClr val="E68900"/>
                </a:solidFill>
              </a:rPr>
              <a:t>w</a:t>
            </a:r>
            <a:r>
              <a:rPr lang="en-US" altLang="en-US" sz="2000" baseline="-25000" dirty="0">
                <a:solidFill>
                  <a:srgbClr val="E68900"/>
                </a:solidFill>
              </a:rPr>
              <a:t>2</a:t>
            </a:r>
            <a:r>
              <a:rPr lang="en-US" altLang="en-US" sz="2000" i="1" dirty="0">
                <a:solidFill>
                  <a:srgbClr val="00B050"/>
                </a:solidFill>
              </a:rPr>
              <a:t>w</a:t>
            </a:r>
            <a:r>
              <a:rPr lang="en-US" altLang="en-US" sz="2000" baseline="-25000" dirty="0">
                <a:solidFill>
                  <a:srgbClr val="00B050"/>
                </a:solidFill>
              </a:rPr>
              <a:t>3</a:t>
            </a:r>
            <a:r>
              <a:rPr lang="en-US" altLang="en-US" sz="2000" i="1" dirty="0">
                <a:solidFill>
                  <a:srgbClr val="0070C0"/>
                </a:solidFill>
              </a:rPr>
              <a:t>w</a:t>
            </a:r>
            <a:r>
              <a:rPr lang="en-US" altLang="en-US" sz="2000" baseline="-25000" dirty="0">
                <a:solidFill>
                  <a:srgbClr val="0070C0"/>
                </a:solidFill>
              </a:rPr>
              <a:t>4</a:t>
            </a:r>
            <a:r>
              <a:rPr lang="en-US" altLang="en-US" sz="2000" dirty="0"/>
              <a:t> = </a:t>
            </a:r>
            <a:r>
              <a:rPr lang="en-US" altLang="en-US" sz="2000" b="1" dirty="0">
                <a:solidFill>
                  <a:srgbClr val="FF0000"/>
                </a:solidFill>
              </a:rPr>
              <a:t>1</a:t>
            </a:r>
            <a:r>
              <a:rPr lang="en-US" altLang="en-US" sz="2000" b="1" dirty="0">
                <a:solidFill>
                  <a:srgbClr val="E68900"/>
                </a:solidFill>
              </a:rPr>
              <a:t>1</a:t>
            </a:r>
            <a:r>
              <a:rPr lang="en-US" altLang="en-US" sz="2000" b="1" dirty="0">
                <a:solidFill>
                  <a:srgbClr val="00B050"/>
                </a:solidFill>
              </a:rPr>
              <a:t>0</a:t>
            </a:r>
            <a:r>
              <a:rPr lang="en-US" altLang="en-US" sz="2000" b="1" dirty="0">
                <a:solidFill>
                  <a:srgbClr val="0070C0"/>
                </a:solidFill>
              </a:rPr>
              <a:t>1</a:t>
            </a:r>
            <a:r>
              <a:rPr lang="en-US" altLang="en-US" sz="2000" dirty="0"/>
              <a:t> to </a:t>
            </a:r>
            <a:r>
              <a:rPr lang="en-US" altLang="en-US" sz="2000" i="1" dirty="0"/>
              <a:t>M</a:t>
            </a:r>
            <a:r>
              <a:rPr lang="en-US" altLang="en-US" sz="2000" baseline="-25000" dirty="0"/>
              <a:t>1</a:t>
            </a:r>
            <a:r>
              <a:rPr lang="en-US" altLang="en-US" sz="2000" dirty="0"/>
              <a:t> gives a sequence of states </a:t>
            </a:r>
            <a:r>
              <a:rPr lang="en-US" altLang="en-US" sz="2000" i="1" dirty="0"/>
              <a:t>r</a:t>
            </a:r>
            <a:r>
              <a:rPr lang="en-US" altLang="en-US" sz="2000" baseline="-25000" dirty="0"/>
              <a:t>0</a:t>
            </a:r>
            <a:r>
              <a:rPr lang="en-US" altLang="en-US" sz="2000" dirty="0"/>
              <a:t>,</a:t>
            </a:r>
            <a:r>
              <a:rPr lang="en-US" altLang="en-US" sz="2000" i="1" dirty="0"/>
              <a:t>r</a:t>
            </a:r>
            <a:r>
              <a:rPr lang="en-US" altLang="en-US" sz="2000" baseline="-25000" dirty="0"/>
              <a:t>1</a:t>
            </a:r>
            <a:r>
              <a:rPr lang="en-US" altLang="en-US" sz="2000" dirty="0"/>
              <a:t>,</a:t>
            </a:r>
            <a:r>
              <a:rPr lang="en-US" altLang="en-US" sz="2000" i="1" dirty="0"/>
              <a:t>r</a:t>
            </a:r>
            <a:r>
              <a:rPr lang="en-US" altLang="en-US" sz="2000" baseline="-25000" dirty="0"/>
              <a:t>2</a:t>
            </a:r>
            <a:r>
              <a:rPr lang="en-US" altLang="en-US" sz="2000" dirty="0"/>
              <a:t>,</a:t>
            </a:r>
            <a:r>
              <a:rPr lang="en-US" altLang="en-US" sz="2000" i="1" dirty="0"/>
              <a:t>r</a:t>
            </a:r>
            <a:r>
              <a:rPr lang="en-US" altLang="en-US" sz="2000" baseline="-25000" dirty="0"/>
              <a:t>3</a:t>
            </a:r>
            <a:r>
              <a:rPr lang="en-US" altLang="en-US" sz="2000" dirty="0"/>
              <a:t>,</a:t>
            </a:r>
            <a:r>
              <a:rPr lang="en-US" altLang="en-US" sz="2000" i="1" dirty="0"/>
              <a:t>r</a:t>
            </a:r>
            <a:r>
              <a:rPr lang="en-US" altLang="en-US" sz="2000" baseline="-25000" dirty="0"/>
              <a:t>4</a:t>
            </a:r>
            <a:r>
              <a:rPr lang="en-US" altLang="en-US" sz="2000" dirty="0"/>
              <a:t> in the following computation (here </a:t>
            </a:r>
            <a:r>
              <a:rPr lang="en-US" altLang="en-US" sz="2000" i="1" dirty="0"/>
              <a:t>n</a:t>
            </a:r>
            <a:r>
              <a:rPr lang="en-US" altLang="en-US" sz="2000" dirty="0"/>
              <a:t> = 4) – </a:t>
            </a:r>
          </a:p>
          <a:p>
            <a:pPr marL="800100" lvl="1" indent="-342900" algn="just">
              <a:lnSpc>
                <a:spcPct val="80000"/>
              </a:lnSpc>
            </a:pPr>
            <a:r>
              <a:rPr lang="en-US" altLang="en-US" sz="1800" dirty="0"/>
              <a:t>Start in state </a:t>
            </a:r>
            <a:r>
              <a:rPr lang="en-US" altLang="en-US" sz="1800" i="1" dirty="0"/>
              <a:t>r</a:t>
            </a:r>
            <a:r>
              <a:rPr lang="en-US" altLang="en-US" sz="1800" baseline="-25000" dirty="0"/>
              <a:t>0 </a:t>
            </a:r>
            <a:r>
              <a:rPr lang="en-US" altLang="en-US" sz="1800" i="1" dirty="0"/>
              <a:t>= q</a:t>
            </a:r>
            <a:r>
              <a:rPr lang="en-US" altLang="en-US" sz="1800" baseline="-25000" dirty="0"/>
              <a:t>1</a:t>
            </a:r>
            <a:r>
              <a:rPr lang="en-US" altLang="en-US" sz="1800" dirty="0"/>
              <a:t>;               </a:t>
            </a:r>
            <a:r>
              <a:rPr lang="en-US" sz="1800" dirty="0">
                <a:sym typeface="Wingdings" panose="05000000000000000000" pitchFamily="2" charset="2"/>
              </a:rPr>
              <a:t>  </a:t>
            </a:r>
            <a:r>
              <a:rPr lang="en-US" altLang="en-US" sz="1800" i="1" dirty="0"/>
              <a:t>r</a:t>
            </a:r>
            <a:r>
              <a:rPr lang="en-US" altLang="en-US" sz="1800" baseline="-25000" dirty="0"/>
              <a:t>0</a:t>
            </a:r>
            <a:r>
              <a:rPr lang="en-US" altLang="en-US" sz="1800" dirty="0"/>
              <a:t>=</a:t>
            </a:r>
            <a:r>
              <a:rPr lang="en-US" altLang="en-US" sz="1800" i="1" dirty="0"/>
              <a:t>q</a:t>
            </a:r>
            <a:r>
              <a:rPr lang="en-US" altLang="en-US" sz="1800" baseline="-25000" dirty="0"/>
              <a:t>0</a:t>
            </a:r>
            <a:r>
              <a:rPr lang="en-US" altLang="en-US" sz="1800" dirty="0"/>
              <a:t>,</a:t>
            </a:r>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0</a:t>
            </a:r>
            <a:r>
              <a:rPr lang="en-US" altLang="en-US" sz="1800" dirty="0">
                <a:sym typeface="Symbol" panose="05050102010706020507" pitchFamily="18" charset="2"/>
              </a:rPr>
              <a:t>,</a:t>
            </a:r>
            <a:r>
              <a:rPr lang="en-US" altLang="en-US" sz="1800" i="1" dirty="0"/>
              <a:t>w</a:t>
            </a:r>
            <a:r>
              <a:rPr lang="en-US" altLang="en-US" sz="1800" baseline="-25000" dirty="0"/>
              <a:t>1</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1</a:t>
            </a:r>
            <a:r>
              <a:rPr lang="en-US" altLang="en-US" sz="1800" dirty="0">
                <a:sym typeface="Symbol" panose="05050102010706020507" pitchFamily="18" charset="2"/>
              </a:rPr>
              <a:t>,1) = </a:t>
            </a:r>
            <a:r>
              <a:rPr lang="en-US" altLang="en-US" sz="1800" i="1" dirty="0">
                <a:sym typeface="Symbol" panose="05050102010706020507" pitchFamily="18" charset="2"/>
              </a:rPr>
              <a:t>q</a:t>
            </a:r>
            <a:r>
              <a:rPr lang="en-US" altLang="en-US" sz="1800" baseline="-25000" dirty="0">
                <a:sym typeface="Symbol" panose="05050102010706020507" pitchFamily="18" charset="2"/>
              </a:rPr>
              <a:t>2 </a:t>
            </a:r>
            <a:r>
              <a:rPr lang="en-US" altLang="en-US" sz="1800" dirty="0"/>
              <a:t>= r</a:t>
            </a:r>
            <a:r>
              <a:rPr lang="en-US" altLang="en-US" sz="1800" baseline="-25000" dirty="0"/>
              <a:t>1</a:t>
            </a:r>
            <a:r>
              <a:rPr lang="en-US" altLang="en-US" sz="1800" dirty="0"/>
              <a:t>;     </a:t>
            </a:r>
            <a:r>
              <a:rPr lang="en-US" sz="1800" dirty="0">
                <a:sym typeface="Wingdings" panose="05000000000000000000" pitchFamily="2" charset="2"/>
              </a:rPr>
              <a:t> </a:t>
            </a:r>
            <a:r>
              <a:rPr lang="en-US" altLang="en-US" sz="1800" i="1" dirty="0">
                <a:cs typeface="Arial" panose="020B0604020202020204" pitchFamily="34" charset="0"/>
                <a:sym typeface="Symbol" panose="05050102010706020507" pitchFamily="18" charset="2"/>
              </a:rPr>
              <a:t></a:t>
            </a:r>
            <a:r>
              <a:rPr lang="en-US" altLang="en-US" sz="1800" dirty="0">
                <a:cs typeface="Arial" panose="020B0604020202020204" pitchFamily="34" charset="0"/>
                <a:sym typeface="Symbol" panose="05050102010706020507" pitchFamily="18" charset="2"/>
              </a:rPr>
              <a:t>(</a:t>
            </a:r>
            <a:r>
              <a:rPr lang="en-US" altLang="en-US" sz="1800" i="1" dirty="0" err="1"/>
              <a:t>r</a:t>
            </a:r>
            <a:r>
              <a:rPr lang="en-US" altLang="en-US" sz="1800" baseline="-25000" dirty="0" err="1"/>
              <a:t>i</a:t>
            </a:r>
            <a:r>
              <a:rPr lang="en-US" altLang="en-US" sz="1800" dirty="0">
                <a:cs typeface="Arial" panose="020B0604020202020204" pitchFamily="34" charset="0"/>
                <a:sym typeface="Symbol" panose="05050102010706020507" pitchFamily="18" charset="2"/>
              </a:rPr>
              <a:t>, </a:t>
            </a:r>
            <a:r>
              <a:rPr lang="en-US" altLang="en-US" sz="1800" i="1" dirty="0"/>
              <a:t>w</a:t>
            </a:r>
            <a:r>
              <a:rPr lang="en-US" altLang="en-US" sz="1800" baseline="-25000" dirty="0"/>
              <a:t>i+1</a:t>
            </a:r>
            <a:r>
              <a:rPr lang="en-US" altLang="en-US" sz="1800" dirty="0">
                <a:cs typeface="Arial" panose="020B0604020202020204" pitchFamily="34" charset="0"/>
                <a:sym typeface="Symbol" panose="05050102010706020507" pitchFamily="18" charset="2"/>
              </a:rPr>
              <a:t>) = </a:t>
            </a:r>
            <a:r>
              <a:rPr lang="en-US" altLang="en-US" sz="1800" i="1" dirty="0"/>
              <a:t>r</a:t>
            </a:r>
            <a:r>
              <a:rPr lang="en-US" altLang="en-US" sz="1800" baseline="-25000" dirty="0"/>
              <a:t>i+1</a:t>
            </a:r>
            <a:r>
              <a:rPr lang="en-US" altLang="en-US" sz="1800" dirty="0">
                <a:cs typeface="Arial" panose="020B0604020202020204" pitchFamily="34" charset="0"/>
                <a:sym typeface="Symbol" panose="05050102010706020507" pitchFamily="18" charset="2"/>
              </a:rPr>
              <a:t>, for </a:t>
            </a:r>
            <a:r>
              <a:rPr lang="en-US" altLang="en-US" sz="1800" dirty="0" err="1">
                <a:cs typeface="Arial" panose="020B0604020202020204" pitchFamily="34" charset="0"/>
                <a:sym typeface="Symbol" panose="05050102010706020507" pitchFamily="18" charset="2"/>
              </a:rPr>
              <a:t>i</a:t>
            </a:r>
            <a:r>
              <a:rPr lang="en-US" altLang="en-US" sz="1800" dirty="0">
                <a:cs typeface="Arial" panose="020B0604020202020204" pitchFamily="34" charset="0"/>
                <a:sym typeface="Symbol" panose="05050102010706020507" pitchFamily="18" charset="2"/>
              </a:rPr>
              <a:t> = 0, 1, 2, … , </a:t>
            </a:r>
            <a:r>
              <a:rPr lang="en-US" altLang="en-US" sz="1800" i="1" dirty="0">
                <a:cs typeface="Arial" panose="020B0604020202020204" pitchFamily="34" charset="0"/>
                <a:sym typeface="Symbol" panose="05050102010706020507" pitchFamily="18" charset="2"/>
              </a:rPr>
              <a:t>n</a:t>
            </a:r>
            <a:r>
              <a:rPr lang="en-US" altLang="en-US" sz="1800" dirty="0">
                <a:cs typeface="Arial" panose="020B0604020202020204" pitchFamily="34" charset="0"/>
                <a:sym typeface="Symbol" panose="05050102010706020507" pitchFamily="18" charset="2"/>
              </a:rPr>
              <a:t>-1, </a:t>
            </a:r>
            <a:endParaRPr lang="en-US" altLang="en-US" sz="1800" dirty="0"/>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1</a:t>
            </a:r>
            <a:r>
              <a:rPr lang="en-US" altLang="en-US" sz="1800" dirty="0">
                <a:sym typeface="Symbol" panose="05050102010706020507" pitchFamily="18" charset="2"/>
              </a:rPr>
              <a:t>,</a:t>
            </a:r>
            <a:r>
              <a:rPr lang="en-US" altLang="en-US" sz="1800" i="1" dirty="0"/>
              <a:t>w</a:t>
            </a:r>
            <a:r>
              <a:rPr lang="en-US" altLang="en-US" sz="1800" baseline="-25000" dirty="0"/>
              <a:t>2</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2</a:t>
            </a:r>
            <a:r>
              <a:rPr lang="en-US" altLang="en-US" sz="1800" dirty="0">
                <a:sym typeface="Symbol" panose="05050102010706020507" pitchFamily="18" charset="2"/>
              </a:rPr>
              <a:t>,1) = </a:t>
            </a:r>
            <a:r>
              <a:rPr lang="en-US" altLang="en-US" sz="1800" i="1" dirty="0">
                <a:sym typeface="Symbol" panose="05050102010706020507" pitchFamily="18" charset="2"/>
              </a:rPr>
              <a:t>q</a:t>
            </a:r>
            <a:r>
              <a:rPr lang="en-US" altLang="en-US" sz="1800" baseline="-25000" dirty="0">
                <a:sym typeface="Symbol" panose="05050102010706020507" pitchFamily="18" charset="2"/>
              </a:rPr>
              <a:t>2 </a:t>
            </a:r>
            <a:r>
              <a:rPr lang="en-US" altLang="en-US" sz="1800" dirty="0"/>
              <a:t>= r</a:t>
            </a:r>
            <a:r>
              <a:rPr lang="en-US" altLang="en-US" sz="1800" baseline="-25000" dirty="0"/>
              <a:t>2</a:t>
            </a:r>
            <a:r>
              <a:rPr lang="en-US" altLang="en-US" sz="1800" dirty="0"/>
              <a:t>;     </a:t>
            </a:r>
            <a:r>
              <a:rPr lang="en-US" sz="1800" dirty="0">
                <a:sym typeface="Wingdings" panose="05000000000000000000" pitchFamily="2" charset="2"/>
              </a:rPr>
              <a:t> </a:t>
            </a:r>
            <a:r>
              <a:rPr lang="en-US" altLang="en-US" sz="1800" i="1" dirty="0">
                <a:cs typeface="Arial" panose="020B0604020202020204" pitchFamily="34" charset="0"/>
                <a:sym typeface="Symbol" panose="05050102010706020507" pitchFamily="18" charset="2"/>
              </a:rPr>
              <a:t></a:t>
            </a:r>
            <a:r>
              <a:rPr lang="en-US" altLang="en-US" sz="1800" dirty="0">
                <a:cs typeface="Arial" panose="020B0604020202020204" pitchFamily="34" charset="0"/>
                <a:sym typeface="Symbol" panose="05050102010706020507" pitchFamily="18" charset="2"/>
              </a:rPr>
              <a:t>(</a:t>
            </a:r>
            <a:r>
              <a:rPr lang="en-US" altLang="en-US" sz="1800" i="1" dirty="0" err="1"/>
              <a:t>r</a:t>
            </a:r>
            <a:r>
              <a:rPr lang="en-US" altLang="en-US" sz="1800" baseline="-25000" dirty="0" err="1"/>
              <a:t>i</a:t>
            </a:r>
            <a:r>
              <a:rPr lang="en-US" altLang="en-US" sz="1800" dirty="0">
                <a:cs typeface="Arial" panose="020B0604020202020204" pitchFamily="34" charset="0"/>
                <a:sym typeface="Symbol" panose="05050102010706020507" pitchFamily="18" charset="2"/>
              </a:rPr>
              <a:t>, </a:t>
            </a:r>
            <a:r>
              <a:rPr lang="en-US" altLang="en-US" sz="1800" i="1" dirty="0"/>
              <a:t>w</a:t>
            </a:r>
            <a:r>
              <a:rPr lang="en-US" altLang="en-US" sz="1800" baseline="-25000" dirty="0"/>
              <a:t>i+1</a:t>
            </a:r>
            <a:r>
              <a:rPr lang="en-US" altLang="en-US" sz="1800" dirty="0">
                <a:cs typeface="Arial" panose="020B0604020202020204" pitchFamily="34" charset="0"/>
                <a:sym typeface="Symbol" panose="05050102010706020507" pitchFamily="18" charset="2"/>
              </a:rPr>
              <a:t>) = </a:t>
            </a:r>
            <a:r>
              <a:rPr lang="en-US" altLang="en-US" sz="1800" i="1" dirty="0"/>
              <a:t>r</a:t>
            </a:r>
            <a:r>
              <a:rPr lang="en-US" altLang="en-US" sz="1800" baseline="-25000" dirty="0"/>
              <a:t>i+1</a:t>
            </a:r>
            <a:r>
              <a:rPr lang="en-US" altLang="en-US" sz="1800" dirty="0">
                <a:cs typeface="Arial" panose="020B0604020202020204" pitchFamily="34" charset="0"/>
                <a:sym typeface="Symbol" panose="05050102010706020507" pitchFamily="18" charset="2"/>
              </a:rPr>
              <a:t>, for </a:t>
            </a:r>
            <a:r>
              <a:rPr lang="en-US" altLang="en-US" sz="1800" dirty="0" err="1">
                <a:cs typeface="Arial" panose="020B0604020202020204" pitchFamily="34" charset="0"/>
                <a:sym typeface="Symbol" panose="05050102010706020507" pitchFamily="18" charset="2"/>
              </a:rPr>
              <a:t>i</a:t>
            </a:r>
            <a:r>
              <a:rPr lang="en-US" altLang="en-US" sz="1800" dirty="0">
                <a:cs typeface="Arial" panose="020B0604020202020204" pitchFamily="34" charset="0"/>
                <a:sym typeface="Symbol" panose="05050102010706020507" pitchFamily="18" charset="2"/>
              </a:rPr>
              <a:t> = 0, 1, 2, … , </a:t>
            </a:r>
            <a:r>
              <a:rPr lang="en-US" altLang="en-US" sz="1800" i="1" dirty="0">
                <a:cs typeface="Arial" panose="020B0604020202020204" pitchFamily="34" charset="0"/>
                <a:sym typeface="Symbol" panose="05050102010706020507" pitchFamily="18" charset="2"/>
              </a:rPr>
              <a:t>n</a:t>
            </a:r>
            <a:r>
              <a:rPr lang="en-US" altLang="en-US" sz="1800" dirty="0">
                <a:cs typeface="Arial" panose="020B0604020202020204" pitchFamily="34" charset="0"/>
                <a:sym typeface="Symbol" panose="05050102010706020507" pitchFamily="18" charset="2"/>
              </a:rPr>
              <a:t>-1,</a:t>
            </a:r>
            <a:endParaRPr lang="en-US" altLang="en-US" sz="1800" dirty="0"/>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2</a:t>
            </a:r>
            <a:r>
              <a:rPr lang="en-US" altLang="en-US" sz="1800" dirty="0">
                <a:sym typeface="Symbol" panose="05050102010706020507" pitchFamily="18" charset="2"/>
              </a:rPr>
              <a:t>,</a:t>
            </a:r>
            <a:r>
              <a:rPr lang="en-US" altLang="en-US" sz="1800" i="1" dirty="0"/>
              <a:t>w</a:t>
            </a:r>
            <a:r>
              <a:rPr lang="en-US" altLang="en-US" sz="1800" baseline="-25000" dirty="0"/>
              <a:t>3</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2</a:t>
            </a:r>
            <a:r>
              <a:rPr lang="en-US" altLang="en-US" sz="1800" dirty="0">
                <a:sym typeface="Symbol" panose="05050102010706020507" pitchFamily="18" charset="2"/>
              </a:rPr>
              <a:t>,0) = </a:t>
            </a:r>
            <a:r>
              <a:rPr lang="en-US" altLang="en-US" sz="1800" i="1" dirty="0">
                <a:sym typeface="Symbol" panose="05050102010706020507" pitchFamily="18" charset="2"/>
              </a:rPr>
              <a:t>q</a:t>
            </a:r>
            <a:r>
              <a:rPr lang="en-US" altLang="en-US" sz="1800" baseline="-25000" dirty="0">
                <a:sym typeface="Symbol" panose="05050102010706020507" pitchFamily="18" charset="2"/>
              </a:rPr>
              <a:t>3 </a:t>
            </a:r>
            <a:r>
              <a:rPr lang="en-US" altLang="en-US" sz="1800" dirty="0"/>
              <a:t>= r</a:t>
            </a:r>
            <a:r>
              <a:rPr lang="en-US" altLang="en-US" sz="1800" baseline="-25000" dirty="0"/>
              <a:t>3</a:t>
            </a:r>
            <a:r>
              <a:rPr lang="en-US" altLang="en-US" sz="1800" dirty="0"/>
              <a:t>;     </a:t>
            </a:r>
            <a:r>
              <a:rPr lang="en-US" sz="1800" dirty="0">
                <a:sym typeface="Wingdings" panose="05000000000000000000" pitchFamily="2" charset="2"/>
              </a:rPr>
              <a:t> </a:t>
            </a:r>
            <a:r>
              <a:rPr lang="en-US" altLang="en-US" sz="1800" i="1" dirty="0">
                <a:cs typeface="Arial" panose="020B0604020202020204" pitchFamily="34" charset="0"/>
                <a:sym typeface="Symbol" panose="05050102010706020507" pitchFamily="18" charset="2"/>
              </a:rPr>
              <a:t></a:t>
            </a:r>
            <a:r>
              <a:rPr lang="en-US" altLang="en-US" sz="1800" dirty="0">
                <a:cs typeface="Arial" panose="020B0604020202020204" pitchFamily="34" charset="0"/>
                <a:sym typeface="Symbol" panose="05050102010706020507" pitchFamily="18" charset="2"/>
              </a:rPr>
              <a:t>(</a:t>
            </a:r>
            <a:r>
              <a:rPr lang="en-US" altLang="en-US" sz="1800" i="1" dirty="0" err="1"/>
              <a:t>r</a:t>
            </a:r>
            <a:r>
              <a:rPr lang="en-US" altLang="en-US" sz="1800" baseline="-25000" dirty="0" err="1"/>
              <a:t>i</a:t>
            </a:r>
            <a:r>
              <a:rPr lang="en-US" altLang="en-US" sz="1800" dirty="0">
                <a:cs typeface="Arial" panose="020B0604020202020204" pitchFamily="34" charset="0"/>
                <a:sym typeface="Symbol" panose="05050102010706020507" pitchFamily="18" charset="2"/>
              </a:rPr>
              <a:t>, </a:t>
            </a:r>
            <a:r>
              <a:rPr lang="en-US" altLang="en-US" sz="1800" i="1" dirty="0"/>
              <a:t>w</a:t>
            </a:r>
            <a:r>
              <a:rPr lang="en-US" altLang="en-US" sz="1800" baseline="-25000" dirty="0"/>
              <a:t>i+1</a:t>
            </a:r>
            <a:r>
              <a:rPr lang="en-US" altLang="en-US" sz="1800" dirty="0">
                <a:cs typeface="Arial" panose="020B0604020202020204" pitchFamily="34" charset="0"/>
                <a:sym typeface="Symbol" panose="05050102010706020507" pitchFamily="18" charset="2"/>
              </a:rPr>
              <a:t>) = </a:t>
            </a:r>
            <a:r>
              <a:rPr lang="en-US" altLang="en-US" sz="1800" i="1" dirty="0"/>
              <a:t>r</a:t>
            </a:r>
            <a:r>
              <a:rPr lang="en-US" altLang="en-US" sz="1800" baseline="-25000" dirty="0"/>
              <a:t>i+1</a:t>
            </a:r>
            <a:r>
              <a:rPr lang="en-US" altLang="en-US" sz="1800" dirty="0">
                <a:cs typeface="Arial" panose="020B0604020202020204" pitchFamily="34" charset="0"/>
                <a:sym typeface="Symbol" panose="05050102010706020507" pitchFamily="18" charset="2"/>
              </a:rPr>
              <a:t>, for </a:t>
            </a:r>
            <a:r>
              <a:rPr lang="en-US" altLang="en-US" sz="1800" dirty="0" err="1">
                <a:cs typeface="Arial" panose="020B0604020202020204" pitchFamily="34" charset="0"/>
                <a:sym typeface="Symbol" panose="05050102010706020507" pitchFamily="18" charset="2"/>
              </a:rPr>
              <a:t>i</a:t>
            </a:r>
            <a:r>
              <a:rPr lang="en-US" altLang="en-US" sz="1800" dirty="0">
                <a:cs typeface="Arial" panose="020B0604020202020204" pitchFamily="34" charset="0"/>
                <a:sym typeface="Symbol" panose="05050102010706020507" pitchFamily="18" charset="2"/>
              </a:rPr>
              <a:t> = 0, 1, 2, … , </a:t>
            </a:r>
            <a:r>
              <a:rPr lang="en-US" altLang="en-US" sz="1800" i="1" dirty="0">
                <a:cs typeface="Arial" panose="020B0604020202020204" pitchFamily="34" charset="0"/>
                <a:sym typeface="Symbol" panose="05050102010706020507" pitchFamily="18" charset="2"/>
              </a:rPr>
              <a:t>n</a:t>
            </a:r>
            <a:r>
              <a:rPr lang="en-US" altLang="en-US" sz="1800" dirty="0">
                <a:cs typeface="Arial" panose="020B0604020202020204" pitchFamily="34" charset="0"/>
                <a:sym typeface="Symbol" panose="05050102010706020507" pitchFamily="18" charset="2"/>
              </a:rPr>
              <a:t>-1,</a:t>
            </a:r>
            <a:endParaRPr lang="en-US" altLang="en-US" sz="1800" dirty="0"/>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3</a:t>
            </a:r>
            <a:r>
              <a:rPr lang="en-US" altLang="en-US" sz="1800" dirty="0">
                <a:sym typeface="Symbol" panose="05050102010706020507" pitchFamily="18" charset="2"/>
              </a:rPr>
              <a:t>,</a:t>
            </a:r>
            <a:r>
              <a:rPr lang="en-US" altLang="en-US" sz="1800" i="1" dirty="0"/>
              <a:t>w</a:t>
            </a:r>
            <a:r>
              <a:rPr lang="en-US" altLang="en-US" sz="1800" baseline="-25000" dirty="0"/>
              <a:t>4</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3</a:t>
            </a:r>
            <a:r>
              <a:rPr lang="en-US" altLang="en-US" sz="1800" dirty="0">
                <a:sym typeface="Symbol" panose="05050102010706020507" pitchFamily="18" charset="2"/>
              </a:rPr>
              <a:t>,1) = </a:t>
            </a:r>
            <a:r>
              <a:rPr lang="en-US" altLang="en-US" sz="1800" i="1" dirty="0">
                <a:sym typeface="Symbol" panose="05050102010706020507" pitchFamily="18" charset="2"/>
              </a:rPr>
              <a:t>q</a:t>
            </a:r>
            <a:r>
              <a:rPr lang="en-US" altLang="en-US" sz="1800" baseline="-25000" dirty="0">
                <a:sym typeface="Symbol" panose="05050102010706020507" pitchFamily="18" charset="2"/>
              </a:rPr>
              <a:t>2 </a:t>
            </a:r>
            <a:r>
              <a:rPr lang="en-US" altLang="en-US" sz="1800" dirty="0"/>
              <a:t>= r</a:t>
            </a:r>
            <a:r>
              <a:rPr lang="en-US" altLang="en-US" sz="1800" baseline="-25000" dirty="0"/>
              <a:t>4</a:t>
            </a:r>
            <a:r>
              <a:rPr lang="en-US" altLang="en-US" sz="1800" dirty="0"/>
              <a:t>;     </a:t>
            </a:r>
            <a:r>
              <a:rPr lang="en-US" sz="1800" dirty="0">
                <a:sym typeface="Wingdings" panose="05000000000000000000" pitchFamily="2" charset="2"/>
              </a:rPr>
              <a:t> </a:t>
            </a:r>
            <a:r>
              <a:rPr lang="en-US" altLang="en-US" sz="1800" i="1" dirty="0" err="1"/>
              <a:t>r</a:t>
            </a:r>
            <a:r>
              <a:rPr lang="en-US" altLang="en-US" sz="1800" baseline="-25000" dirty="0" err="1"/>
              <a:t>n</a:t>
            </a:r>
            <a:r>
              <a:rPr lang="en-US" altLang="en-US" sz="1800" baseline="-25000" dirty="0"/>
              <a:t> </a:t>
            </a:r>
            <a:r>
              <a:rPr lang="en-US" altLang="en-US" sz="1800" dirty="0">
                <a:sym typeface="Symbol" panose="05050102010706020507" pitchFamily="18" charset="2"/>
              </a:rPr>
              <a:t></a:t>
            </a:r>
            <a:r>
              <a:rPr lang="en-US" altLang="en-US" sz="1800" i="1" dirty="0">
                <a:sym typeface="Symbol" panose="05050102010706020507" pitchFamily="18" charset="2"/>
              </a:rPr>
              <a:t>F</a:t>
            </a:r>
            <a:r>
              <a:rPr lang="en-US" altLang="en-US" sz="1800" dirty="0">
                <a:sym typeface="Symbol" panose="05050102010706020507" pitchFamily="18" charset="2"/>
              </a:rPr>
              <a:t>.</a:t>
            </a:r>
            <a:endParaRPr lang="en-US" altLang="en-US" sz="1800" dirty="0"/>
          </a:p>
          <a:p>
            <a:pPr marL="800100" lvl="1" indent="-342900" algn="just">
              <a:lnSpc>
                <a:spcPct val="80000"/>
              </a:lnSpc>
            </a:pPr>
            <a:r>
              <a:rPr lang="en-US" altLang="en-US" sz="1800" dirty="0"/>
              <a:t>Accept, as the machine </a:t>
            </a:r>
            <a:r>
              <a:rPr lang="en-US" altLang="en-US" sz="1800" i="1" dirty="0"/>
              <a:t>M</a:t>
            </a:r>
            <a:r>
              <a:rPr lang="en-US" altLang="en-US" sz="1800" baseline="-25000" dirty="0"/>
              <a:t>1</a:t>
            </a:r>
            <a:r>
              <a:rPr lang="en-US" altLang="en-US" sz="1800" dirty="0"/>
              <a:t> is in an accept state </a:t>
            </a:r>
            <a:r>
              <a:rPr lang="en-US" altLang="en-US" sz="1800" i="1" dirty="0"/>
              <a:t>q</a:t>
            </a:r>
            <a:r>
              <a:rPr lang="en-US" altLang="en-US" sz="1800" baseline="-25000" dirty="0"/>
              <a:t>2</a:t>
            </a:r>
            <a:r>
              <a:rPr lang="en-US" altLang="en-US" sz="1800" dirty="0"/>
              <a:t> at the end of the input string.</a:t>
            </a:r>
          </a:p>
          <a:p>
            <a:pPr marL="800100" lvl="1" indent="-342900" algn="just">
              <a:lnSpc>
                <a:spcPct val="80000"/>
              </a:lnSpc>
            </a:pPr>
            <a:r>
              <a:rPr lang="en-US" altLang="en-US" sz="1800" i="1" dirty="0"/>
              <a:t>M</a:t>
            </a:r>
            <a:r>
              <a:rPr lang="en-US" altLang="en-US" sz="1800" baseline="-25000" dirty="0"/>
              <a:t>1</a:t>
            </a:r>
            <a:r>
              <a:rPr lang="en-US" altLang="en-US" sz="1800" dirty="0">
                <a:sym typeface="Symbol" panose="05050102010706020507" pitchFamily="18" charset="2"/>
              </a:rPr>
              <a:t> </a:t>
            </a:r>
            <a:r>
              <a:rPr lang="en-US" altLang="en-US" sz="1800" b="1" dirty="0">
                <a:sym typeface="Symbol" panose="05050102010706020507" pitchFamily="18" charset="2"/>
              </a:rPr>
              <a:t>recognizes language</a:t>
            </a:r>
            <a:r>
              <a:rPr lang="en-US" altLang="en-US" sz="1800" dirty="0">
                <a:sym typeface="Symbol" panose="05050102010706020507" pitchFamily="18" charset="2"/>
              </a:rPr>
              <a:t> </a:t>
            </a:r>
            <a:r>
              <a:rPr lang="en-US" altLang="en-US" sz="1800" i="1" dirty="0">
                <a:sym typeface="Symbol" panose="05050102010706020507" pitchFamily="18" charset="2"/>
              </a:rPr>
              <a:t>L</a:t>
            </a:r>
            <a:r>
              <a:rPr lang="en-US" altLang="en-US" sz="1800" dirty="0">
                <a:sym typeface="Symbol" panose="05050102010706020507" pitchFamily="18" charset="2"/>
              </a:rPr>
              <a:t> if </a:t>
            </a:r>
            <a:r>
              <a:rPr lang="en-US" altLang="en-US" sz="1800" i="1" dirty="0">
                <a:sym typeface="Symbol" panose="05050102010706020507" pitchFamily="18" charset="2"/>
              </a:rPr>
              <a:t>L</a:t>
            </a:r>
            <a:r>
              <a:rPr lang="en-US" altLang="en-US" sz="1800" dirty="0">
                <a:sym typeface="Symbol" panose="05050102010706020507" pitchFamily="18" charset="2"/>
              </a:rPr>
              <a:t> = {</a:t>
            </a:r>
            <a:r>
              <a:rPr lang="en-US" altLang="en-US" sz="1800" i="1" dirty="0">
                <a:sym typeface="Symbol" panose="05050102010706020507" pitchFamily="18" charset="2"/>
              </a:rPr>
              <a:t>w</a:t>
            </a:r>
            <a:r>
              <a:rPr lang="en-US" altLang="en-US" sz="1800" dirty="0">
                <a:sym typeface="Symbol" panose="05050102010706020507" pitchFamily="18" charset="2"/>
              </a:rPr>
              <a:t> : </a:t>
            </a:r>
            <a:r>
              <a:rPr lang="en-US" altLang="en-US" sz="1800" i="1" dirty="0"/>
              <a:t>M</a:t>
            </a:r>
            <a:r>
              <a:rPr lang="en-US" altLang="en-US" sz="1800" baseline="-25000" dirty="0"/>
              <a:t>1</a:t>
            </a:r>
            <a:r>
              <a:rPr lang="en-US" altLang="en-US" sz="1800" dirty="0">
                <a:sym typeface="Symbol" panose="05050102010706020507" pitchFamily="18" charset="2"/>
              </a:rPr>
              <a:t> </a:t>
            </a:r>
            <a:r>
              <a:rPr lang="en-US" altLang="en-US" sz="1800" b="1" i="1" dirty="0">
                <a:sym typeface="Symbol" panose="05050102010706020507" pitchFamily="18" charset="2"/>
              </a:rPr>
              <a:t>accepts</a:t>
            </a:r>
            <a:r>
              <a:rPr lang="en-US" altLang="en-US" sz="1800" dirty="0">
                <a:sym typeface="Symbol" panose="05050102010706020507" pitchFamily="18" charset="2"/>
              </a:rPr>
              <a:t> </a:t>
            </a:r>
            <a:r>
              <a:rPr lang="en-US" altLang="en-US" sz="1800" i="1" dirty="0">
                <a:sym typeface="Symbol" panose="05050102010706020507" pitchFamily="18" charset="2"/>
              </a:rPr>
              <a:t>w</a:t>
            </a:r>
            <a:r>
              <a:rPr lang="en-US" altLang="en-US" sz="1800" dirty="0">
                <a:sym typeface="Symbol" panose="05050102010706020507" pitchFamily="18" charset="2"/>
              </a:rPr>
              <a:t>}.</a:t>
            </a:r>
            <a:endParaRPr lang="en-US" altLang="en-US" sz="1800" dirty="0"/>
          </a:p>
        </p:txBody>
      </p:sp>
      <p:grpSp>
        <p:nvGrpSpPr>
          <p:cNvPr id="5" name="Group 23">
            <a:extLst>
              <a:ext uri="{FF2B5EF4-FFF2-40B4-BE49-F238E27FC236}">
                <a16:creationId xmlns:a16="http://schemas.microsoft.com/office/drawing/2014/main" id="{2C6887E4-D4F5-4760-BB26-D6D340B06FE5}"/>
              </a:ext>
            </a:extLst>
          </p:cNvPr>
          <p:cNvGrpSpPr>
            <a:grpSpLocks/>
          </p:cNvGrpSpPr>
          <p:nvPr/>
        </p:nvGrpSpPr>
        <p:grpSpPr bwMode="auto">
          <a:xfrm>
            <a:off x="1248620" y="696057"/>
            <a:ext cx="6542088" cy="2249488"/>
            <a:chOff x="1191" y="611"/>
            <a:chExt cx="2969" cy="942"/>
          </a:xfrm>
        </p:grpSpPr>
        <p:sp>
          <p:nvSpPr>
            <p:cNvPr id="6" name="Text Box 15">
              <a:extLst>
                <a:ext uri="{FF2B5EF4-FFF2-40B4-BE49-F238E27FC236}">
                  <a16:creationId xmlns:a16="http://schemas.microsoft.com/office/drawing/2014/main" id="{0E602489-72C7-4EA8-BE25-A939316F8A67}"/>
                </a:ext>
              </a:extLst>
            </p:cNvPr>
            <p:cNvSpPr txBox="1">
              <a:spLocks noChangeArrowheads="1"/>
            </p:cNvSpPr>
            <p:nvPr/>
          </p:nvSpPr>
          <p:spPr bwMode="auto">
            <a:xfrm>
              <a:off x="1758" y="623"/>
              <a:ext cx="12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grpSp>
          <p:nvGrpSpPr>
            <p:cNvPr id="7" name="Group 22">
              <a:extLst>
                <a:ext uri="{FF2B5EF4-FFF2-40B4-BE49-F238E27FC236}">
                  <a16:creationId xmlns:a16="http://schemas.microsoft.com/office/drawing/2014/main" id="{E77E5232-CD53-48ED-8D2C-C6F1807F1F0F}"/>
                </a:ext>
              </a:extLst>
            </p:cNvPr>
            <p:cNvGrpSpPr>
              <a:grpSpLocks/>
            </p:cNvGrpSpPr>
            <p:nvPr/>
          </p:nvGrpSpPr>
          <p:grpSpPr bwMode="auto">
            <a:xfrm>
              <a:off x="1191" y="611"/>
              <a:ext cx="2969" cy="942"/>
              <a:chOff x="1191" y="611"/>
              <a:chExt cx="2969" cy="942"/>
            </a:xfrm>
          </p:grpSpPr>
          <p:sp>
            <p:nvSpPr>
              <p:cNvPr id="8" name="Text Box 18">
                <a:extLst>
                  <a:ext uri="{FF2B5EF4-FFF2-40B4-BE49-F238E27FC236}">
                    <a16:creationId xmlns:a16="http://schemas.microsoft.com/office/drawing/2014/main" id="{7D5F7603-690B-48EF-9123-080BD5B035DC}"/>
                  </a:ext>
                </a:extLst>
              </p:cNvPr>
              <p:cNvSpPr txBox="1">
                <a:spLocks noChangeArrowheads="1"/>
              </p:cNvSpPr>
              <p:nvPr/>
            </p:nvSpPr>
            <p:spPr bwMode="auto">
              <a:xfrm>
                <a:off x="2906" y="611"/>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grpSp>
            <p:nvGrpSpPr>
              <p:cNvPr id="9" name="Group 21">
                <a:extLst>
                  <a:ext uri="{FF2B5EF4-FFF2-40B4-BE49-F238E27FC236}">
                    <a16:creationId xmlns:a16="http://schemas.microsoft.com/office/drawing/2014/main" id="{9671B9E6-E470-45FD-B74E-700F5493EA8D}"/>
                  </a:ext>
                </a:extLst>
              </p:cNvPr>
              <p:cNvGrpSpPr>
                <a:grpSpLocks/>
              </p:cNvGrpSpPr>
              <p:nvPr/>
            </p:nvGrpSpPr>
            <p:grpSpPr bwMode="auto">
              <a:xfrm>
                <a:off x="1191" y="669"/>
                <a:ext cx="2969" cy="884"/>
                <a:chOff x="1191" y="678"/>
                <a:chExt cx="2969" cy="884"/>
              </a:xfrm>
            </p:grpSpPr>
            <p:sp>
              <p:nvSpPr>
                <p:cNvPr id="10" name="Arc 5">
                  <a:extLst>
                    <a:ext uri="{FF2B5EF4-FFF2-40B4-BE49-F238E27FC236}">
                      <a16:creationId xmlns:a16="http://schemas.microsoft.com/office/drawing/2014/main" id="{7A6012F2-5BA3-4D82-B7EB-ABC69F576D0A}"/>
                    </a:ext>
                  </a:extLst>
                </p:cNvPr>
                <p:cNvSpPr>
                  <a:spLocks/>
                </p:cNvSpPr>
                <p:nvPr/>
              </p:nvSpPr>
              <p:spPr bwMode="auto">
                <a:xfrm rot="5625348" flipH="1" flipV="1">
                  <a:off x="2753" y="696"/>
                  <a:ext cx="258" cy="222"/>
                </a:xfrm>
                <a:custGeom>
                  <a:avLst/>
                  <a:gdLst>
                    <a:gd name="T0" fmla="*/ 0 w 21600"/>
                    <a:gd name="T1" fmla="*/ 0 h 43178"/>
                    <a:gd name="T2" fmla="*/ 12 w 21600"/>
                    <a:gd name="T3" fmla="*/ 222 h 43178"/>
                    <a:gd name="T4" fmla="*/ 0 w 21600"/>
                    <a:gd name="T5" fmla="*/ 111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1" name="Oval 7">
                  <a:extLst>
                    <a:ext uri="{FF2B5EF4-FFF2-40B4-BE49-F238E27FC236}">
                      <a16:creationId xmlns:a16="http://schemas.microsoft.com/office/drawing/2014/main" id="{22DB5EB1-4025-4A37-90C0-ECE59D861560}"/>
                    </a:ext>
                  </a:extLst>
                </p:cNvPr>
                <p:cNvSpPr>
                  <a:spLocks noChangeArrowheads="1"/>
                </p:cNvSpPr>
                <p:nvPr/>
              </p:nvSpPr>
              <p:spPr bwMode="auto">
                <a:xfrm>
                  <a:off x="1531"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1</a:t>
                  </a:r>
                </a:p>
              </p:txBody>
            </p:sp>
            <p:sp>
              <p:nvSpPr>
                <p:cNvPr id="12" name="Oval 8">
                  <a:extLst>
                    <a:ext uri="{FF2B5EF4-FFF2-40B4-BE49-F238E27FC236}">
                      <a16:creationId xmlns:a16="http://schemas.microsoft.com/office/drawing/2014/main" id="{A7C5D2A0-9808-447E-AF56-4D3904F0F691}"/>
                    </a:ext>
                  </a:extLst>
                </p:cNvPr>
                <p:cNvSpPr>
                  <a:spLocks noChangeArrowheads="1"/>
                </p:cNvSpPr>
                <p:nvPr/>
              </p:nvSpPr>
              <p:spPr bwMode="auto">
                <a:xfrm>
                  <a:off x="2672" y="938"/>
                  <a:ext cx="413" cy="382"/>
                </a:xfrm>
                <a:prstGeom prst="ellipse">
                  <a:avLst/>
                </a:prstGeom>
                <a:noFill/>
                <a:ln w="1270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2</a:t>
                  </a:r>
                </a:p>
              </p:txBody>
            </p:sp>
            <p:sp>
              <p:nvSpPr>
                <p:cNvPr id="13" name="Oval 9">
                  <a:extLst>
                    <a:ext uri="{FF2B5EF4-FFF2-40B4-BE49-F238E27FC236}">
                      <a16:creationId xmlns:a16="http://schemas.microsoft.com/office/drawing/2014/main" id="{3B686592-3A45-48E6-AF41-55BA729F0FE5}"/>
                    </a:ext>
                  </a:extLst>
                </p:cNvPr>
                <p:cNvSpPr>
                  <a:spLocks noChangeArrowheads="1"/>
                </p:cNvSpPr>
                <p:nvPr/>
              </p:nvSpPr>
              <p:spPr bwMode="auto">
                <a:xfrm>
                  <a:off x="3747"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3</a:t>
                  </a:r>
                </a:p>
              </p:txBody>
            </p:sp>
            <p:cxnSp>
              <p:nvCxnSpPr>
                <p:cNvPr id="14" name="AutoShape 10">
                  <a:extLst>
                    <a:ext uri="{FF2B5EF4-FFF2-40B4-BE49-F238E27FC236}">
                      <a16:creationId xmlns:a16="http://schemas.microsoft.com/office/drawing/2014/main" id="{3C882F0A-118D-4D6A-B376-B26821DBE935}"/>
                    </a:ext>
                  </a:extLst>
                </p:cNvPr>
                <p:cNvCxnSpPr>
                  <a:cxnSpLocks noChangeShapeType="1"/>
                  <a:stCxn id="11" idx="7"/>
                  <a:endCxn id="12" idx="1"/>
                </p:cNvCxnSpPr>
                <p:nvPr/>
              </p:nvCxnSpPr>
              <p:spPr bwMode="auto">
                <a:xfrm rot="-5400000">
                  <a:off x="2299" y="552"/>
                  <a:ext cx="18" cy="850"/>
                </a:xfrm>
                <a:prstGeom prst="curvedConnector3">
                  <a:avLst>
                    <a:gd name="adj1" fmla="val 7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5" name="AutoShape 11">
                  <a:extLst>
                    <a:ext uri="{FF2B5EF4-FFF2-40B4-BE49-F238E27FC236}">
                      <a16:creationId xmlns:a16="http://schemas.microsoft.com/office/drawing/2014/main" id="{412F779B-97F0-44EF-805C-8F751BD788B1}"/>
                    </a:ext>
                  </a:extLst>
                </p:cNvPr>
                <p:cNvCxnSpPr>
                  <a:cxnSpLocks noChangeShapeType="1"/>
                  <a:stCxn id="12" idx="7"/>
                  <a:endCxn id="13" idx="1"/>
                </p:cNvCxnSpPr>
                <p:nvPr/>
              </p:nvCxnSpPr>
              <p:spPr bwMode="auto">
                <a:xfrm rot="5400000" flipV="1">
                  <a:off x="3408" y="585"/>
                  <a:ext cx="18" cy="783"/>
                </a:xfrm>
                <a:prstGeom prst="curvedConnector3">
                  <a:avLst>
                    <a:gd name="adj1" fmla="val -6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6" name="AutoShape 12">
                  <a:extLst>
                    <a:ext uri="{FF2B5EF4-FFF2-40B4-BE49-F238E27FC236}">
                      <a16:creationId xmlns:a16="http://schemas.microsoft.com/office/drawing/2014/main" id="{0A980659-07F4-49AB-B4C3-EF8FEBF4CE2B}"/>
                    </a:ext>
                  </a:extLst>
                </p:cNvPr>
                <p:cNvCxnSpPr>
                  <a:cxnSpLocks noChangeShapeType="1"/>
                  <a:stCxn id="13" idx="3"/>
                  <a:endCxn id="12" idx="5"/>
                </p:cNvCxnSpPr>
                <p:nvPr/>
              </p:nvCxnSpPr>
              <p:spPr bwMode="auto">
                <a:xfrm rot="5400000">
                  <a:off x="3408" y="889"/>
                  <a:ext cx="17" cy="783"/>
                </a:xfrm>
                <a:prstGeom prst="curvedConnector3">
                  <a:avLst>
                    <a:gd name="adj1" fmla="val 782144"/>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7" name="Line 13">
                  <a:extLst>
                    <a:ext uri="{FF2B5EF4-FFF2-40B4-BE49-F238E27FC236}">
                      <a16:creationId xmlns:a16="http://schemas.microsoft.com/office/drawing/2014/main" id="{546D5793-8327-49A2-9BC3-34C102F5A637}"/>
                    </a:ext>
                  </a:extLst>
                </p:cNvPr>
                <p:cNvSpPr>
                  <a:spLocks noChangeShapeType="1"/>
                </p:cNvSpPr>
                <p:nvPr/>
              </p:nvSpPr>
              <p:spPr bwMode="auto">
                <a:xfrm flipV="1">
                  <a:off x="1191" y="1121"/>
                  <a:ext cx="336" cy="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8" name="Arc 14">
                  <a:extLst>
                    <a:ext uri="{FF2B5EF4-FFF2-40B4-BE49-F238E27FC236}">
                      <a16:creationId xmlns:a16="http://schemas.microsoft.com/office/drawing/2014/main" id="{AE2608A6-EC82-45D0-BB98-CF32FC83A5C6}"/>
                    </a:ext>
                  </a:extLst>
                </p:cNvPr>
                <p:cNvSpPr>
                  <a:spLocks/>
                </p:cNvSpPr>
                <p:nvPr/>
              </p:nvSpPr>
              <p:spPr bwMode="auto">
                <a:xfrm rot="5625348" flipH="1" flipV="1">
                  <a:off x="1588" y="731"/>
                  <a:ext cx="270" cy="223"/>
                </a:xfrm>
                <a:custGeom>
                  <a:avLst/>
                  <a:gdLst>
                    <a:gd name="T0" fmla="*/ 0 w 21600"/>
                    <a:gd name="T1" fmla="*/ 0 h 43178"/>
                    <a:gd name="T2" fmla="*/ 12 w 21600"/>
                    <a:gd name="T3" fmla="*/ 223 h 43178"/>
                    <a:gd name="T4" fmla="*/ 0 w 21600"/>
                    <a:gd name="T5" fmla="*/ 112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9" name="Text Box 16">
                  <a:extLst>
                    <a:ext uri="{FF2B5EF4-FFF2-40B4-BE49-F238E27FC236}">
                      <a16:creationId xmlns:a16="http://schemas.microsoft.com/office/drawing/2014/main" id="{DD837894-5DA6-4F45-97C3-4BD1FA93A445}"/>
                    </a:ext>
                  </a:extLst>
                </p:cNvPr>
                <p:cNvSpPr txBox="1">
                  <a:spLocks noChangeArrowheads="1"/>
                </p:cNvSpPr>
                <p:nvPr/>
              </p:nvSpPr>
              <p:spPr bwMode="auto">
                <a:xfrm>
                  <a:off x="3348" y="710"/>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sp>
              <p:nvSpPr>
                <p:cNvPr id="20" name="Text Box 17">
                  <a:extLst>
                    <a:ext uri="{FF2B5EF4-FFF2-40B4-BE49-F238E27FC236}">
                      <a16:creationId xmlns:a16="http://schemas.microsoft.com/office/drawing/2014/main" id="{EE54977F-3D01-4317-A029-95E398C3FD27}"/>
                    </a:ext>
                  </a:extLst>
                </p:cNvPr>
                <p:cNvSpPr txBox="1">
                  <a:spLocks noChangeArrowheads="1"/>
                </p:cNvSpPr>
                <p:nvPr/>
              </p:nvSpPr>
              <p:spPr bwMode="auto">
                <a:xfrm>
                  <a:off x="2208" y="694"/>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sp>
              <p:nvSpPr>
                <p:cNvPr id="21" name="Text Box 19">
                  <a:extLst>
                    <a:ext uri="{FF2B5EF4-FFF2-40B4-BE49-F238E27FC236}">
                      <a16:creationId xmlns:a16="http://schemas.microsoft.com/office/drawing/2014/main" id="{18C59463-7B48-479C-8217-4D3C2BD9AB15}"/>
                    </a:ext>
                  </a:extLst>
                </p:cNvPr>
                <p:cNvSpPr txBox="1">
                  <a:spLocks noChangeArrowheads="1"/>
                </p:cNvSpPr>
                <p:nvPr/>
              </p:nvSpPr>
              <p:spPr bwMode="auto">
                <a:xfrm>
                  <a:off x="3313" y="1396"/>
                  <a:ext cx="453"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0,1</a:t>
                  </a:r>
                </a:p>
              </p:txBody>
            </p:sp>
          </p:grpSp>
        </p:grpSp>
      </p:grpSp>
      <p:sp>
        <p:nvSpPr>
          <p:cNvPr id="22" name="Text Box 20">
            <a:extLst>
              <a:ext uri="{FF2B5EF4-FFF2-40B4-BE49-F238E27FC236}">
                <a16:creationId xmlns:a16="http://schemas.microsoft.com/office/drawing/2014/main" id="{184A6571-17A9-4998-B306-C6A30973F11C}"/>
              </a:ext>
            </a:extLst>
          </p:cNvPr>
          <p:cNvSpPr txBox="1">
            <a:spLocks noChangeArrowheads="1"/>
          </p:cNvSpPr>
          <p:nvPr/>
        </p:nvSpPr>
        <p:spPr bwMode="auto">
          <a:xfrm>
            <a:off x="365473" y="1694003"/>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chemeClr val="bg1"/>
                </a:solidFill>
              </a:rPr>
              <a:t>1101</a:t>
            </a:r>
          </a:p>
        </p:txBody>
      </p:sp>
      <p:sp>
        <p:nvSpPr>
          <p:cNvPr id="23" name="Text Box 24">
            <a:extLst>
              <a:ext uri="{FF2B5EF4-FFF2-40B4-BE49-F238E27FC236}">
                <a16:creationId xmlns:a16="http://schemas.microsoft.com/office/drawing/2014/main" id="{62FE5815-0413-409E-B5BD-68B91F202972}"/>
              </a:ext>
            </a:extLst>
          </p:cNvPr>
          <p:cNvSpPr txBox="1">
            <a:spLocks noChangeArrowheads="1"/>
          </p:cNvSpPr>
          <p:nvPr/>
        </p:nvSpPr>
        <p:spPr bwMode="auto">
          <a:xfrm>
            <a:off x="2070009" y="1709802"/>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rgbClr val="66FF33"/>
                </a:solidFill>
              </a:rPr>
              <a:t>1</a:t>
            </a:r>
            <a:r>
              <a:rPr lang="en-US" altLang="en-US" sz="2000" dirty="0">
                <a:solidFill>
                  <a:schemeClr val="bg1"/>
                </a:solidFill>
              </a:rPr>
              <a:t>101</a:t>
            </a:r>
          </a:p>
        </p:txBody>
      </p:sp>
      <p:sp>
        <p:nvSpPr>
          <p:cNvPr id="24" name="Text Box 25">
            <a:extLst>
              <a:ext uri="{FF2B5EF4-FFF2-40B4-BE49-F238E27FC236}">
                <a16:creationId xmlns:a16="http://schemas.microsoft.com/office/drawing/2014/main" id="{E8AD02E4-D6AB-49BE-8CA9-3F3D78930BD6}"/>
              </a:ext>
            </a:extLst>
          </p:cNvPr>
          <p:cNvSpPr txBox="1">
            <a:spLocks noChangeArrowheads="1"/>
          </p:cNvSpPr>
          <p:nvPr/>
        </p:nvSpPr>
        <p:spPr bwMode="auto">
          <a:xfrm>
            <a:off x="4534630" y="1688380"/>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r>
              <a:rPr lang="en-US" altLang="en-US" sz="2000" dirty="0">
                <a:solidFill>
                  <a:schemeClr val="bg1"/>
                </a:solidFill>
              </a:rPr>
              <a:t>01</a:t>
            </a:r>
          </a:p>
        </p:txBody>
      </p:sp>
      <p:sp>
        <p:nvSpPr>
          <p:cNvPr id="25" name="Text Box 26">
            <a:extLst>
              <a:ext uri="{FF2B5EF4-FFF2-40B4-BE49-F238E27FC236}">
                <a16:creationId xmlns:a16="http://schemas.microsoft.com/office/drawing/2014/main" id="{EE248B13-BC32-4021-8CE1-B96DBCADA547}"/>
              </a:ext>
            </a:extLst>
          </p:cNvPr>
          <p:cNvSpPr txBox="1">
            <a:spLocks noChangeArrowheads="1"/>
          </p:cNvSpPr>
          <p:nvPr/>
        </p:nvSpPr>
        <p:spPr bwMode="auto">
          <a:xfrm>
            <a:off x="4562395" y="1729894"/>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0</a:t>
            </a:r>
            <a:r>
              <a:rPr lang="en-US" altLang="en-US" sz="2000" dirty="0">
                <a:solidFill>
                  <a:schemeClr val="bg1"/>
                </a:solidFill>
              </a:rPr>
              <a:t>1</a:t>
            </a:r>
          </a:p>
        </p:txBody>
      </p:sp>
      <p:sp>
        <p:nvSpPr>
          <p:cNvPr id="26" name="Text Box 27">
            <a:extLst>
              <a:ext uri="{FF2B5EF4-FFF2-40B4-BE49-F238E27FC236}">
                <a16:creationId xmlns:a16="http://schemas.microsoft.com/office/drawing/2014/main" id="{3B778E9B-5868-426D-9B06-6AC76340C17B}"/>
              </a:ext>
            </a:extLst>
          </p:cNvPr>
          <p:cNvSpPr txBox="1">
            <a:spLocks noChangeArrowheads="1"/>
          </p:cNvSpPr>
          <p:nvPr/>
        </p:nvSpPr>
        <p:spPr bwMode="auto">
          <a:xfrm>
            <a:off x="6932059" y="1696729"/>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p>
        </p:txBody>
      </p:sp>
      <p:sp>
        <p:nvSpPr>
          <p:cNvPr id="27" name="Text Box 29">
            <a:extLst>
              <a:ext uri="{FF2B5EF4-FFF2-40B4-BE49-F238E27FC236}">
                <a16:creationId xmlns:a16="http://schemas.microsoft.com/office/drawing/2014/main" id="{0A8AFD24-E0E1-4DF3-9433-191E79714C9A}"/>
              </a:ext>
            </a:extLst>
          </p:cNvPr>
          <p:cNvSpPr txBox="1">
            <a:spLocks noChangeArrowheads="1"/>
          </p:cNvSpPr>
          <p:nvPr/>
        </p:nvSpPr>
        <p:spPr bwMode="auto">
          <a:xfrm>
            <a:off x="4557309" y="1509718"/>
            <a:ext cx="830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l-GR" altLang="en-US" sz="2400" i="1" dirty="0">
                <a:solidFill>
                  <a:schemeClr val="bg2">
                    <a:lumMod val="75000"/>
                  </a:schemeClr>
                </a:solidFill>
                <a:latin typeface="Arial Narrow" panose="020B0606020202030204" pitchFamily="34" charset="0"/>
              </a:rPr>
              <a:t>ε</a:t>
            </a:r>
          </a:p>
        </p:txBody>
      </p:sp>
      <p:sp>
        <p:nvSpPr>
          <p:cNvPr id="28" name="Text Box 30">
            <a:extLst>
              <a:ext uri="{FF2B5EF4-FFF2-40B4-BE49-F238E27FC236}">
                <a16:creationId xmlns:a16="http://schemas.microsoft.com/office/drawing/2014/main" id="{A6E9D545-7A51-42FD-8716-43D608EE72DA}"/>
              </a:ext>
            </a:extLst>
          </p:cNvPr>
          <p:cNvSpPr txBox="1">
            <a:spLocks noChangeArrowheads="1"/>
          </p:cNvSpPr>
          <p:nvPr/>
        </p:nvSpPr>
        <p:spPr bwMode="auto">
          <a:xfrm>
            <a:off x="2148630" y="2653087"/>
            <a:ext cx="3444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i="1">
                <a:latin typeface="Arial" panose="020B0604020202020204" pitchFamily="34" charset="0"/>
              </a:rPr>
              <a:t>Figure</a:t>
            </a:r>
            <a:r>
              <a:rPr lang="en-US" altLang="en-US" sz="2000">
                <a:latin typeface="Arial" panose="020B0604020202020204" pitchFamily="34" charset="0"/>
              </a:rPr>
              <a:t>: Finite Automaton </a:t>
            </a:r>
            <a:r>
              <a:rPr lang="en-US" altLang="en-US" sz="2000" i="1"/>
              <a:t>M</a:t>
            </a:r>
            <a:r>
              <a:rPr lang="en-US" altLang="en-US" sz="2000" baseline="-25000"/>
              <a:t>1</a:t>
            </a:r>
            <a:r>
              <a:rPr lang="en-US" altLang="en-US" sz="2000">
                <a:latin typeface="Arial" panose="020B0604020202020204" pitchFamily="34" charset="0"/>
              </a:rPr>
              <a:t>.</a:t>
            </a:r>
          </a:p>
        </p:txBody>
      </p:sp>
    </p:spTree>
    <p:extLst>
      <p:ext uri="{BB962C8B-B14F-4D97-AF65-F5344CB8AC3E}">
        <p14:creationId xmlns:p14="http://schemas.microsoft.com/office/powerpoint/2010/main" val="45050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0" nodeType="clickEffect">
                                  <p:stCondLst>
                                    <p:cond delay="0"/>
                                  </p:stCondLst>
                                  <p:childTnLst>
                                    <p:animMotion origin="layout" path="M -3.05556E-6 1.85185E-6 L 0.18854 1.85185E-6 " pathEditMode="relative" rAng="0" ptsTypes="AA">
                                      <p:cBhvr>
                                        <p:cTn id="10" dur="2000" fill="hold"/>
                                        <p:tgtEl>
                                          <p:spTgt spid="22"/>
                                        </p:tgtEl>
                                        <p:attrNameLst>
                                          <p:attrName>ppt_x</p:attrName>
                                          <p:attrName>ppt_y</p:attrName>
                                        </p:attrNameLst>
                                      </p:cBhvr>
                                      <p:rCtr x="9427" y="0"/>
                                    </p:animMotion>
                                  </p:childTnLst>
                                </p:cTn>
                              </p:par>
                            </p:childTnLst>
                          </p:cTn>
                        </p:par>
                        <p:par>
                          <p:cTn id="11" fill="hold">
                            <p:stCondLst>
                              <p:cond delay="2000"/>
                            </p:stCondLst>
                            <p:childTnLst>
                              <p:par>
                                <p:cTn id="12" presetID="1" presetClass="exit" presetSubtype="0" fill="hold" grpId="1" nodeType="afterEffect">
                                  <p:stCondLst>
                                    <p:cond delay="0"/>
                                  </p:stCondLst>
                                  <p:childTnLst>
                                    <p:set>
                                      <p:cBhvr>
                                        <p:cTn id="13" dur="1" fill="hold">
                                          <p:stCondLst>
                                            <p:cond delay="0"/>
                                          </p:stCondLst>
                                        </p:cTn>
                                        <p:tgtEl>
                                          <p:spTgt spid="22"/>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2" nodeType="after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1.38889E-6 -2.96296E-6 C 0.01406 -0.03125 0.02865 -0.06134 0.05104 -0.07754 C 0.07327 -0.09375 0.10851 -0.09699 0.13438 -0.09838 C 0.16042 -0.0993 0.18403 -0.09907 0.20729 -0.08588 C 0.23056 -0.07268 0.26285 -0.03009 0.27396 -0.01921 " pathEditMode="relative" rAng="0" ptsTypes="AAAAA">
                                      <p:cBhvr>
                                        <p:cTn id="24" dur="2000" fill="hold"/>
                                        <p:tgtEl>
                                          <p:spTgt spid="23"/>
                                        </p:tgtEl>
                                        <p:attrNameLst>
                                          <p:attrName>ppt_x</p:attrName>
                                          <p:attrName>ppt_y</p:attrName>
                                        </p:attrNameLst>
                                      </p:cBhvr>
                                      <p:rCtr x="13698" y="-4954"/>
                                    </p:animMotion>
                                  </p:childTnLst>
                                </p:cTn>
                              </p:par>
                            </p:childTnLst>
                          </p:cTn>
                        </p:par>
                        <p:par>
                          <p:cTn id="25" fill="hold">
                            <p:stCondLst>
                              <p:cond delay="2000"/>
                            </p:stCondLst>
                            <p:childTnLst>
                              <p:par>
                                <p:cTn id="26" presetID="1" presetClass="exit" presetSubtype="0" fill="hold" grpId="1" nodeType="afterEffect">
                                  <p:stCondLst>
                                    <p:cond delay="0"/>
                                  </p:stCondLst>
                                  <p:childTnLst>
                                    <p:set>
                                      <p:cBhvr>
                                        <p:cTn id="27" dur="1" fill="hold">
                                          <p:stCondLst>
                                            <p:cond delay="0"/>
                                          </p:stCondLst>
                                        </p:cTn>
                                        <p:tgtEl>
                                          <p:spTgt spid="23"/>
                                        </p:tgtEl>
                                        <p:attrNameLst>
                                          <p:attrName>style.visibility</p:attrName>
                                        </p:attrNameLst>
                                      </p:cBhvr>
                                      <p:to>
                                        <p:strVal val="hidden"/>
                                      </p:to>
                                    </p:set>
                                  </p:childTnLst>
                                </p:cTn>
                              </p:par>
                            </p:childTnLst>
                          </p:cTn>
                        </p:par>
                        <p:par>
                          <p:cTn id="28" fill="hold">
                            <p:stCondLst>
                              <p:cond delay="2000"/>
                            </p:stCondLst>
                            <p:childTnLst>
                              <p:par>
                                <p:cTn id="29" presetID="1" presetClass="entr" presetSubtype="0" fill="hold" grpId="2" nodeType="after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0" nodeType="clickEffect">
                                  <p:stCondLst>
                                    <p:cond delay="0"/>
                                  </p:stCondLst>
                                  <p:childTnLst>
                                    <p:animMotion origin="layout" path="M 4.16667E-6 -3.7037E-6 C -0.01511 -0.00277 -0.04705 -0.05231 -0.04931 -0.08194 C -0.05157 -0.11157 -0.02674 -0.16458 -0.01389 -0.17824 C -0.00105 -0.19189 0.0184 -0.18264 0.0276 -0.16389 C 0.0368 -0.14514 0.046 -0.09282 0.04149 -0.06551 C 0.03698 -0.03819 0.0151 0.00278 4.16667E-6 -3.7037E-6 Z " pathEditMode="relative" rAng="0" ptsTypes="AAAAAA">
                                      <p:cBhvr>
                                        <p:cTn id="38" dur="2000" fill="hold"/>
                                        <p:tgtEl>
                                          <p:spTgt spid="24"/>
                                        </p:tgtEl>
                                        <p:attrNameLst>
                                          <p:attrName>ppt_x</p:attrName>
                                          <p:attrName>ppt_y</p:attrName>
                                        </p:attrNameLst>
                                      </p:cBhvr>
                                      <p:rCtr x="-347" y="-9259"/>
                                    </p:animMotion>
                                  </p:childTnLst>
                                </p:cTn>
                              </p:par>
                            </p:childTnLst>
                          </p:cTn>
                        </p:par>
                        <p:par>
                          <p:cTn id="39" fill="hold">
                            <p:stCondLst>
                              <p:cond delay="2000"/>
                            </p:stCondLst>
                            <p:childTnLst>
                              <p:par>
                                <p:cTn id="40" presetID="1" presetClass="exit" presetSubtype="0" fill="hold" grpId="1" nodeType="afterEffect">
                                  <p:stCondLst>
                                    <p:cond delay="0"/>
                                  </p:stCondLst>
                                  <p:childTnLst>
                                    <p:set>
                                      <p:cBhvr>
                                        <p:cTn id="41" dur="1" fill="hold">
                                          <p:stCondLst>
                                            <p:cond delay="0"/>
                                          </p:stCondLst>
                                        </p:cTn>
                                        <p:tgtEl>
                                          <p:spTgt spid="24"/>
                                        </p:tgtEl>
                                        <p:attrNameLst>
                                          <p:attrName>style.visibility</p:attrName>
                                        </p:attrNameLst>
                                      </p:cBhvr>
                                      <p:to>
                                        <p:strVal val="hidden"/>
                                      </p:to>
                                    </p:set>
                                  </p:childTnLst>
                                </p:cTn>
                              </p:par>
                            </p:childTnLst>
                          </p:cTn>
                        </p:par>
                        <p:par>
                          <p:cTn id="42" fill="hold">
                            <p:stCondLst>
                              <p:cond delay="2000"/>
                            </p:stCondLst>
                            <p:childTnLst>
                              <p:par>
                                <p:cTn id="43" presetID="1" presetClass="entr" presetSubtype="0" fill="hold" grpId="2" nodeType="after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8.33333E-7 -2.22222E-6 C 0.01649 -0.03102 0.03316 -0.06203 0.05851 -0.07778 C 0.08386 -0.09352 0.12222 -0.10092 0.15226 -0.09421 C 0.18229 -0.0875 0.22101 -0.05278 0.23837 -0.0368 C 0.25573 -0.02083 0.25382 -0.0044 0.25695 0.00209 " pathEditMode="relative" rAng="0" ptsTypes="AAAAA">
                                      <p:cBhvr>
                                        <p:cTn id="52" dur="2000" fill="hold"/>
                                        <p:tgtEl>
                                          <p:spTgt spid="25"/>
                                        </p:tgtEl>
                                        <p:attrNameLst>
                                          <p:attrName>ppt_x</p:attrName>
                                          <p:attrName>ppt_y</p:attrName>
                                        </p:attrNameLst>
                                      </p:cBhvr>
                                      <p:rCtr x="12847" y="-4745"/>
                                    </p:animMotion>
                                  </p:childTnLst>
                                </p:cTn>
                              </p:par>
                            </p:childTnLst>
                          </p:cTn>
                        </p:par>
                        <p:par>
                          <p:cTn id="53" fill="hold">
                            <p:stCondLst>
                              <p:cond delay="2000"/>
                            </p:stCondLst>
                            <p:childTnLst>
                              <p:par>
                                <p:cTn id="54" presetID="1" presetClass="exit" presetSubtype="0" fill="hold" grpId="1" nodeType="afterEffect">
                                  <p:stCondLst>
                                    <p:cond delay="0"/>
                                  </p:stCondLst>
                                  <p:childTnLst>
                                    <p:set>
                                      <p:cBhvr>
                                        <p:cTn id="55" dur="1" fill="hold">
                                          <p:stCondLst>
                                            <p:cond delay="0"/>
                                          </p:stCondLst>
                                        </p:cTn>
                                        <p:tgtEl>
                                          <p:spTgt spid="25"/>
                                        </p:tgtEl>
                                        <p:attrNameLst>
                                          <p:attrName>style.visibility</p:attrName>
                                        </p:attrNameLst>
                                      </p:cBhvr>
                                      <p:to>
                                        <p:strVal val="hidden"/>
                                      </p:to>
                                    </p:set>
                                  </p:childTnLst>
                                </p:cTn>
                              </p:par>
                            </p:childTnLst>
                          </p:cTn>
                        </p:par>
                        <p:par>
                          <p:cTn id="56" fill="hold">
                            <p:stCondLst>
                              <p:cond delay="2000"/>
                            </p:stCondLst>
                            <p:childTnLst>
                              <p:par>
                                <p:cTn id="57" presetID="1" presetClass="entr" presetSubtype="0" fill="hold" grpId="2" nodeType="after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0" nodeType="clickEffect">
                                  <p:stCondLst>
                                    <p:cond delay="0"/>
                                  </p:stCondLst>
                                  <p:childTnLst>
                                    <p:animMotion origin="layout" path="M -2.22222E-6 -1.11111E-6 C -0.01267 0.02199 -0.02517 0.04421 -0.04462 0.05949 C -0.06406 0.07477 -0.09462 0.0882 -0.11684 0.09236 C -0.13906 0.09653 -0.16232 0.08843 -0.17847 0.08426 C -0.19462 0.08009 -0.20486 0.07454 -0.21389 0.06783 C -0.22291 0.06111 -0.22413 0.05602 -0.23229 0.04329 C -0.24045 0.03056 -0.25173 0.01111 -0.26302 -0.0081 " pathEditMode="relative" rAng="0" ptsTypes="AAAAAAA">
                                      <p:cBhvr>
                                        <p:cTn id="66" dur="2000" fill="hold"/>
                                        <p:tgtEl>
                                          <p:spTgt spid="26"/>
                                        </p:tgtEl>
                                        <p:attrNameLst>
                                          <p:attrName>ppt_x</p:attrName>
                                          <p:attrName>ppt_y</p:attrName>
                                        </p:attrNameLst>
                                      </p:cBhvr>
                                      <p:rCtr x="-13160" y="4259"/>
                                    </p:animMotion>
                                  </p:childTnLst>
                                </p:cTn>
                              </p:par>
                            </p:childTnLst>
                          </p:cTn>
                        </p:par>
                        <p:par>
                          <p:cTn id="67" fill="hold">
                            <p:stCondLst>
                              <p:cond delay="2000"/>
                            </p:stCondLst>
                            <p:childTnLst>
                              <p:par>
                                <p:cTn id="68" presetID="1" presetClass="exit" presetSubtype="0" fill="hold" grpId="1" nodeType="afterEffect">
                                  <p:stCondLst>
                                    <p:cond delay="0"/>
                                  </p:stCondLst>
                                  <p:childTnLst>
                                    <p:set>
                                      <p:cBhvr>
                                        <p:cTn id="69" dur="1" fill="hold">
                                          <p:stCondLst>
                                            <p:cond delay="0"/>
                                          </p:stCondLst>
                                        </p:cTn>
                                        <p:tgtEl>
                                          <p:spTgt spid="26"/>
                                        </p:tgtEl>
                                        <p:attrNameLst>
                                          <p:attrName>style.visibility</p:attrName>
                                        </p:attrNameLst>
                                      </p:cBhvr>
                                      <p:to>
                                        <p:strVal val="hidden"/>
                                      </p:to>
                                    </p:set>
                                  </p:childTnLst>
                                </p:cTn>
                              </p:par>
                            </p:childTnLst>
                          </p:cTn>
                        </p:par>
                        <p:par>
                          <p:cTn id="70" fill="hold">
                            <p:stCondLst>
                              <p:cond delay="2000"/>
                            </p:stCondLst>
                            <p:childTnLst>
                              <p:par>
                                <p:cTn id="71" presetID="1"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3" grpId="1" animBg="1"/>
      <p:bldP spid="23" grpId="2" animBg="1"/>
      <p:bldP spid="24" grpId="0" animBg="1"/>
      <p:bldP spid="24" grpId="1" animBg="1"/>
      <p:bldP spid="24" grpId="2" animBg="1"/>
      <p:bldP spid="25" grpId="0" animBg="1"/>
      <p:bldP spid="25" grpId="1" animBg="1"/>
      <p:bldP spid="25" grpId="2" animBg="1"/>
      <p:bldP spid="26" grpId="0" animBg="1"/>
      <p:bldP spid="26" grpId="1" animBg="1"/>
      <p:bldP spid="26" grpId="2" animBg="1"/>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dirty="0"/>
              <a:t>Finite Automata (FA).</a:t>
            </a:r>
          </a:p>
          <a:p>
            <a:pPr lvl="1"/>
            <a:r>
              <a:rPr lang="en-US" dirty="0">
                <a:solidFill>
                  <a:schemeClr val="tx1">
                    <a:lumMod val="95000"/>
                    <a:lumOff val="5000"/>
                  </a:schemeClr>
                </a:solidFill>
              </a:rPr>
              <a:t>Example and Simulation of FA.</a:t>
            </a:r>
          </a:p>
          <a:p>
            <a:pPr lvl="1"/>
            <a:r>
              <a:rPr lang="en-US" dirty="0"/>
              <a:t>Finite state machine</a:t>
            </a:r>
            <a:r>
              <a:rPr lang="en-US" dirty="0">
                <a:solidFill>
                  <a:schemeClr val="tx1">
                    <a:lumMod val="95000"/>
                    <a:lumOff val="5000"/>
                  </a:schemeClr>
                </a:solidFill>
              </a:rPr>
              <a:t> models.</a:t>
            </a:r>
          </a:p>
          <a:p>
            <a:pPr lvl="1"/>
            <a:r>
              <a:rPr lang="en-US" dirty="0">
                <a:solidFill>
                  <a:schemeClr val="tx1">
                    <a:lumMod val="95000"/>
                    <a:lumOff val="5000"/>
                  </a:schemeClr>
                </a:solidFill>
              </a:rPr>
              <a:t>Definition</a:t>
            </a:r>
          </a:p>
          <a:p>
            <a:r>
              <a:rPr lang="en-US" dirty="0">
                <a:solidFill>
                  <a:schemeClr val="tx1">
                    <a:lumMod val="95000"/>
                    <a:lumOff val="5000"/>
                  </a:schemeClr>
                </a:solidFill>
              </a:rPr>
              <a:t>Deterministic Finite Automata (all with examples)</a:t>
            </a:r>
          </a:p>
          <a:p>
            <a:pPr lvl="1"/>
            <a:r>
              <a:rPr lang="en-US" dirty="0">
                <a:solidFill>
                  <a:schemeClr val="tx1">
                    <a:lumMod val="95000"/>
                    <a:lumOff val="5000"/>
                  </a:schemeClr>
                </a:solidFill>
              </a:rPr>
              <a:t>Terminologies &amp; State Diagram</a:t>
            </a:r>
          </a:p>
          <a:p>
            <a:pPr lvl="1"/>
            <a:r>
              <a:rPr lang="en-US" dirty="0">
                <a:solidFill>
                  <a:schemeClr val="tx1">
                    <a:lumMod val="95000"/>
                    <a:lumOff val="5000"/>
                  </a:schemeClr>
                </a:solidFill>
              </a:rPr>
              <a:t>Formal Mathematical Definition</a:t>
            </a:r>
          </a:p>
          <a:p>
            <a:pPr lvl="1"/>
            <a:r>
              <a:rPr lang="en-US" dirty="0">
                <a:solidFill>
                  <a:schemeClr val="tx1">
                    <a:lumMod val="95000"/>
                    <a:lumOff val="5000"/>
                  </a:schemeClr>
                </a:solidFill>
              </a:rPr>
              <a:t>Formal Computational Definition</a:t>
            </a:r>
          </a:p>
          <a:p>
            <a:pPr lvl="1"/>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Practice the exercises</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a:t>
            </a:r>
          </a:p>
          <a:p>
            <a:pPr lvl="1"/>
            <a:r>
              <a:rPr lang="en-US" dirty="0">
                <a:hlinkClick r:id="rId2" action="ppaction://hlinkfile"/>
              </a:rPr>
              <a:t>DFA</a:t>
            </a:r>
            <a:r>
              <a:rPr lang="en-US" dirty="0"/>
              <a:t>;  </a:t>
            </a:r>
            <a:r>
              <a:rPr lang="en-US" dirty="0">
                <a:hlinkClick r:id="rId2" action="ppaction://hlinkfile"/>
              </a:rPr>
              <a:t>All Exercises</a:t>
            </a:r>
            <a:r>
              <a:rPr lang="en-US" dirty="0"/>
              <a:t>; </a:t>
            </a:r>
          </a:p>
          <a:p>
            <a:r>
              <a:rPr lang="en-US"/>
              <a:t>Elements </a:t>
            </a:r>
            <a:r>
              <a:rPr lang="en-US" dirty="0"/>
              <a:t>of the Theory of Computation, Papadimitriou (2</a:t>
            </a:r>
            <a:r>
              <a:rPr lang="en-US" baseline="30000" dirty="0"/>
              <a:t>nd</a:t>
            </a:r>
            <a:r>
              <a:rPr lang="en-US" dirty="0"/>
              <a:t> ed), </a:t>
            </a:r>
            <a:r>
              <a:rPr lang="en-US" dirty="0">
                <a:hlinkClick r:id="rId3" action="ppaction://hlinkfile"/>
              </a:rPr>
              <a:t>Chapter 1</a:t>
            </a:r>
            <a:r>
              <a:rPr lang="en-US" dirty="0"/>
              <a:t>.</a:t>
            </a:r>
          </a:p>
          <a:p>
            <a:endParaRPr lang="en-US" dirty="0"/>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dirty="0"/>
              <a:t>Understand, learn &amp; practice with example</a:t>
            </a:r>
          </a:p>
          <a:p>
            <a:pPr lvl="1"/>
            <a:r>
              <a:rPr lang="en-US" dirty="0"/>
              <a:t>Finite Automata (FA)</a:t>
            </a:r>
          </a:p>
          <a:p>
            <a:pPr lvl="1"/>
            <a:r>
              <a:rPr lang="en-US" dirty="0"/>
              <a:t>FA Machine Models</a:t>
            </a:r>
          </a:p>
          <a:p>
            <a:pPr lvl="1"/>
            <a:r>
              <a:rPr lang="en-US" dirty="0"/>
              <a:t>Finite State Machine</a:t>
            </a:r>
          </a:p>
          <a:p>
            <a:pPr lvl="1"/>
            <a:r>
              <a:rPr lang="en-US" dirty="0"/>
              <a:t>Deterministic Finite Automata (DFA)</a:t>
            </a:r>
          </a:p>
          <a:p>
            <a:pPr lvl="1"/>
            <a:r>
              <a:rPr lang="en-US" dirty="0"/>
              <a:t>Formal Definition of DFA</a:t>
            </a:r>
          </a:p>
          <a:p>
            <a:pPr lvl="1"/>
            <a:r>
              <a:rPr lang="en-US" dirty="0"/>
              <a:t>Computational Definition of DFA</a:t>
            </a:r>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fontScale="92500" lnSpcReduction="20000"/>
          </a:bodyPr>
          <a:lstStyle/>
          <a:p>
            <a:r>
              <a:rPr lang="en-US" dirty="0"/>
              <a:t>Know all the components of a finite state machine.</a:t>
            </a:r>
          </a:p>
          <a:p>
            <a:r>
              <a:rPr lang="en-US" dirty="0"/>
              <a:t>Learn the terminologies, conditions, and representation of the machine models.</a:t>
            </a:r>
          </a:p>
          <a:p>
            <a:r>
              <a:rPr lang="en-US" dirty="0"/>
              <a:t>How to define a machine model, along with its characteristics, using mathematical structure.</a:t>
            </a:r>
          </a:p>
          <a:p>
            <a:r>
              <a:rPr lang="en-US" dirty="0"/>
              <a:t>How to define the computation perform by the machine model using mathematical structure.</a:t>
            </a:r>
          </a:p>
          <a:p>
            <a:r>
              <a:rPr lang="en-US" dirty="0"/>
              <a:t>Understand the mathematical model for DFA</a:t>
            </a:r>
          </a:p>
          <a:p>
            <a:r>
              <a:rPr lang="en-US" dirty="0"/>
              <a:t>Students will be able to </a:t>
            </a:r>
          </a:p>
          <a:p>
            <a:pPr lvl="1"/>
            <a:r>
              <a:rPr lang="en-US" dirty="0"/>
              <a:t>Formally define a given DFA machine model </a:t>
            </a:r>
          </a:p>
          <a:p>
            <a:pPr lvl="1"/>
            <a:r>
              <a:rPr lang="en-US" dirty="0"/>
              <a:t>Run the machine for given input and determine if it is accepted or rejected.</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40FCF3-B6D9-4094-B9D8-9DF6AFFB7ABC}"/>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B8DD3A40-DADB-48EB-B506-54E1917AC69C}"/>
              </a:ext>
            </a:extLst>
          </p:cNvPr>
          <p:cNvSpPr>
            <a:spLocks noGrp="1"/>
          </p:cNvSpPr>
          <p:nvPr>
            <p:ph type="body" sz="quarter" idx="12"/>
          </p:nvPr>
        </p:nvSpPr>
        <p:spPr/>
        <p:txBody>
          <a:bodyPr/>
          <a:lstStyle/>
          <a:p>
            <a:r>
              <a:rPr lang="en-US" sz="3600" b="1" dirty="0">
                <a:solidFill>
                  <a:schemeClr val="tx1"/>
                </a:solidFill>
              </a:rPr>
              <a:t>Automata Theory</a:t>
            </a:r>
          </a:p>
        </p:txBody>
      </p:sp>
      <p:sp>
        <p:nvSpPr>
          <p:cNvPr id="4" name="Text Placeholder 3">
            <a:extLst>
              <a:ext uri="{FF2B5EF4-FFF2-40B4-BE49-F238E27FC236}">
                <a16:creationId xmlns:a16="http://schemas.microsoft.com/office/drawing/2014/main" id="{0299779A-9ACD-4715-8B20-60E5527C7A68}"/>
              </a:ext>
            </a:extLst>
          </p:cNvPr>
          <p:cNvSpPr>
            <a:spLocks noGrp="1"/>
          </p:cNvSpPr>
          <p:nvPr>
            <p:ph type="body" sz="quarter" idx="13"/>
          </p:nvPr>
        </p:nvSpPr>
        <p:spPr/>
        <p:txBody>
          <a:bodyPr>
            <a:normAutofit fontScale="92500" lnSpcReduction="20000"/>
          </a:bodyPr>
          <a:lstStyle/>
          <a:p>
            <a:pPr algn="just"/>
            <a:r>
              <a:rPr lang="en-US" dirty="0"/>
              <a:t>Automata comes from the Greek word (</a:t>
            </a:r>
            <a:r>
              <a:rPr lang="en-US" dirty="0" err="1"/>
              <a:t>Αυτόμ</a:t>
            </a:r>
            <a:r>
              <a:rPr lang="en-US" dirty="0"/>
              <a:t>ατα) which means that something is doing something by itself. </a:t>
            </a:r>
          </a:p>
          <a:p>
            <a:pPr algn="just"/>
            <a:r>
              <a:rPr lang="en-US" dirty="0"/>
              <a:t>Automata deals with the study of abstract (</a:t>
            </a:r>
            <a:r>
              <a:rPr lang="en-US" b="1" dirty="0"/>
              <a:t>mathematical model</a:t>
            </a:r>
            <a:r>
              <a:rPr lang="en-US" dirty="0"/>
              <a:t>) machines or systems (</a:t>
            </a:r>
            <a:r>
              <a:rPr lang="en-US" b="1" dirty="0"/>
              <a:t>definition and properties</a:t>
            </a:r>
            <a:r>
              <a:rPr lang="en-US" dirty="0"/>
              <a:t>) and the computational problems (</a:t>
            </a:r>
            <a:r>
              <a:rPr lang="en-US" b="1" dirty="0"/>
              <a:t>defined in terms of formal languages</a:t>
            </a:r>
            <a:r>
              <a:rPr lang="en-US" dirty="0"/>
              <a:t>) that can be solved (</a:t>
            </a:r>
            <a:r>
              <a:rPr lang="en-US" b="1" dirty="0"/>
              <a:t>recognized</a:t>
            </a:r>
            <a:r>
              <a:rPr lang="en-US" dirty="0"/>
              <a:t>) using these machines. </a:t>
            </a:r>
          </a:p>
          <a:p>
            <a:pPr lvl="1" algn="just"/>
            <a:r>
              <a:rPr lang="en-US" dirty="0"/>
              <a:t>Automata are used as theoretical models for computing machines (input, process, output),  </a:t>
            </a:r>
          </a:p>
          <a:p>
            <a:pPr lvl="1" algn="just"/>
            <a:r>
              <a:rPr lang="en-US" dirty="0"/>
              <a:t>An automaton can be a </a:t>
            </a:r>
            <a:r>
              <a:rPr lang="en-US" i="1" dirty="0"/>
              <a:t>finite representation of a formal language </a:t>
            </a:r>
            <a:r>
              <a:rPr lang="en-US" dirty="0"/>
              <a:t>that may be an infinite set (</a:t>
            </a:r>
            <a:r>
              <a:rPr lang="en-US" i="1" dirty="0"/>
              <a:t>language theory</a:t>
            </a:r>
            <a:r>
              <a:rPr lang="en-US" dirty="0"/>
              <a:t>). Formal languages are the preferred mode of specification (</a:t>
            </a:r>
            <a:r>
              <a:rPr lang="en-US" b="1" dirty="0"/>
              <a:t>input</a:t>
            </a:r>
            <a:r>
              <a:rPr lang="en-US" dirty="0"/>
              <a:t>) for any problem that must be computed (</a:t>
            </a:r>
            <a:r>
              <a:rPr lang="en-US" b="1" dirty="0"/>
              <a:t>processed</a:t>
            </a:r>
            <a:r>
              <a:rPr lang="en-US" dirty="0"/>
              <a:t>).</a:t>
            </a:r>
          </a:p>
          <a:p>
            <a:pPr lvl="1" algn="just"/>
            <a:r>
              <a:rPr lang="en-US" dirty="0"/>
              <a:t>These abstract computing machines are used for proofs about computability (</a:t>
            </a:r>
            <a:r>
              <a:rPr lang="en-US" b="1" dirty="0"/>
              <a:t>solvability</a:t>
            </a:r>
            <a:r>
              <a:rPr lang="en-US" dirty="0"/>
              <a:t>).</a:t>
            </a:r>
          </a:p>
          <a:p>
            <a:pPr algn="just"/>
            <a:r>
              <a:rPr lang="en-US" dirty="0"/>
              <a:t>Such models include –</a:t>
            </a:r>
          </a:p>
          <a:p>
            <a:pPr lvl="1" algn="just"/>
            <a:r>
              <a:rPr lang="en-US" i="1" dirty="0"/>
              <a:t>finite automaton</a:t>
            </a:r>
            <a:r>
              <a:rPr lang="en-US" dirty="0"/>
              <a:t>, used in text processing, compilers, and hardware design</a:t>
            </a:r>
          </a:p>
          <a:p>
            <a:pPr lvl="1" algn="just"/>
            <a:r>
              <a:rPr lang="en-US" i="1" dirty="0"/>
              <a:t>Context-free grammar</a:t>
            </a:r>
            <a:r>
              <a:rPr lang="en-US" dirty="0"/>
              <a:t>, used in programming languages and artificial intelligence</a:t>
            </a:r>
          </a:p>
          <a:p>
            <a:endParaRPr lang="en-US" dirty="0"/>
          </a:p>
        </p:txBody>
      </p:sp>
    </p:spTree>
    <p:extLst>
      <p:ext uri="{BB962C8B-B14F-4D97-AF65-F5344CB8AC3E}">
        <p14:creationId xmlns:p14="http://schemas.microsoft.com/office/powerpoint/2010/main" val="3383359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A425EC8-5DE4-4CC6-99F4-BA48DCEA8A57}"/>
              </a:ext>
            </a:extLst>
          </p:cNvPr>
          <p:cNvSpPr>
            <a:spLocks noGrp="1"/>
          </p:cNvSpPr>
          <p:nvPr>
            <p:ph type="ftr" sz="quarter" idx="11"/>
          </p:nvPr>
        </p:nvSpPr>
        <p:spPr/>
        <p:txBody>
          <a:bodyPr/>
          <a:lstStyle/>
          <a:p>
            <a:r>
              <a:rPr lang="en-US"/>
              <a:t>CSC3113: Theory of Computation</a:t>
            </a:r>
          </a:p>
        </p:txBody>
      </p:sp>
      <p:sp>
        <p:nvSpPr>
          <p:cNvPr id="2" name="Text Placeholder 1">
            <a:extLst>
              <a:ext uri="{FF2B5EF4-FFF2-40B4-BE49-F238E27FC236}">
                <a16:creationId xmlns:a16="http://schemas.microsoft.com/office/drawing/2014/main" id="{0DDEA028-F6E0-4BAB-AC30-721D0BD5E561}"/>
              </a:ext>
            </a:extLst>
          </p:cNvPr>
          <p:cNvSpPr>
            <a:spLocks noGrp="1"/>
          </p:cNvSpPr>
          <p:nvPr>
            <p:ph type="body" sz="quarter" idx="12"/>
          </p:nvPr>
        </p:nvSpPr>
        <p:spPr/>
        <p:txBody>
          <a:bodyPr/>
          <a:lstStyle/>
          <a:p>
            <a:r>
              <a:rPr lang="en-US" dirty="0"/>
              <a:t>Finite Automata</a:t>
            </a:r>
          </a:p>
        </p:txBody>
      </p:sp>
      <p:sp>
        <p:nvSpPr>
          <p:cNvPr id="3" name="Text Placeholder 2">
            <a:extLst>
              <a:ext uri="{FF2B5EF4-FFF2-40B4-BE49-F238E27FC236}">
                <a16:creationId xmlns:a16="http://schemas.microsoft.com/office/drawing/2014/main" id="{03C53189-AB8E-4AF1-B902-CF9E630F670B}"/>
              </a:ext>
            </a:extLst>
          </p:cNvPr>
          <p:cNvSpPr>
            <a:spLocks noGrp="1"/>
          </p:cNvSpPr>
          <p:nvPr>
            <p:ph type="body" sz="quarter" idx="13"/>
          </p:nvPr>
        </p:nvSpPr>
        <p:spPr/>
        <p:txBody>
          <a:bodyPr/>
          <a:lstStyle/>
          <a:p>
            <a:pPr algn="just"/>
            <a:r>
              <a:rPr lang="en-US" altLang="en-US" sz="2400" dirty="0"/>
              <a:t>We will use several different models, depending on the features we want to focus on. Begin with the simplest model, called the </a:t>
            </a:r>
            <a:r>
              <a:rPr lang="en-US" altLang="en-US" sz="2400" b="1" dirty="0"/>
              <a:t>finite automaton</a:t>
            </a:r>
            <a:r>
              <a:rPr lang="en-US" altLang="en-US" sz="2400" dirty="0"/>
              <a:t>.</a:t>
            </a:r>
          </a:p>
          <a:p>
            <a:pPr algn="just"/>
            <a:r>
              <a:rPr lang="en-US" altLang="en-US" sz="2400" dirty="0"/>
              <a:t>Good models for computing device with an extremely </a:t>
            </a:r>
            <a:r>
              <a:rPr lang="en-US" altLang="en-US" sz="2400" i="1" dirty="0"/>
              <a:t>limited amount of memory</a:t>
            </a:r>
            <a:r>
              <a:rPr lang="en-US" altLang="en-US" sz="2400" dirty="0"/>
              <a:t>. </a:t>
            </a:r>
          </a:p>
          <a:p>
            <a:pPr lvl="1" algn="just"/>
            <a:r>
              <a:rPr lang="en-US" altLang="en-US" dirty="0"/>
              <a:t>For example, various household appliances such as dishwashers and electronic thermostats, as well as parts of digital watches and calculators.</a:t>
            </a:r>
          </a:p>
          <a:p>
            <a:pPr algn="just"/>
            <a:r>
              <a:rPr lang="en-US" altLang="en-US" sz="2400" dirty="0"/>
              <a:t>The design of such devices requires keeping the </a:t>
            </a:r>
            <a:r>
              <a:rPr lang="en-US" altLang="en-US" sz="2400" i="1" dirty="0"/>
              <a:t>methodology</a:t>
            </a:r>
            <a:r>
              <a:rPr lang="en-US" altLang="en-US" sz="2400" dirty="0"/>
              <a:t> and </a:t>
            </a:r>
            <a:r>
              <a:rPr lang="en-US" altLang="en-US" sz="2400" i="1" dirty="0"/>
              <a:t>terminology</a:t>
            </a:r>
            <a:r>
              <a:rPr lang="en-US" altLang="en-US" sz="2400" dirty="0"/>
              <a:t> of finite automata in mind.</a:t>
            </a:r>
            <a:endParaRPr lang="en-US" sz="2400" dirty="0"/>
          </a:p>
          <a:p>
            <a:pPr algn="just"/>
            <a:r>
              <a:rPr lang="en-US" altLang="en-US" sz="2400" dirty="0"/>
              <a:t>Next, we will analyze an example to get an idea of the </a:t>
            </a:r>
            <a:r>
              <a:rPr lang="en-US" altLang="en-US" sz="2400" i="1" dirty="0"/>
              <a:t>methodology</a:t>
            </a:r>
            <a:r>
              <a:rPr lang="en-US" altLang="en-US" sz="2400" dirty="0"/>
              <a:t> and </a:t>
            </a:r>
            <a:r>
              <a:rPr lang="en-US" altLang="en-US" sz="2400" i="1" dirty="0"/>
              <a:t>terminology</a:t>
            </a:r>
            <a:r>
              <a:rPr lang="en-US" altLang="en-US" sz="2400" dirty="0"/>
              <a:t> of finite automata and then we go for a </a:t>
            </a:r>
            <a:r>
              <a:rPr lang="en-US" altLang="en-US" sz="2400" i="1" dirty="0"/>
              <a:t>formal definition</a:t>
            </a:r>
            <a:r>
              <a:rPr lang="en-US" altLang="en-US" sz="2400" dirty="0"/>
              <a:t>.</a:t>
            </a:r>
            <a:endParaRPr lang="en-FI" sz="2400" dirty="0"/>
          </a:p>
          <a:p>
            <a:endParaRPr lang="en-US" dirty="0"/>
          </a:p>
        </p:txBody>
      </p:sp>
    </p:spTree>
    <p:extLst>
      <p:ext uri="{BB962C8B-B14F-4D97-AF65-F5344CB8AC3E}">
        <p14:creationId xmlns:p14="http://schemas.microsoft.com/office/powerpoint/2010/main" val="551320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7B427-E8C6-4024-8017-FAFBA96407FB}"/>
              </a:ext>
            </a:extLst>
          </p:cNvPr>
          <p:cNvSpPr>
            <a:spLocks noGrp="1"/>
          </p:cNvSpPr>
          <p:nvPr>
            <p:ph type="title"/>
          </p:nvPr>
        </p:nvSpPr>
        <p:spPr/>
        <p:txBody>
          <a:bodyPr/>
          <a:lstStyle/>
          <a:p>
            <a:r>
              <a:rPr lang="en-US" b="1" dirty="0"/>
              <a:t>Automatic Door</a:t>
            </a:r>
          </a:p>
        </p:txBody>
      </p:sp>
      <p:sp>
        <p:nvSpPr>
          <p:cNvPr id="3" name="Text Placeholder 2">
            <a:extLst>
              <a:ext uri="{FF2B5EF4-FFF2-40B4-BE49-F238E27FC236}">
                <a16:creationId xmlns:a16="http://schemas.microsoft.com/office/drawing/2014/main" id="{8BD0AD06-2F9F-4121-9452-DBC2972A4FA9}"/>
              </a:ext>
            </a:extLst>
          </p:cNvPr>
          <p:cNvSpPr>
            <a:spLocks noGrp="1"/>
          </p:cNvSpPr>
          <p:nvPr>
            <p:ph type="body" sz="half" idx="2"/>
          </p:nvPr>
        </p:nvSpPr>
        <p:spPr/>
        <p:txBody>
          <a:bodyPr/>
          <a:lstStyle/>
          <a:p>
            <a:r>
              <a:rPr lang="en-US" b="1" dirty="0"/>
              <a:t>An Example</a:t>
            </a:r>
          </a:p>
          <a:p>
            <a:endParaRPr lang="en-US" dirty="0"/>
          </a:p>
        </p:txBody>
      </p:sp>
      <p:sp>
        <p:nvSpPr>
          <p:cNvPr id="11" name="Footer Placeholder 10">
            <a:extLst>
              <a:ext uri="{FF2B5EF4-FFF2-40B4-BE49-F238E27FC236}">
                <a16:creationId xmlns:a16="http://schemas.microsoft.com/office/drawing/2014/main" id="{E96ECF05-5620-45DE-83CD-B1E984B0C01D}"/>
              </a:ext>
            </a:extLst>
          </p:cNvPr>
          <p:cNvSpPr>
            <a:spLocks noGrp="1"/>
          </p:cNvSpPr>
          <p:nvPr>
            <p:ph type="ftr" sz="quarter" idx="11"/>
          </p:nvPr>
        </p:nvSpPr>
        <p:spPr/>
        <p:txBody>
          <a:bodyPr/>
          <a:lstStyle/>
          <a:p>
            <a:r>
              <a:rPr lang="en-US"/>
              <a:t>CSC3113: Theory of Computation</a:t>
            </a:r>
          </a:p>
        </p:txBody>
      </p:sp>
      <p:pic>
        <p:nvPicPr>
          <p:cNvPr id="8" name="Picture Placeholder 7" descr="A close up of a logo&#10;&#10;Description automatically generated">
            <a:extLst>
              <a:ext uri="{FF2B5EF4-FFF2-40B4-BE49-F238E27FC236}">
                <a16:creationId xmlns:a16="http://schemas.microsoft.com/office/drawing/2014/main" id="{B379029A-C29D-46CE-A5DF-FED8E2085281}"/>
              </a:ext>
            </a:extLst>
          </p:cNvPr>
          <p:cNvPicPr>
            <a:picLocks noGrp="1" noChangeAspect="1"/>
          </p:cNvPicPr>
          <p:nvPr>
            <p:ph type="pic" idx="13"/>
          </p:nvPr>
        </p:nvPicPr>
        <p:blipFill rotWithShape="1">
          <a:blip r:embed="rId2">
            <a:extLst>
              <a:ext uri="{28A0092B-C50C-407E-A947-70E740481C1C}">
                <a14:useLocalDpi xmlns:a14="http://schemas.microsoft.com/office/drawing/2010/main" val="0"/>
              </a:ext>
            </a:extLst>
          </a:blip>
          <a:stretch/>
        </p:blipFill>
        <p:spPr>
          <a:xfrm>
            <a:off x="97473" y="957620"/>
            <a:ext cx="4271455" cy="3429443"/>
          </a:xfrm>
        </p:spPr>
      </p:pic>
      <p:pic>
        <p:nvPicPr>
          <p:cNvPr id="10" name="Picture Placeholder 9" descr="A screenshot of a cell phone&#10;&#10;Description automatically generated">
            <a:extLst>
              <a:ext uri="{FF2B5EF4-FFF2-40B4-BE49-F238E27FC236}">
                <a16:creationId xmlns:a16="http://schemas.microsoft.com/office/drawing/2014/main" id="{139236C5-B809-4D33-8910-DC3120D6584C}"/>
              </a:ext>
            </a:extLst>
          </p:cNvPr>
          <p:cNvPicPr>
            <a:picLocks noGrp="1" noChangeAspect="1"/>
          </p:cNvPicPr>
          <p:nvPr>
            <p:ph type="pic" idx="14"/>
          </p:nvPr>
        </p:nvPicPr>
        <p:blipFill rotWithShape="1">
          <a:blip r:embed="rId3">
            <a:extLst>
              <a:ext uri="{28A0092B-C50C-407E-A947-70E740481C1C}">
                <a14:useLocalDpi xmlns:a14="http://schemas.microsoft.com/office/drawing/2010/main" val="0"/>
              </a:ext>
            </a:extLst>
          </a:blip>
          <a:stretch/>
        </p:blipFill>
        <p:spPr>
          <a:xfrm>
            <a:off x="155005" y="4779459"/>
            <a:ext cx="4159114" cy="1265185"/>
          </a:xfrm>
        </p:spPr>
      </p:pic>
      <p:sp>
        <p:nvSpPr>
          <p:cNvPr id="6" name="Text Placeholder 5">
            <a:extLst>
              <a:ext uri="{FF2B5EF4-FFF2-40B4-BE49-F238E27FC236}">
                <a16:creationId xmlns:a16="http://schemas.microsoft.com/office/drawing/2014/main" id="{BDCEDE84-B301-491B-A77D-DF19F4F3DC6B}"/>
              </a:ext>
            </a:extLst>
          </p:cNvPr>
          <p:cNvSpPr>
            <a:spLocks noGrp="1"/>
          </p:cNvSpPr>
          <p:nvPr>
            <p:ph sz="quarter" idx="15"/>
          </p:nvPr>
        </p:nvSpPr>
        <p:spPr>
          <a:xfrm>
            <a:off x="4616451" y="55835"/>
            <a:ext cx="4483100" cy="4899712"/>
          </a:xfrm>
        </p:spPr>
        <p:txBody>
          <a:bodyPr>
            <a:normAutofit/>
          </a:bodyPr>
          <a:lstStyle/>
          <a:p>
            <a:pPr marL="0" indent="0" algn="just" eaLnBrk="1" hangingPunct="1"/>
            <a:r>
              <a:rPr lang="en-US" altLang="en-US" sz="2000" dirty="0">
                <a:latin typeface="Arial" panose="020B0604020202020204" pitchFamily="34" charset="0"/>
              </a:rPr>
              <a:t>Automatic doors swing open when sensing that a person is approaching.</a:t>
            </a:r>
          </a:p>
          <a:p>
            <a:pPr marL="0" indent="0" algn="just" eaLnBrk="1" hangingPunct="1"/>
            <a:r>
              <a:rPr lang="en-US" altLang="en-US" sz="2000" dirty="0">
                <a:latin typeface="Arial" panose="020B0604020202020204" pitchFamily="34" charset="0"/>
              </a:rPr>
              <a:t>An automatic door has a pad in front to detect the presence of a person about to walk through the doorway.</a:t>
            </a:r>
          </a:p>
          <a:p>
            <a:pPr marL="0" indent="0" algn="just" eaLnBrk="1" hangingPunct="1"/>
            <a:r>
              <a:rPr lang="en-US" altLang="en-US" sz="2000" dirty="0">
                <a:latin typeface="Arial" panose="020B0604020202020204" pitchFamily="34" charset="0"/>
              </a:rPr>
              <a:t>Another pad is located to the rear of the doorway so that – </a:t>
            </a:r>
          </a:p>
          <a:p>
            <a:pPr marL="455613" lvl="1" indent="0" algn="just" eaLnBrk="1" hangingPunct="1"/>
            <a:r>
              <a:rPr lang="en-US" altLang="en-US" sz="1900" dirty="0">
                <a:latin typeface="Arial" panose="020B0604020202020204" pitchFamily="34" charset="0"/>
              </a:rPr>
              <a:t>The controller can hold the door long enough for the person to pass all the way through.</a:t>
            </a:r>
          </a:p>
          <a:p>
            <a:pPr marL="455613" lvl="1" indent="0" algn="just" eaLnBrk="1" hangingPunct="1"/>
            <a:r>
              <a:rPr lang="en-US" altLang="en-US" sz="1900" dirty="0">
                <a:latin typeface="Arial" panose="020B0604020202020204" pitchFamily="34" charset="0"/>
              </a:rPr>
              <a:t>The door does not strike someone standing behind it as it opens.</a:t>
            </a:r>
          </a:p>
          <a:p>
            <a:endParaRPr lang="en-US" dirty="0"/>
          </a:p>
        </p:txBody>
      </p:sp>
      <p:grpSp>
        <p:nvGrpSpPr>
          <p:cNvPr id="19" name="Group 18">
            <a:extLst>
              <a:ext uri="{FF2B5EF4-FFF2-40B4-BE49-F238E27FC236}">
                <a16:creationId xmlns:a16="http://schemas.microsoft.com/office/drawing/2014/main" id="{EF5BF4E4-573B-4D92-B70E-555906E420E5}"/>
              </a:ext>
            </a:extLst>
          </p:cNvPr>
          <p:cNvGrpSpPr/>
          <p:nvPr/>
        </p:nvGrpSpPr>
        <p:grpSpPr>
          <a:xfrm>
            <a:off x="1203960" y="957620"/>
            <a:ext cx="1691640" cy="1617940"/>
            <a:chOff x="1203960" y="957620"/>
            <a:chExt cx="1691640" cy="1617940"/>
          </a:xfrm>
        </p:grpSpPr>
        <p:cxnSp>
          <p:nvCxnSpPr>
            <p:cNvPr id="5" name="Straight Connector 4">
              <a:extLst>
                <a:ext uri="{FF2B5EF4-FFF2-40B4-BE49-F238E27FC236}">
                  <a16:creationId xmlns:a16="http://schemas.microsoft.com/office/drawing/2014/main" id="{AE888006-E711-41D3-BE5C-91B0293B0185}"/>
                </a:ext>
              </a:extLst>
            </p:cNvPr>
            <p:cNvCxnSpPr/>
            <p:nvPr/>
          </p:nvCxnSpPr>
          <p:spPr>
            <a:xfrm flipV="1">
              <a:off x="2026920" y="975360"/>
              <a:ext cx="0" cy="960120"/>
            </a:xfrm>
            <a:prstGeom prst="line">
              <a:avLst/>
            </a:prstGeom>
            <a:ln w="28575"/>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EAB7336D-BBD4-45ED-B5B1-ACC8F0B80D18}"/>
                </a:ext>
              </a:extLst>
            </p:cNvPr>
            <p:cNvCxnSpPr>
              <a:cxnSpLocks/>
            </p:cNvCxnSpPr>
            <p:nvPr/>
          </p:nvCxnSpPr>
          <p:spPr>
            <a:xfrm>
              <a:off x="2026920" y="1935480"/>
              <a:ext cx="868680" cy="0"/>
            </a:xfrm>
            <a:prstGeom prst="line">
              <a:avLst/>
            </a:prstGeom>
            <a:ln w="28575"/>
          </p:spPr>
          <p:style>
            <a:lnRef idx="2">
              <a:schemeClr val="dk1"/>
            </a:lnRef>
            <a:fillRef idx="0">
              <a:schemeClr val="dk1"/>
            </a:fillRef>
            <a:effectRef idx="1">
              <a:schemeClr val="dk1"/>
            </a:effectRef>
            <a:fontRef idx="minor">
              <a:schemeClr val="tx1"/>
            </a:fontRef>
          </p:style>
        </p:cxnSp>
        <p:sp>
          <p:nvSpPr>
            <p:cNvPr id="18" name="Arc 17">
              <a:extLst>
                <a:ext uri="{FF2B5EF4-FFF2-40B4-BE49-F238E27FC236}">
                  <a16:creationId xmlns:a16="http://schemas.microsoft.com/office/drawing/2014/main" id="{1812F8BC-E8F0-48A6-8D16-5CE647D4CD0A}"/>
                </a:ext>
              </a:extLst>
            </p:cNvPr>
            <p:cNvSpPr/>
            <p:nvPr/>
          </p:nvSpPr>
          <p:spPr>
            <a:xfrm>
              <a:off x="1203960" y="957620"/>
              <a:ext cx="1691640" cy="1617940"/>
            </a:xfrm>
            <a:prstGeom prst="arc">
              <a:avLst>
                <a:gd name="adj1" fmla="val 16065471"/>
                <a:gd name="adj2" fmla="val 612006"/>
              </a:avLst>
            </a:prstGeom>
            <a:ln>
              <a:prstDash val="sysDot"/>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161258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56">
            <a:extLst>
              <a:ext uri="{FF2B5EF4-FFF2-40B4-BE49-F238E27FC236}">
                <a16:creationId xmlns:a16="http://schemas.microsoft.com/office/drawing/2014/main" id="{7F51CA73-4B12-4418-9F94-32048818EDBC}"/>
              </a:ext>
            </a:extLst>
          </p:cNvPr>
          <p:cNvGrpSpPr>
            <a:grpSpLocks/>
          </p:cNvGrpSpPr>
          <p:nvPr/>
        </p:nvGrpSpPr>
        <p:grpSpPr bwMode="auto">
          <a:xfrm>
            <a:off x="2051050" y="4344988"/>
            <a:ext cx="6350" cy="2124075"/>
            <a:chOff x="1292" y="2737"/>
            <a:chExt cx="4" cy="1338"/>
          </a:xfrm>
        </p:grpSpPr>
        <p:sp>
          <p:nvSpPr>
            <p:cNvPr id="43" name="Line 50">
              <a:extLst>
                <a:ext uri="{FF2B5EF4-FFF2-40B4-BE49-F238E27FC236}">
                  <a16:creationId xmlns:a16="http://schemas.microsoft.com/office/drawing/2014/main" id="{658FDFC4-2E5F-455B-A18E-FD0FFFE3287B}"/>
                </a:ext>
              </a:extLst>
            </p:cNvPr>
            <p:cNvSpPr>
              <a:spLocks noChangeShapeType="1"/>
            </p:cNvSpPr>
            <p:nvPr/>
          </p:nvSpPr>
          <p:spPr bwMode="auto">
            <a:xfrm>
              <a:off x="1296" y="2737"/>
              <a:ext cx="0" cy="67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55">
              <a:extLst>
                <a:ext uri="{FF2B5EF4-FFF2-40B4-BE49-F238E27FC236}">
                  <a16:creationId xmlns:a16="http://schemas.microsoft.com/office/drawing/2014/main" id="{2E5BF119-AA6B-4FF2-8379-7131686FC1A4}"/>
                </a:ext>
              </a:extLst>
            </p:cNvPr>
            <p:cNvSpPr>
              <a:spLocks noChangeShapeType="1"/>
            </p:cNvSpPr>
            <p:nvPr/>
          </p:nvSpPr>
          <p:spPr bwMode="auto">
            <a:xfrm>
              <a:off x="1292" y="3403"/>
              <a:ext cx="0" cy="672"/>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 name="Footer Placeholder 1">
            <a:extLst>
              <a:ext uri="{FF2B5EF4-FFF2-40B4-BE49-F238E27FC236}">
                <a16:creationId xmlns:a16="http://schemas.microsoft.com/office/drawing/2014/main" id="{C9F54906-83B0-46CE-9B29-9D567F7CF43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09D8F68-129B-454A-8929-F79B57F6885F}"/>
              </a:ext>
            </a:extLst>
          </p:cNvPr>
          <p:cNvSpPr>
            <a:spLocks noGrp="1"/>
          </p:cNvSpPr>
          <p:nvPr>
            <p:ph type="body" sz="quarter" idx="12"/>
          </p:nvPr>
        </p:nvSpPr>
        <p:spPr/>
        <p:txBody>
          <a:bodyPr/>
          <a:lstStyle/>
          <a:p>
            <a:r>
              <a:rPr lang="en-US" dirty="0"/>
              <a:t>Simulation – Automatic Door</a:t>
            </a:r>
          </a:p>
        </p:txBody>
      </p:sp>
      <p:sp>
        <p:nvSpPr>
          <p:cNvPr id="4" name="Oval 7">
            <a:extLst>
              <a:ext uri="{FF2B5EF4-FFF2-40B4-BE49-F238E27FC236}">
                <a16:creationId xmlns:a16="http://schemas.microsoft.com/office/drawing/2014/main" id="{463C5DB8-1778-4AD9-85C5-7FFAFCE8DF30}"/>
              </a:ext>
            </a:extLst>
          </p:cNvPr>
          <p:cNvSpPr>
            <a:spLocks noChangeArrowheads="1"/>
          </p:cNvSpPr>
          <p:nvPr/>
        </p:nvSpPr>
        <p:spPr bwMode="auto">
          <a:xfrm>
            <a:off x="7459663" y="4194175"/>
            <a:ext cx="1243012" cy="13128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a:latin typeface="Arial" panose="020B0604020202020204" pitchFamily="34" charset="0"/>
              </a:rPr>
              <a:t>OPEN</a:t>
            </a:r>
          </a:p>
        </p:txBody>
      </p:sp>
      <p:sp>
        <p:nvSpPr>
          <p:cNvPr id="5" name="Rectangle 3">
            <a:extLst>
              <a:ext uri="{FF2B5EF4-FFF2-40B4-BE49-F238E27FC236}">
                <a16:creationId xmlns:a16="http://schemas.microsoft.com/office/drawing/2014/main" id="{15E15309-1A58-4368-B8A0-4599BCB53254}"/>
              </a:ext>
            </a:extLst>
          </p:cNvPr>
          <p:cNvSpPr txBox="1">
            <a:spLocks noChangeArrowheads="1"/>
          </p:cNvSpPr>
          <p:nvPr/>
        </p:nvSpPr>
        <p:spPr>
          <a:xfrm>
            <a:off x="246776" y="1128713"/>
            <a:ext cx="8839200" cy="1508125"/>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1800" b="1" i="1" dirty="0"/>
              <a:t>Input Example</a:t>
            </a:r>
            <a:r>
              <a:rPr lang="en-US" altLang="en-US" sz="1800" dirty="0"/>
              <a:t>:</a:t>
            </a:r>
          </a:p>
          <a:p>
            <a:pPr marL="0" indent="0">
              <a:buNone/>
            </a:pPr>
            <a:r>
              <a:rPr lang="en-US" altLang="en-US" sz="1800" b="1" i="1" dirty="0"/>
              <a:t>Initial State</a:t>
            </a:r>
            <a:r>
              <a:rPr lang="en-US" altLang="en-US" sz="1800" dirty="0"/>
              <a:t>: CLOSED</a:t>
            </a:r>
          </a:p>
          <a:p>
            <a:pPr marL="0" indent="0">
              <a:buNone/>
            </a:pPr>
            <a:r>
              <a:rPr lang="en-US" altLang="en-US" sz="1800" b="1" i="1" dirty="0"/>
              <a:t>Input Signal Sequence</a:t>
            </a:r>
            <a:r>
              <a:rPr lang="en-US" altLang="en-US" sz="1800" dirty="0"/>
              <a:t>: FRONT, REAR, NEITHER, FRONT, BOTH, NEITHER, REAR, NEITHER. </a:t>
            </a:r>
          </a:p>
          <a:p>
            <a:pPr>
              <a:buFontTx/>
              <a:buNone/>
            </a:pPr>
            <a:endParaRPr lang="en-US" altLang="en-US" dirty="0"/>
          </a:p>
        </p:txBody>
      </p:sp>
      <p:sp>
        <p:nvSpPr>
          <p:cNvPr id="6" name="Oval 6">
            <a:extLst>
              <a:ext uri="{FF2B5EF4-FFF2-40B4-BE49-F238E27FC236}">
                <a16:creationId xmlns:a16="http://schemas.microsoft.com/office/drawing/2014/main" id="{FFE8AE66-EBCD-4675-A39C-12E0062AB9A6}"/>
              </a:ext>
            </a:extLst>
          </p:cNvPr>
          <p:cNvSpPr>
            <a:spLocks noChangeArrowheads="1"/>
          </p:cNvSpPr>
          <p:nvPr/>
        </p:nvSpPr>
        <p:spPr bwMode="auto">
          <a:xfrm>
            <a:off x="4114800" y="4194175"/>
            <a:ext cx="1243013" cy="13128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dirty="0">
                <a:latin typeface="Arial" panose="020B0604020202020204" pitchFamily="34" charset="0"/>
              </a:rPr>
              <a:t>CLOSED</a:t>
            </a:r>
          </a:p>
        </p:txBody>
      </p:sp>
      <p:cxnSp>
        <p:nvCxnSpPr>
          <p:cNvPr id="7" name="AutoShape 8">
            <a:extLst>
              <a:ext uri="{FF2B5EF4-FFF2-40B4-BE49-F238E27FC236}">
                <a16:creationId xmlns:a16="http://schemas.microsoft.com/office/drawing/2014/main" id="{2DBA17AF-F8F6-4B15-9DD5-E077E70044E2}"/>
              </a:ext>
            </a:extLst>
          </p:cNvPr>
          <p:cNvCxnSpPr>
            <a:cxnSpLocks noChangeShapeType="1"/>
            <a:stCxn id="6" idx="1"/>
            <a:endCxn id="6" idx="0"/>
          </p:cNvCxnSpPr>
          <p:nvPr/>
        </p:nvCxnSpPr>
        <p:spPr bwMode="auto">
          <a:xfrm rot="16200000">
            <a:off x="4419600" y="4070350"/>
            <a:ext cx="192088" cy="439738"/>
          </a:xfrm>
          <a:prstGeom prst="curvedConnector3">
            <a:avLst>
              <a:gd name="adj1" fmla="val 673806"/>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8" name="AutoShape 9">
            <a:extLst>
              <a:ext uri="{FF2B5EF4-FFF2-40B4-BE49-F238E27FC236}">
                <a16:creationId xmlns:a16="http://schemas.microsoft.com/office/drawing/2014/main" id="{8190CA10-4AFA-4BBE-90AF-B5BB06811824}"/>
              </a:ext>
            </a:extLst>
          </p:cNvPr>
          <p:cNvCxnSpPr>
            <a:cxnSpLocks noChangeShapeType="1"/>
          </p:cNvCxnSpPr>
          <p:nvPr/>
        </p:nvCxnSpPr>
        <p:spPr bwMode="auto">
          <a:xfrm rot="5400000" flipV="1">
            <a:off x="8253413" y="4070350"/>
            <a:ext cx="192088" cy="439737"/>
          </a:xfrm>
          <a:prstGeom prst="curvedConnector3">
            <a:avLst>
              <a:gd name="adj1" fmla="val -595241"/>
            </a:avLst>
          </a:prstGeom>
          <a:noFill/>
          <a:ln w="9525">
            <a:solidFill>
              <a:schemeClr val="tx1"/>
            </a:solidFill>
            <a:round/>
            <a:headEnd type="triangle" w="lg" len="lg"/>
            <a:tailEnd/>
          </a:ln>
          <a:extLst>
            <a:ext uri="{909E8E84-426E-40DD-AFC4-6F175D3DCCD1}">
              <a14:hiddenFill xmlns:a14="http://schemas.microsoft.com/office/drawing/2010/main">
                <a:noFill/>
              </a14:hiddenFill>
            </a:ext>
          </a:extLst>
        </p:spPr>
      </p:cxnSp>
      <p:cxnSp>
        <p:nvCxnSpPr>
          <p:cNvPr id="9" name="AutoShape 10">
            <a:extLst>
              <a:ext uri="{FF2B5EF4-FFF2-40B4-BE49-F238E27FC236}">
                <a16:creationId xmlns:a16="http://schemas.microsoft.com/office/drawing/2014/main" id="{1AEAE634-AA32-4C23-9A67-49FC333FE749}"/>
              </a:ext>
            </a:extLst>
          </p:cNvPr>
          <p:cNvCxnSpPr>
            <a:cxnSpLocks noChangeShapeType="1"/>
            <a:stCxn id="4" idx="3"/>
            <a:endCxn id="6" idx="5"/>
          </p:cNvCxnSpPr>
          <p:nvPr/>
        </p:nvCxnSpPr>
        <p:spPr bwMode="auto">
          <a:xfrm rot="5400000">
            <a:off x="6407944" y="4085432"/>
            <a:ext cx="1587" cy="2463800"/>
          </a:xfrm>
          <a:prstGeom prst="curvedConnector3">
            <a:avLst>
              <a:gd name="adj1" fmla="val 22800009"/>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0" name="AutoShape 11">
            <a:extLst>
              <a:ext uri="{FF2B5EF4-FFF2-40B4-BE49-F238E27FC236}">
                <a16:creationId xmlns:a16="http://schemas.microsoft.com/office/drawing/2014/main" id="{DEE8B83F-4CA2-43DF-88B0-11797B68A3B8}"/>
              </a:ext>
            </a:extLst>
          </p:cNvPr>
          <p:cNvCxnSpPr>
            <a:cxnSpLocks noChangeShapeType="1"/>
            <a:stCxn id="6" idx="7"/>
            <a:endCxn id="4" idx="1"/>
          </p:cNvCxnSpPr>
          <p:nvPr/>
        </p:nvCxnSpPr>
        <p:spPr bwMode="auto">
          <a:xfrm rot="5400000" flipV="1">
            <a:off x="6407944" y="3155157"/>
            <a:ext cx="1587" cy="2463800"/>
          </a:xfrm>
          <a:prstGeom prst="curvedConnector3">
            <a:avLst>
              <a:gd name="adj1" fmla="val -22800009"/>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1" name="Text Box 12">
            <a:extLst>
              <a:ext uri="{FF2B5EF4-FFF2-40B4-BE49-F238E27FC236}">
                <a16:creationId xmlns:a16="http://schemas.microsoft.com/office/drawing/2014/main" id="{E18EB696-F4A2-4F81-94A0-2EC3EC28AF51}"/>
              </a:ext>
            </a:extLst>
          </p:cNvPr>
          <p:cNvSpPr txBox="1">
            <a:spLocks noChangeArrowheads="1"/>
          </p:cNvSpPr>
          <p:nvPr/>
        </p:nvSpPr>
        <p:spPr bwMode="auto">
          <a:xfrm>
            <a:off x="4532313" y="3543300"/>
            <a:ext cx="11477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NEITHER</a:t>
            </a:r>
          </a:p>
        </p:txBody>
      </p:sp>
      <p:sp>
        <p:nvSpPr>
          <p:cNvPr id="12" name="Text Box 13">
            <a:extLst>
              <a:ext uri="{FF2B5EF4-FFF2-40B4-BE49-F238E27FC236}">
                <a16:creationId xmlns:a16="http://schemas.microsoft.com/office/drawing/2014/main" id="{59EC4591-ACB8-4DDB-99EC-0ABBDF03E23B}"/>
              </a:ext>
            </a:extLst>
          </p:cNvPr>
          <p:cNvSpPr txBox="1">
            <a:spLocks noChangeArrowheads="1"/>
          </p:cNvSpPr>
          <p:nvPr/>
        </p:nvSpPr>
        <p:spPr bwMode="auto">
          <a:xfrm>
            <a:off x="7213600" y="32131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REAR</a:t>
            </a:r>
          </a:p>
        </p:txBody>
      </p:sp>
      <p:sp>
        <p:nvSpPr>
          <p:cNvPr id="13" name="Text Box 14">
            <a:extLst>
              <a:ext uri="{FF2B5EF4-FFF2-40B4-BE49-F238E27FC236}">
                <a16:creationId xmlns:a16="http://schemas.microsoft.com/office/drawing/2014/main" id="{D385CED4-24E7-4027-A159-85C30DF77DD9}"/>
              </a:ext>
            </a:extLst>
          </p:cNvPr>
          <p:cNvSpPr txBox="1">
            <a:spLocks noChangeArrowheads="1"/>
          </p:cNvSpPr>
          <p:nvPr/>
        </p:nvSpPr>
        <p:spPr bwMode="auto">
          <a:xfrm>
            <a:off x="5835650" y="4054475"/>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FRONT</a:t>
            </a:r>
          </a:p>
        </p:txBody>
      </p:sp>
      <p:sp>
        <p:nvSpPr>
          <p:cNvPr id="14" name="Text Box 15">
            <a:extLst>
              <a:ext uri="{FF2B5EF4-FFF2-40B4-BE49-F238E27FC236}">
                <a16:creationId xmlns:a16="http://schemas.microsoft.com/office/drawing/2014/main" id="{3C30F3A1-4F8E-4699-BFF2-7594ADEB3081}"/>
              </a:ext>
            </a:extLst>
          </p:cNvPr>
          <p:cNvSpPr txBox="1">
            <a:spLocks noChangeArrowheads="1"/>
          </p:cNvSpPr>
          <p:nvPr/>
        </p:nvSpPr>
        <p:spPr bwMode="auto">
          <a:xfrm>
            <a:off x="5835650" y="5441950"/>
            <a:ext cx="11461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NEITHER</a:t>
            </a:r>
          </a:p>
        </p:txBody>
      </p:sp>
      <p:sp>
        <p:nvSpPr>
          <p:cNvPr id="15" name="Text Box 16">
            <a:extLst>
              <a:ext uri="{FF2B5EF4-FFF2-40B4-BE49-F238E27FC236}">
                <a16:creationId xmlns:a16="http://schemas.microsoft.com/office/drawing/2014/main" id="{FFF847D5-6266-4CB4-BC89-1EA9DCE9B74C}"/>
              </a:ext>
            </a:extLst>
          </p:cNvPr>
          <p:cNvSpPr txBox="1">
            <a:spLocks noChangeArrowheads="1"/>
          </p:cNvSpPr>
          <p:nvPr/>
        </p:nvSpPr>
        <p:spPr bwMode="auto">
          <a:xfrm>
            <a:off x="4191000" y="5911850"/>
            <a:ext cx="487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600">
                <a:latin typeface="Arial" panose="020B0604020202020204" pitchFamily="34" charset="0"/>
              </a:rPr>
              <a:t>Figure: State diagram for Automatic door controller</a:t>
            </a:r>
          </a:p>
        </p:txBody>
      </p:sp>
      <p:sp>
        <p:nvSpPr>
          <p:cNvPr id="16" name="Oval 15">
            <a:extLst>
              <a:ext uri="{FF2B5EF4-FFF2-40B4-BE49-F238E27FC236}">
                <a16:creationId xmlns:a16="http://schemas.microsoft.com/office/drawing/2014/main" id="{D5BD1CAC-636E-44E7-818C-225F421ABF2C}"/>
              </a:ext>
            </a:extLst>
          </p:cNvPr>
          <p:cNvSpPr>
            <a:spLocks noChangeArrowheads="1"/>
          </p:cNvSpPr>
          <p:nvPr/>
        </p:nvSpPr>
        <p:spPr bwMode="auto">
          <a:xfrm>
            <a:off x="4724400" y="45085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7" name="Oval 16">
            <a:extLst>
              <a:ext uri="{FF2B5EF4-FFF2-40B4-BE49-F238E27FC236}">
                <a16:creationId xmlns:a16="http://schemas.microsoft.com/office/drawing/2014/main" id="{DE519F6E-8FE5-4D95-B018-3B33AAD3D17F}"/>
              </a:ext>
            </a:extLst>
          </p:cNvPr>
          <p:cNvSpPr>
            <a:spLocks noChangeArrowheads="1"/>
          </p:cNvSpPr>
          <p:nvPr/>
        </p:nvSpPr>
        <p:spPr bwMode="auto">
          <a:xfrm>
            <a:off x="8051800" y="43815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8" name="Oval 21">
            <a:extLst>
              <a:ext uri="{FF2B5EF4-FFF2-40B4-BE49-F238E27FC236}">
                <a16:creationId xmlns:a16="http://schemas.microsoft.com/office/drawing/2014/main" id="{B57DC728-BE81-45E7-9887-C84FEF7861A7}"/>
              </a:ext>
            </a:extLst>
          </p:cNvPr>
          <p:cNvSpPr>
            <a:spLocks noChangeArrowheads="1"/>
          </p:cNvSpPr>
          <p:nvPr/>
        </p:nvSpPr>
        <p:spPr bwMode="auto">
          <a:xfrm>
            <a:off x="8051800" y="4394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9" name="Oval 22">
            <a:extLst>
              <a:ext uri="{FF2B5EF4-FFF2-40B4-BE49-F238E27FC236}">
                <a16:creationId xmlns:a16="http://schemas.microsoft.com/office/drawing/2014/main" id="{B2F0DC9A-5FF7-4EB5-B513-ED830089CA2B}"/>
              </a:ext>
            </a:extLst>
          </p:cNvPr>
          <p:cNvSpPr>
            <a:spLocks noChangeArrowheads="1"/>
          </p:cNvSpPr>
          <p:nvPr/>
        </p:nvSpPr>
        <p:spPr bwMode="auto">
          <a:xfrm>
            <a:off x="4648200" y="5029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0" name="Oval 23">
            <a:extLst>
              <a:ext uri="{FF2B5EF4-FFF2-40B4-BE49-F238E27FC236}">
                <a16:creationId xmlns:a16="http://schemas.microsoft.com/office/drawing/2014/main" id="{ABD9BE6F-D2E7-44A8-9384-C85BEC030D2D}"/>
              </a:ext>
            </a:extLst>
          </p:cNvPr>
          <p:cNvSpPr>
            <a:spLocks noChangeArrowheads="1"/>
          </p:cNvSpPr>
          <p:nvPr/>
        </p:nvSpPr>
        <p:spPr bwMode="auto">
          <a:xfrm>
            <a:off x="8039100" y="43688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1" name="Oval 24">
            <a:extLst>
              <a:ext uri="{FF2B5EF4-FFF2-40B4-BE49-F238E27FC236}">
                <a16:creationId xmlns:a16="http://schemas.microsoft.com/office/drawing/2014/main" id="{913CB5A4-CEBE-41BC-B8B2-A11A5A570A9D}"/>
              </a:ext>
            </a:extLst>
          </p:cNvPr>
          <p:cNvSpPr>
            <a:spLocks noChangeArrowheads="1"/>
          </p:cNvSpPr>
          <p:nvPr/>
        </p:nvSpPr>
        <p:spPr bwMode="auto">
          <a:xfrm>
            <a:off x="8039100" y="44196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2" name="Oval 26">
            <a:extLst>
              <a:ext uri="{FF2B5EF4-FFF2-40B4-BE49-F238E27FC236}">
                <a16:creationId xmlns:a16="http://schemas.microsoft.com/office/drawing/2014/main" id="{559816ED-92C6-4A70-BCFB-0F1E357FF91F}"/>
              </a:ext>
            </a:extLst>
          </p:cNvPr>
          <p:cNvSpPr>
            <a:spLocks noChangeArrowheads="1"/>
          </p:cNvSpPr>
          <p:nvPr/>
        </p:nvSpPr>
        <p:spPr bwMode="auto">
          <a:xfrm>
            <a:off x="4648200" y="5029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3" name="Oval 27">
            <a:extLst>
              <a:ext uri="{FF2B5EF4-FFF2-40B4-BE49-F238E27FC236}">
                <a16:creationId xmlns:a16="http://schemas.microsoft.com/office/drawing/2014/main" id="{4B46A235-D708-4278-B470-B34A6509C4C2}"/>
              </a:ext>
            </a:extLst>
          </p:cNvPr>
          <p:cNvSpPr>
            <a:spLocks noChangeArrowheads="1"/>
          </p:cNvSpPr>
          <p:nvPr/>
        </p:nvSpPr>
        <p:spPr bwMode="auto">
          <a:xfrm>
            <a:off x="4800600" y="4394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4" name="Text Box 34">
            <a:extLst>
              <a:ext uri="{FF2B5EF4-FFF2-40B4-BE49-F238E27FC236}">
                <a16:creationId xmlns:a16="http://schemas.microsoft.com/office/drawing/2014/main" id="{A5B61CF0-A173-4ED7-AFBD-AF1A69BBAF75}"/>
              </a:ext>
            </a:extLst>
          </p:cNvPr>
          <p:cNvSpPr txBox="1">
            <a:spLocks noChangeArrowheads="1"/>
          </p:cNvSpPr>
          <p:nvPr/>
        </p:nvSpPr>
        <p:spPr bwMode="auto">
          <a:xfrm>
            <a:off x="11113" y="2725738"/>
            <a:ext cx="19954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Blip>
                <a:blip r:embed="rId2"/>
              </a:buBlip>
            </a:pPr>
            <a:r>
              <a:rPr lang="en-US" altLang="en-US" sz="1800">
                <a:latin typeface="Arial" panose="020B0604020202020204" pitchFamily="34" charset="0"/>
              </a:rPr>
              <a:t>Present State: </a:t>
            </a:r>
          </a:p>
        </p:txBody>
      </p:sp>
      <p:sp>
        <p:nvSpPr>
          <p:cNvPr id="25" name="Text Box 35">
            <a:extLst>
              <a:ext uri="{FF2B5EF4-FFF2-40B4-BE49-F238E27FC236}">
                <a16:creationId xmlns:a16="http://schemas.microsoft.com/office/drawing/2014/main" id="{2EE1E871-CA91-4A29-BD2C-89151B8171C2}"/>
              </a:ext>
            </a:extLst>
          </p:cNvPr>
          <p:cNvSpPr txBox="1">
            <a:spLocks noChangeArrowheads="1"/>
          </p:cNvSpPr>
          <p:nvPr/>
        </p:nvSpPr>
        <p:spPr bwMode="auto">
          <a:xfrm>
            <a:off x="2052638" y="2727325"/>
            <a:ext cx="1206500" cy="366713"/>
          </a:xfrm>
          <a:prstGeom prst="rect">
            <a:avLst/>
          </a:prstGeom>
          <a:solidFill>
            <a:srgbClr val="66FF33"/>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CLOSED</a:t>
            </a:r>
          </a:p>
        </p:txBody>
      </p:sp>
      <p:sp>
        <p:nvSpPr>
          <p:cNvPr id="26" name="Text Box 36">
            <a:extLst>
              <a:ext uri="{FF2B5EF4-FFF2-40B4-BE49-F238E27FC236}">
                <a16:creationId xmlns:a16="http://schemas.microsoft.com/office/drawing/2014/main" id="{BF554CCF-B517-404E-844E-F539178AA056}"/>
              </a:ext>
            </a:extLst>
          </p:cNvPr>
          <p:cNvSpPr txBox="1">
            <a:spLocks noChangeArrowheads="1"/>
          </p:cNvSpPr>
          <p:nvPr/>
        </p:nvSpPr>
        <p:spPr bwMode="auto">
          <a:xfrm>
            <a:off x="11113" y="3157538"/>
            <a:ext cx="19954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Blip>
                <a:blip r:embed="rId2"/>
              </a:buBlip>
            </a:pPr>
            <a:r>
              <a:rPr lang="en-US" altLang="en-US" sz="1800" dirty="0">
                <a:latin typeface="Arial" panose="020B0604020202020204" pitchFamily="34" charset="0"/>
              </a:rPr>
              <a:t>Input Signal: </a:t>
            </a:r>
          </a:p>
        </p:txBody>
      </p:sp>
      <p:sp>
        <p:nvSpPr>
          <p:cNvPr id="27" name="Text Box 37">
            <a:extLst>
              <a:ext uri="{FF2B5EF4-FFF2-40B4-BE49-F238E27FC236}">
                <a16:creationId xmlns:a16="http://schemas.microsoft.com/office/drawing/2014/main" id="{BDA8CF28-F381-48A5-A020-F89AE767C518}"/>
              </a:ext>
            </a:extLst>
          </p:cNvPr>
          <p:cNvSpPr txBox="1">
            <a:spLocks noChangeArrowheads="1"/>
          </p:cNvSpPr>
          <p:nvPr/>
        </p:nvSpPr>
        <p:spPr bwMode="auto">
          <a:xfrm>
            <a:off x="2052638" y="3159125"/>
            <a:ext cx="12065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FRONT</a:t>
            </a:r>
          </a:p>
        </p:txBody>
      </p:sp>
      <p:sp>
        <p:nvSpPr>
          <p:cNvPr id="28" name="Text Box 38">
            <a:extLst>
              <a:ext uri="{FF2B5EF4-FFF2-40B4-BE49-F238E27FC236}">
                <a16:creationId xmlns:a16="http://schemas.microsoft.com/office/drawing/2014/main" id="{236EF4EB-46AB-4774-9A97-1108FF880494}"/>
              </a:ext>
            </a:extLst>
          </p:cNvPr>
          <p:cNvSpPr txBox="1">
            <a:spLocks noChangeArrowheads="1"/>
          </p:cNvSpPr>
          <p:nvPr/>
        </p:nvSpPr>
        <p:spPr bwMode="auto">
          <a:xfrm>
            <a:off x="2052638" y="2727325"/>
            <a:ext cx="1206500" cy="366713"/>
          </a:xfrm>
          <a:prstGeom prst="rect">
            <a:avLst/>
          </a:prstGeom>
          <a:solidFill>
            <a:srgbClr val="66FF33"/>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OPEN</a:t>
            </a:r>
          </a:p>
        </p:txBody>
      </p:sp>
      <p:sp>
        <p:nvSpPr>
          <p:cNvPr id="29" name="Text Box 39">
            <a:extLst>
              <a:ext uri="{FF2B5EF4-FFF2-40B4-BE49-F238E27FC236}">
                <a16:creationId xmlns:a16="http://schemas.microsoft.com/office/drawing/2014/main" id="{91DDBF41-DA0C-498E-96F8-CC13C167F280}"/>
              </a:ext>
            </a:extLst>
          </p:cNvPr>
          <p:cNvSpPr txBox="1">
            <a:spLocks noChangeArrowheads="1"/>
          </p:cNvSpPr>
          <p:nvPr/>
        </p:nvSpPr>
        <p:spPr bwMode="auto">
          <a:xfrm>
            <a:off x="2039938" y="3159125"/>
            <a:ext cx="12192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REAR</a:t>
            </a:r>
          </a:p>
        </p:txBody>
      </p:sp>
      <p:sp>
        <p:nvSpPr>
          <p:cNvPr id="30" name="Text Box 40">
            <a:extLst>
              <a:ext uri="{FF2B5EF4-FFF2-40B4-BE49-F238E27FC236}">
                <a16:creationId xmlns:a16="http://schemas.microsoft.com/office/drawing/2014/main" id="{2F42BB85-6255-4478-9A5F-136CD5800441}"/>
              </a:ext>
            </a:extLst>
          </p:cNvPr>
          <p:cNvSpPr txBox="1">
            <a:spLocks noChangeArrowheads="1"/>
          </p:cNvSpPr>
          <p:nvPr/>
        </p:nvSpPr>
        <p:spPr bwMode="auto">
          <a:xfrm>
            <a:off x="2052638" y="3159125"/>
            <a:ext cx="12065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NEITHER</a:t>
            </a:r>
          </a:p>
        </p:txBody>
      </p:sp>
      <p:sp>
        <p:nvSpPr>
          <p:cNvPr id="31" name="Text Box 41">
            <a:extLst>
              <a:ext uri="{FF2B5EF4-FFF2-40B4-BE49-F238E27FC236}">
                <a16:creationId xmlns:a16="http://schemas.microsoft.com/office/drawing/2014/main" id="{D8BBC10E-6690-4890-8492-61EE8B106DC7}"/>
              </a:ext>
            </a:extLst>
          </p:cNvPr>
          <p:cNvSpPr txBox="1">
            <a:spLocks noChangeArrowheads="1"/>
          </p:cNvSpPr>
          <p:nvPr/>
        </p:nvSpPr>
        <p:spPr bwMode="auto">
          <a:xfrm>
            <a:off x="2052638" y="3171825"/>
            <a:ext cx="12065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BOTH</a:t>
            </a:r>
          </a:p>
        </p:txBody>
      </p:sp>
      <p:sp>
        <p:nvSpPr>
          <p:cNvPr id="32" name="Text Box 42">
            <a:extLst>
              <a:ext uri="{FF2B5EF4-FFF2-40B4-BE49-F238E27FC236}">
                <a16:creationId xmlns:a16="http://schemas.microsoft.com/office/drawing/2014/main" id="{6C73037A-7862-47F5-9860-0B4DF2FC1ACE}"/>
              </a:ext>
            </a:extLst>
          </p:cNvPr>
          <p:cNvSpPr txBox="1">
            <a:spLocks noChangeArrowheads="1"/>
          </p:cNvSpPr>
          <p:nvPr/>
        </p:nvSpPr>
        <p:spPr bwMode="auto">
          <a:xfrm>
            <a:off x="7213600" y="33909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BOTH</a:t>
            </a:r>
          </a:p>
        </p:txBody>
      </p:sp>
      <p:sp>
        <p:nvSpPr>
          <p:cNvPr id="33" name="Text Box 43">
            <a:extLst>
              <a:ext uri="{FF2B5EF4-FFF2-40B4-BE49-F238E27FC236}">
                <a16:creationId xmlns:a16="http://schemas.microsoft.com/office/drawing/2014/main" id="{470E5592-23A8-42E4-ACE0-3D91F004304B}"/>
              </a:ext>
            </a:extLst>
          </p:cNvPr>
          <p:cNvSpPr txBox="1">
            <a:spLocks noChangeArrowheads="1"/>
          </p:cNvSpPr>
          <p:nvPr/>
        </p:nvSpPr>
        <p:spPr bwMode="auto">
          <a:xfrm>
            <a:off x="7226300" y="35433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FRONT</a:t>
            </a:r>
          </a:p>
        </p:txBody>
      </p:sp>
      <p:sp>
        <p:nvSpPr>
          <p:cNvPr id="34" name="Text Box 44">
            <a:extLst>
              <a:ext uri="{FF2B5EF4-FFF2-40B4-BE49-F238E27FC236}">
                <a16:creationId xmlns:a16="http://schemas.microsoft.com/office/drawing/2014/main" id="{3EEDB0F0-36F9-4B36-8E61-CCF8FE51C0EB}"/>
              </a:ext>
            </a:extLst>
          </p:cNvPr>
          <p:cNvSpPr txBox="1">
            <a:spLocks noChangeArrowheads="1"/>
          </p:cNvSpPr>
          <p:nvPr/>
        </p:nvSpPr>
        <p:spPr bwMode="auto">
          <a:xfrm>
            <a:off x="4495800" y="33782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BOTH</a:t>
            </a:r>
          </a:p>
        </p:txBody>
      </p:sp>
      <p:sp>
        <p:nvSpPr>
          <p:cNvPr id="35" name="Text Box 45">
            <a:extLst>
              <a:ext uri="{FF2B5EF4-FFF2-40B4-BE49-F238E27FC236}">
                <a16:creationId xmlns:a16="http://schemas.microsoft.com/office/drawing/2014/main" id="{B9A071C6-B2DB-4C86-B39E-A8394571707D}"/>
              </a:ext>
            </a:extLst>
          </p:cNvPr>
          <p:cNvSpPr txBox="1">
            <a:spLocks noChangeArrowheads="1"/>
          </p:cNvSpPr>
          <p:nvPr/>
        </p:nvSpPr>
        <p:spPr bwMode="auto">
          <a:xfrm>
            <a:off x="4495800" y="31877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REAR</a:t>
            </a:r>
          </a:p>
        </p:txBody>
      </p:sp>
      <p:sp>
        <p:nvSpPr>
          <p:cNvPr id="36" name="Text Box 47">
            <a:extLst>
              <a:ext uri="{FF2B5EF4-FFF2-40B4-BE49-F238E27FC236}">
                <a16:creationId xmlns:a16="http://schemas.microsoft.com/office/drawing/2014/main" id="{5E7127A3-F3E5-407B-8360-9CCA62C8ED17}"/>
              </a:ext>
            </a:extLst>
          </p:cNvPr>
          <p:cNvSpPr txBox="1">
            <a:spLocks noChangeArrowheads="1"/>
          </p:cNvSpPr>
          <p:nvPr/>
        </p:nvSpPr>
        <p:spPr bwMode="auto">
          <a:xfrm>
            <a:off x="152400" y="4622800"/>
            <a:ext cx="14478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a:latin typeface="Arial" panose="020B0604020202020204" pitchFamily="34" charset="0"/>
              </a:rPr>
              <a:t>Front</a:t>
            </a:r>
          </a:p>
          <a:p>
            <a:pPr algn="ctr" eaLnBrk="1" hangingPunct="1">
              <a:spcBef>
                <a:spcPct val="0"/>
              </a:spcBef>
              <a:buFontTx/>
              <a:buNone/>
            </a:pPr>
            <a:r>
              <a:rPr lang="en-US" altLang="en-US" sz="1800">
                <a:latin typeface="Arial" panose="020B0604020202020204" pitchFamily="34" charset="0"/>
              </a:rPr>
              <a:t>pad</a:t>
            </a:r>
          </a:p>
        </p:txBody>
      </p:sp>
      <p:sp>
        <p:nvSpPr>
          <p:cNvPr id="37" name="Text Box 48">
            <a:extLst>
              <a:ext uri="{FF2B5EF4-FFF2-40B4-BE49-F238E27FC236}">
                <a16:creationId xmlns:a16="http://schemas.microsoft.com/office/drawing/2014/main" id="{827FEE64-280B-43AC-B2C4-AFAAE0E976A5}"/>
              </a:ext>
            </a:extLst>
          </p:cNvPr>
          <p:cNvSpPr txBox="1">
            <a:spLocks noChangeArrowheads="1"/>
          </p:cNvSpPr>
          <p:nvPr/>
        </p:nvSpPr>
        <p:spPr bwMode="auto">
          <a:xfrm>
            <a:off x="2514600" y="4622800"/>
            <a:ext cx="13716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a:latin typeface="Arial" panose="020B0604020202020204" pitchFamily="34" charset="0"/>
              </a:rPr>
              <a:t>Rear</a:t>
            </a:r>
          </a:p>
          <a:p>
            <a:pPr algn="ctr" eaLnBrk="1" hangingPunct="1">
              <a:spcBef>
                <a:spcPct val="0"/>
              </a:spcBef>
              <a:buFontTx/>
              <a:buNone/>
            </a:pPr>
            <a:r>
              <a:rPr lang="en-US" altLang="en-US" sz="1800">
                <a:latin typeface="Arial" panose="020B0604020202020204" pitchFamily="34" charset="0"/>
              </a:rPr>
              <a:t>pad</a:t>
            </a:r>
          </a:p>
        </p:txBody>
      </p:sp>
      <p:sp>
        <p:nvSpPr>
          <p:cNvPr id="38" name="Line 51">
            <a:extLst>
              <a:ext uri="{FF2B5EF4-FFF2-40B4-BE49-F238E27FC236}">
                <a16:creationId xmlns:a16="http://schemas.microsoft.com/office/drawing/2014/main" id="{77FD63DB-42DC-46A8-922D-AECFC14A1423}"/>
              </a:ext>
            </a:extLst>
          </p:cNvPr>
          <p:cNvSpPr>
            <a:spLocks noChangeShapeType="1"/>
          </p:cNvSpPr>
          <p:nvPr/>
        </p:nvSpPr>
        <p:spPr bwMode="auto">
          <a:xfrm>
            <a:off x="1828800" y="5411788"/>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52">
            <a:extLst>
              <a:ext uri="{FF2B5EF4-FFF2-40B4-BE49-F238E27FC236}">
                <a16:creationId xmlns:a16="http://schemas.microsoft.com/office/drawing/2014/main" id="{2964E177-2579-43A2-BC8A-08C98D92F687}"/>
              </a:ext>
            </a:extLst>
          </p:cNvPr>
          <p:cNvSpPr>
            <a:spLocks noChangeShapeType="1"/>
          </p:cNvSpPr>
          <p:nvPr/>
        </p:nvSpPr>
        <p:spPr bwMode="auto">
          <a:xfrm>
            <a:off x="1828800" y="4344988"/>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Text Box 53">
            <a:extLst>
              <a:ext uri="{FF2B5EF4-FFF2-40B4-BE49-F238E27FC236}">
                <a16:creationId xmlns:a16="http://schemas.microsoft.com/office/drawing/2014/main" id="{0DD95C9C-7E18-4EB8-80A3-C65066CF3EE8}"/>
              </a:ext>
            </a:extLst>
          </p:cNvPr>
          <p:cNvSpPr txBox="1">
            <a:spLocks noChangeArrowheads="1"/>
          </p:cNvSpPr>
          <p:nvPr/>
        </p:nvSpPr>
        <p:spPr bwMode="auto">
          <a:xfrm>
            <a:off x="0" y="5881688"/>
            <a:ext cx="4038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600">
                <a:latin typeface="Arial" panose="020B0604020202020204" pitchFamily="34" charset="0"/>
              </a:rPr>
              <a:t>Figure: Top view of an automatic door</a:t>
            </a:r>
          </a:p>
        </p:txBody>
      </p:sp>
      <p:sp>
        <p:nvSpPr>
          <p:cNvPr id="41" name="Oval 54">
            <a:extLst>
              <a:ext uri="{FF2B5EF4-FFF2-40B4-BE49-F238E27FC236}">
                <a16:creationId xmlns:a16="http://schemas.microsoft.com/office/drawing/2014/main" id="{23AD98AE-250B-435B-A223-828F0772B65E}"/>
              </a:ext>
            </a:extLst>
          </p:cNvPr>
          <p:cNvSpPr>
            <a:spLocks noChangeArrowheads="1"/>
          </p:cNvSpPr>
          <p:nvPr/>
        </p:nvSpPr>
        <p:spPr bwMode="auto">
          <a:xfrm>
            <a:off x="1181100" y="487203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5" name="Oval 57">
            <a:extLst>
              <a:ext uri="{FF2B5EF4-FFF2-40B4-BE49-F238E27FC236}">
                <a16:creationId xmlns:a16="http://schemas.microsoft.com/office/drawing/2014/main" id="{16E684B0-E20B-4389-87C3-A4E635466301}"/>
              </a:ext>
            </a:extLst>
          </p:cNvPr>
          <p:cNvSpPr>
            <a:spLocks noChangeArrowheads="1"/>
          </p:cNvSpPr>
          <p:nvPr/>
        </p:nvSpPr>
        <p:spPr bwMode="auto">
          <a:xfrm>
            <a:off x="2698750" y="4849813"/>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6" name="Oval 58">
            <a:extLst>
              <a:ext uri="{FF2B5EF4-FFF2-40B4-BE49-F238E27FC236}">
                <a16:creationId xmlns:a16="http://schemas.microsoft.com/office/drawing/2014/main" id="{3E9E7E0E-0B4C-404A-B420-531D276326B3}"/>
              </a:ext>
            </a:extLst>
          </p:cNvPr>
          <p:cNvSpPr>
            <a:spLocks noChangeArrowheads="1"/>
          </p:cNvSpPr>
          <p:nvPr/>
        </p:nvSpPr>
        <p:spPr bwMode="auto">
          <a:xfrm>
            <a:off x="1190625" y="486568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7" name="Oval 59">
            <a:extLst>
              <a:ext uri="{FF2B5EF4-FFF2-40B4-BE49-F238E27FC236}">
                <a16:creationId xmlns:a16="http://schemas.microsoft.com/office/drawing/2014/main" id="{8BB0BCA4-387A-44F3-A48D-A6F998A01062}"/>
              </a:ext>
            </a:extLst>
          </p:cNvPr>
          <p:cNvSpPr>
            <a:spLocks noChangeArrowheads="1"/>
          </p:cNvSpPr>
          <p:nvPr/>
        </p:nvSpPr>
        <p:spPr bwMode="auto">
          <a:xfrm>
            <a:off x="2708275" y="489108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8" name="Oval 60">
            <a:extLst>
              <a:ext uri="{FF2B5EF4-FFF2-40B4-BE49-F238E27FC236}">
                <a16:creationId xmlns:a16="http://schemas.microsoft.com/office/drawing/2014/main" id="{DF2E7FDC-AD19-452A-ABEA-87ACF06F945F}"/>
              </a:ext>
            </a:extLst>
          </p:cNvPr>
          <p:cNvSpPr>
            <a:spLocks noChangeArrowheads="1"/>
          </p:cNvSpPr>
          <p:nvPr/>
        </p:nvSpPr>
        <p:spPr bwMode="auto">
          <a:xfrm>
            <a:off x="1200150" y="4906963"/>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9" name="Oval 61">
            <a:extLst>
              <a:ext uri="{FF2B5EF4-FFF2-40B4-BE49-F238E27FC236}">
                <a16:creationId xmlns:a16="http://schemas.microsoft.com/office/drawing/2014/main" id="{86D4AA3D-C6EC-4DFC-B976-02403E9DFF67}"/>
              </a:ext>
            </a:extLst>
          </p:cNvPr>
          <p:cNvSpPr>
            <a:spLocks noChangeArrowheads="1"/>
          </p:cNvSpPr>
          <p:nvPr/>
        </p:nvSpPr>
        <p:spPr bwMode="auto">
          <a:xfrm>
            <a:off x="2717800" y="488473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Tree>
    <p:extLst>
      <p:ext uri="{BB962C8B-B14F-4D97-AF65-F5344CB8AC3E}">
        <p14:creationId xmlns:p14="http://schemas.microsoft.com/office/powerpoint/2010/main" val="281609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mph" presetSubtype="1" nodeType="withEffect">
                                  <p:stCondLst>
                                    <p:cond delay="0"/>
                                  </p:stCondLst>
                                  <p:childTnLst>
                                    <p:set>
                                      <p:cBhvr>
                                        <p:cTn id="40" dur="indefinite"/>
                                        <p:tgtEl>
                                          <p:spTgt spid="6"/>
                                        </p:tgtEl>
                                        <p:attrNameLst>
                                          <p:attrName>fillcolor</p:attrName>
                                        </p:attrNameLst>
                                      </p:cBhvr>
                                      <p:to>
                                        <p:clrVal>
                                          <a:srgbClr val="66FF33"/>
                                        </p:clrVal>
                                      </p:to>
                                    </p:set>
                                    <p:set>
                                      <p:cBhvr>
                                        <p:cTn id="41" dur="indefinite"/>
                                        <p:tgtEl>
                                          <p:spTgt spid="6"/>
                                        </p:tgtEl>
                                        <p:attrNameLst>
                                          <p:attrName>fill.type</p:attrName>
                                        </p:attrNameLst>
                                      </p:cBhvr>
                                      <p:to>
                                        <p:strVal val="solid"/>
                                      </p:to>
                                    </p:set>
                                    <p:set>
                                      <p:cBhvr>
                                        <p:cTn id="42" dur="indefinite"/>
                                        <p:tgtEl>
                                          <p:spTgt spid="6"/>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8" presetClass="emph" presetSubtype="0" fill="hold" nodeType="clickEffect">
                                  <p:stCondLst>
                                    <p:cond delay="0"/>
                                  </p:stCondLst>
                                  <p:childTnLst>
                                    <p:animRot by="5400000">
                                      <p:cBhvr>
                                        <p:cTn id="54" dur="2000" fill="hold"/>
                                        <p:tgtEl>
                                          <p:spTgt spid="42"/>
                                        </p:tgtEl>
                                        <p:attrNameLst>
                                          <p:attrName>r</p:attrName>
                                        </p:attrNameLst>
                                      </p:cBhvr>
                                    </p:animRot>
                                  </p:childTnLst>
                                </p:cTn>
                              </p:par>
                            </p:childTnLst>
                          </p:cTn>
                        </p:par>
                        <p:par>
                          <p:cTn id="55" fill="hold">
                            <p:stCondLst>
                              <p:cond delay="2000"/>
                            </p:stCondLst>
                            <p:childTnLst>
                              <p:par>
                                <p:cTn id="56" presetID="63" presetClass="path" presetSubtype="0" accel="50000" decel="50000" fill="hold" grpId="1" nodeType="afterEffect">
                                  <p:stCondLst>
                                    <p:cond delay="0"/>
                                  </p:stCondLst>
                                  <p:childTnLst>
                                    <p:animMotion origin="layout" path="M 0 0  L 0.25 0  E" pathEditMode="relative" ptsTypes="">
                                      <p:cBhvr>
                                        <p:cTn id="57" dur="2000" fill="hold"/>
                                        <p:tgtEl>
                                          <p:spTgt spid="41"/>
                                        </p:tgtEl>
                                        <p:attrNameLst>
                                          <p:attrName>ppt_x</p:attrName>
                                          <p:attrName>ppt_y</p:attrName>
                                        </p:attrNameLst>
                                      </p:cBhvr>
                                    </p:animMotion>
                                  </p:childTnLst>
                                </p:cTn>
                              </p:par>
                              <p:par>
                                <p:cTn id="58" presetID="44" presetClass="path" presetSubtype="0" accel="50000" decel="50000" fill="hold" grpId="1" nodeType="withEffect">
                                  <p:stCondLst>
                                    <p:cond delay="0"/>
                                  </p:stCondLst>
                                  <p:childTnLst>
                                    <p:animMotion origin="layout" path="M -0.0125 -0.0185 L 0.08299 -0.06822 C 0.1033 -0.07932 0.13333 -0.08511 0.16476 -0.08511 C 0.20052 -0.08511 0.22917 -0.07932 0.24948 -0.06822 L 0.34583 -0.0185 " pathEditMode="relative" rAng="0" ptsTypes="FffFF">
                                      <p:cBhvr>
                                        <p:cTn id="59" dur="500" fill="hold"/>
                                        <p:tgtEl>
                                          <p:spTgt spid="16"/>
                                        </p:tgtEl>
                                        <p:attrNameLst>
                                          <p:attrName>ppt_x</p:attrName>
                                          <p:attrName>ppt_y</p:attrName>
                                        </p:attrNameLst>
                                      </p:cBhvr>
                                      <p:rCtr x="17917" y="-3330"/>
                                    </p:animMotion>
                                  </p:childTnLst>
                                </p:cTn>
                              </p:par>
                            </p:childTnLst>
                          </p:cTn>
                        </p:par>
                        <p:par>
                          <p:cTn id="60" fill="hold">
                            <p:stCondLst>
                              <p:cond delay="4000"/>
                            </p:stCondLst>
                            <p:childTnLst>
                              <p:par>
                                <p:cTn id="61" presetID="1" presetClass="exit" presetSubtype="0" fill="hold" grpId="2" nodeType="afterEffect">
                                  <p:stCondLst>
                                    <p:cond delay="0"/>
                                  </p:stCondLst>
                                  <p:childTnLst>
                                    <p:set>
                                      <p:cBhvr>
                                        <p:cTn id="62" dur="1" fill="hold">
                                          <p:stCondLst>
                                            <p:cond delay="0"/>
                                          </p:stCondLst>
                                        </p:cTn>
                                        <p:tgtEl>
                                          <p:spTgt spid="41"/>
                                        </p:tgtEl>
                                        <p:attrNameLst>
                                          <p:attrName>style.visibility</p:attrName>
                                        </p:attrNameLst>
                                      </p:cBhvr>
                                      <p:to>
                                        <p:strVal val="hidden"/>
                                      </p:to>
                                    </p:set>
                                  </p:childTnLst>
                                </p:cTn>
                              </p:par>
                              <p:par>
                                <p:cTn id="63" presetID="1" presetClass="emph" presetSubtype="1" nodeType="withEffect">
                                  <p:stCondLst>
                                    <p:cond delay="0"/>
                                  </p:stCondLst>
                                  <p:childTnLst>
                                    <p:set>
                                      <p:cBhvr>
                                        <p:cTn id="64" dur="indefinite"/>
                                        <p:tgtEl>
                                          <p:spTgt spid="6"/>
                                        </p:tgtEl>
                                        <p:attrNameLst>
                                          <p:attrName>fillcolor</p:attrName>
                                        </p:attrNameLst>
                                      </p:cBhvr>
                                      <p:to>
                                        <p:clrVal>
                                          <a:schemeClr val="bg1"/>
                                        </p:clrVal>
                                      </p:to>
                                    </p:set>
                                    <p:set>
                                      <p:cBhvr>
                                        <p:cTn id="65" dur="indefinite"/>
                                        <p:tgtEl>
                                          <p:spTgt spid="6"/>
                                        </p:tgtEl>
                                        <p:attrNameLst>
                                          <p:attrName>fill.type</p:attrName>
                                        </p:attrNameLst>
                                      </p:cBhvr>
                                      <p:to>
                                        <p:strVal val="solid"/>
                                      </p:to>
                                    </p:set>
                                    <p:set>
                                      <p:cBhvr>
                                        <p:cTn id="66" dur="indefinite"/>
                                        <p:tgtEl>
                                          <p:spTgt spid="6"/>
                                        </p:tgtEl>
                                        <p:attrNameLst>
                                          <p:attrName>fill.on</p:attrName>
                                        </p:attrNameLst>
                                      </p:cBhvr>
                                      <p:to>
                                        <p:strVal val="true"/>
                                      </p:to>
                                    </p:set>
                                  </p:childTnLst>
                                </p:cTn>
                              </p:par>
                              <p:par>
                                <p:cTn id="67" presetID="1" presetClass="exit" presetSubtype="0" fill="hold" grpId="1" nodeType="withEffect">
                                  <p:stCondLst>
                                    <p:cond delay="0"/>
                                  </p:stCondLst>
                                  <p:childTnLst>
                                    <p:set>
                                      <p:cBhvr>
                                        <p:cTn id="68" dur="1" fill="hold">
                                          <p:stCondLst>
                                            <p:cond delay="0"/>
                                          </p:stCondLst>
                                        </p:cTn>
                                        <p:tgtEl>
                                          <p:spTgt spid="25"/>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par>
                                <p:cTn id="71" presetID="1" presetClass="emph" presetSubtype="1" nodeType="withEffect">
                                  <p:stCondLst>
                                    <p:cond delay="0"/>
                                  </p:stCondLst>
                                  <p:childTnLst>
                                    <p:set>
                                      <p:cBhvr>
                                        <p:cTn id="72" dur="indefinite"/>
                                        <p:tgtEl>
                                          <p:spTgt spid="4"/>
                                        </p:tgtEl>
                                        <p:attrNameLst>
                                          <p:attrName>fillcolor</p:attrName>
                                        </p:attrNameLst>
                                      </p:cBhvr>
                                      <p:to>
                                        <p:clrVal>
                                          <a:srgbClr val="66FF33"/>
                                        </p:clrVal>
                                      </p:to>
                                    </p:set>
                                    <p:set>
                                      <p:cBhvr>
                                        <p:cTn id="73" dur="indefinite"/>
                                        <p:tgtEl>
                                          <p:spTgt spid="4"/>
                                        </p:tgtEl>
                                        <p:attrNameLst>
                                          <p:attrName>fill.type</p:attrName>
                                        </p:attrNameLst>
                                      </p:cBhvr>
                                      <p:to>
                                        <p:strVal val="solid"/>
                                      </p:to>
                                    </p:set>
                                    <p:set>
                                      <p:cBhvr>
                                        <p:cTn id="74" dur="indefinite"/>
                                        <p:tgtEl>
                                          <p:spTgt spid="4"/>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2" nodeType="clickEffect">
                                  <p:stCondLst>
                                    <p:cond delay="0"/>
                                  </p:stCondLst>
                                  <p:childTnLst>
                                    <p:set>
                                      <p:cBhvr>
                                        <p:cTn id="78" dur="1" fill="hold">
                                          <p:stCondLst>
                                            <p:cond delay="0"/>
                                          </p:stCondLst>
                                        </p:cTn>
                                        <p:tgtEl>
                                          <p:spTgt spid="27"/>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35" presetClass="path" presetSubtype="0" accel="50000" decel="50000" fill="hold" grpId="1" nodeType="clickEffect">
                                  <p:stCondLst>
                                    <p:cond delay="0"/>
                                  </p:stCondLst>
                                  <p:childTnLst>
                                    <p:animMotion origin="layout" path="M 0 0  L -0.25 0  E" pathEditMode="relative" ptsTypes="">
                                      <p:cBhvr>
                                        <p:cTn id="86" dur="2000" fill="hold"/>
                                        <p:tgtEl>
                                          <p:spTgt spid="45"/>
                                        </p:tgtEl>
                                        <p:attrNameLst>
                                          <p:attrName>ppt_x</p:attrName>
                                          <p:attrName>ppt_y</p:attrName>
                                        </p:attrNameLst>
                                      </p:cBhvr>
                                    </p:animMotion>
                                  </p:childTnLst>
                                </p:cTn>
                              </p:par>
                              <p:par>
                                <p:cTn id="87" presetID="1" presetClass="entr" presetSubtype="0" fill="hold" grpId="0" nodeType="with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par>
                                <p:cTn id="89" presetID="0" presetClass="path" presetSubtype="0" accel="50000" decel="50000" fill="hold" grpId="1" nodeType="withEffect">
                                  <p:stCondLst>
                                    <p:cond delay="0"/>
                                  </p:stCondLst>
                                  <p:childTnLst>
                                    <p:animMotion origin="layout" path="M 0.00174 1.2951E-6 C 0.02101 0.00994 0.04028 0.02012 0.04653 -0.00995 C 0.05278 -0.04001 0.04323 -0.14778 0.03906 -0.18085 C 0.03489 -0.21392 0.02587 -0.21092 0.02118 -0.2086 C 0.01649 -0.20629 0.01441 -0.19982 0.01076 -0.16698 C 0.00712 -0.13414 0.00104 -0.0377 -0.00122 -0.0118 " pathEditMode="relative" rAng="0" ptsTypes="aaaaaA">
                                      <p:cBhvr>
                                        <p:cTn id="90" dur="500" fill="hold"/>
                                        <p:tgtEl>
                                          <p:spTgt spid="17"/>
                                        </p:tgtEl>
                                        <p:attrNameLst>
                                          <p:attrName>ppt_x</p:attrName>
                                          <p:attrName>ppt_y</p:attrName>
                                        </p:attrNameLst>
                                      </p:cBhvr>
                                      <p:rCtr x="2396" y="-9690"/>
                                    </p:animMotion>
                                  </p:childTnLst>
                                </p:cTn>
                              </p:par>
                              <p:par>
                                <p:cTn id="91" presetID="1" presetClass="exit" presetSubtype="0" fill="hold" grpId="2" nodeType="withEffect">
                                  <p:stCondLst>
                                    <p:cond delay="0"/>
                                  </p:stCondLst>
                                  <p:childTnLst>
                                    <p:set>
                                      <p:cBhvr>
                                        <p:cTn id="92" dur="1" fill="hold">
                                          <p:stCondLst>
                                            <p:cond delay="0"/>
                                          </p:stCondLst>
                                        </p:cTn>
                                        <p:tgtEl>
                                          <p:spTgt spid="16"/>
                                        </p:tgtEl>
                                        <p:attrNameLst>
                                          <p:attrName>style.visibility</p:attrName>
                                        </p:attrNameLst>
                                      </p:cBhvr>
                                      <p:to>
                                        <p:strVal val="hidden"/>
                                      </p:to>
                                    </p:set>
                                  </p:childTnLst>
                                </p:cTn>
                              </p:par>
                            </p:childTnLst>
                          </p:cTn>
                        </p:par>
                        <p:par>
                          <p:cTn id="93" fill="hold">
                            <p:stCondLst>
                              <p:cond delay="2000"/>
                            </p:stCondLst>
                            <p:childTnLst>
                              <p:par>
                                <p:cTn id="94" presetID="1" presetClass="exit" presetSubtype="0" fill="hold" grpId="2" nodeType="afterEffect">
                                  <p:stCondLst>
                                    <p:cond delay="0"/>
                                  </p:stCondLst>
                                  <p:childTnLst>
                                    <p:set>
                                      <p:cBhvr>
                                        <p:cTn id="95" dur="1" fill="hold">
                                          <p:stCondLst>
                                            <p:cond delay="0"/>
                                          </p:stCondLst>
                                        </p:cTn>
                                        <p:tgtEl>
                                          <p:spTgt spid="45"/>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3" nodeType="clickEffect">
                                  <p:stCondLst>
                                    <p:cond delay="0"/>
                                  </p:stCondLst>
                                  <p:childTnLst>
                                    <p:set>
                                      <p:cBhvr>
                                        <p:cTn id="99" dur="1" fill="hold">
                                          <p:stCondLst>
                                            <p:cond delay="0"/>
                                          </p:stCondLst>
                                        </p:cTn>
                                        <p:tgtEl>
                                          <p:spTgt spid="29"/>
                                        </p:tgtEl>
                                        <p:attrNameLst>
                                          <p:attrName>style.visibility</p:attrName>
                                        </p:attrNameLst>
                                      </p:cBhvr>
                                      <p:to>
                                        <p:strVal val="hidden"/>
                                      </p:to>
                                    </p:set>
                                  </p:childTnLst>
                                </p:cTn>
                              </p:par>
                              <p:par>
                                <p:cTn id="100" presetID="1" presetClass="entr" presetSubtype="0" fill="hold" grpId="0" nodeType="withEffect">
                                  <p:stCondLst>
                                    <p:cond delay="0"/>
                                  </p:stCondLst>
                                  <p:childTnLst>
                                    <p:set>
                                      <p:cBhvr>
                                        <p:cTn id="101" dur="1" fill="hold">
                                          <p:stCondLst>
                                            <p:cond delay="0"/>
                                          </p:stCondLst>
                                        </p:cTn>
                                        <p:tgtEl>
                                          <p:spTgt spid="30"/>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grpId="2" nodeType="clickEffect">
                                  <p:stCondLst>
                                    <p:cond delay="0"/>
                                  </p:stCondLst>
                                  <p:childTnLst>
                                    <p:set>
                                      <p:cBhvr>
                                        <p:cTn id="105" dur="1" fill="hold">
                                          <p:stCondLst>
                                            <p:cond delay="0"/>
                                          </p:stCondLst>
                                        </p:cTn>
                                        <p:tgtEl>
                                          <p:spTgt spid="17"/>
                                        </p:tgtEl>
                                        <p:attrNameLst>
                                          <p:attrName>style.visibility</p:attrName>
                                        </p:attrNameLst>
                                      </p:cBhvr>
                                      <p:to>
                                        <p:strVal val="hidden"/>
                                      </p:to>
                                    </p:set>
                                  </p:childTnLst>
                                </p:cTn>
                              </p:par>
                              <p:par>
                                <p:cTn id="106" presetID="1" presetClass="entr" presetSubtype="0" fill="hold" grpId="0" nodeType="withEffect">
                                  <p:stCondLst>
                                    <p:cond delay="0"/>
                                  </p:stCondLst>
                                  <p:childTnLst>
                                    <p:set>
                                      <p:cBhvr>
                                        <p:cTn id="107" dur="1" fill="hold">
                                          <p:stCondLst>
                                            <p:cond delay="0"/>
                                          </p:stCondLst>
                                        </p:cTn>
                                        <p:tgtEl>
                                          <p:spTgt spid="18"/>
                                        </p:tgtEl>
                                        <p:attrNameLst>
                                          <p:attrName>style.visibility</p:attrName>
                                        </p:attrNameLst>
                                      </p:cBhvr>
                                      <p:to>
                                        <p:strVal val="visible"/>
                                      </p:to>
                                    </p:set>
                                  </p:childTnLst>
                                </p:cTn>
                              </p:par>
                              <p:par>
                                <p:cTn id="108" presetID="0" presetClass="path" presetSubtype="0" accel="50000" decel="50000" fill="hold" grpId="1" nodeType="withEffect">
                                  <p:stCondLst>
                                    <p:cond delay="0"/>
                                  </p:stCondLst>
                                  <p:childTnLst>
                                    <p:animMotion origin="layout" path="M -3.33333E-6 8.78816E-7 C -0.01232 0.05388 -0.02465 0.10777 -0.05503 0.13714 C -0.08541 0.16651 -0.1401 0.17553 -0.18264 0.17576 C -0.22517 0.17599 -0.27934 0.15287 -0.31007 0.13899 C -0.3408 0.12511 -0.35729 0.10037 -0.36666 0.09274 " pathEditMode="relative" rAng="0" ptsTypes="aaaaA">
                                      <p:cBhvr>
                                        <p:cTn id="109" dur="500" fill="hold"/>
                                        <p:tgtEl>
                                          <p:spTgt spid="18"/>
                                        </p:tgtEl>
                                        <p:attrNameLst>
                                          <p:attrName>ppt_x</p:attrName>
                                          <p:attrName>ppt_y</p:attrName>
                                        </p:attrNameLst>
                                      </p:cBhvr>
                                      <p:rCtr x="-18333" y="8788"/>
                                    </p:animMotion>
                                  </p:childTnLst>
                                </p:cTn>
                              </p:par>
                              <p:par>
                                <p:cTn id="110" presetID="8" presetClass="emph" presetSubtype="0" fill="hold" nodeType="withEffect">
                                  <p:stCondLst>
                                    <p:cond delay="0"/>
                                  </p:stCondLst>
                                  <p:childTnLst>
                                    <p:animRot by="-5400000">
                                      <p:cBhvr>
                                        <p:cTn id="111" dur="2000" fill="hold"/>
                                        <p:tgtEl>
                                          <p:spTgt spid="42"/>
                                        </p:tgtEl>
                                        <p:attrNameLst>
                                          <p:attrName>r</p:attrName>
                                        </p:attrNameLst>
                                      </p:cBhvr>
                                    </p:animRot>
                                  </p:childTnLst>
                                </p:cTn>
                              </p:par>
                            </p:childTnLst>
                          </p:cTn>
                        </p:par>
                        <p:par>
                          <p:cTn id="112" fill="hold">
                            <p:stCondLst>
                              <p:cond delay="2000"/>
                            </p:stCondLst>
                            <p:childTnLst>
                              <p:par>
                                <p:cTn id="113" presetID="1" presetClass="emph" presetSubtype="1" nodeType="afterEffect">
                                  <p:stCondLst>
                                    <p:cond delay="0"/>
                                  </p:stCondLst>
                                  <p:childTnLst>
                                    <p:set>
                                      <p:cBhvr>
                                        <p:cTn id="114" dur="indefinite"/>
                                        <p:tgtEl>
                                          <p:spTgt spid="4"/>
                                        </p:tgtEl>
                                        <p:attrNameLst>
                                          <p:attrName>fillcolor</p:attrName>
                                        </p:attrNameLst>
                                      </p:cBhvr>
                                      <p:to>
                                        <p:clrVal>
                                          <a:schemeClr val="bg1"/>
                                        </p:clrVal>
                                      </p:to>
                                    </p:set>
                                    <p:set>
                                      <p:cBhvr>
                                        <p:cTn id="115" dur="indefinite"/>
                                        <p:tgtEl>
                                          <p:spTgt spid="4"/>
                                        </p:tgtEl>
                                        <p:attrNameLst>
                                          <p:attrName>fill.type</p:attrName>
                                        </p:attrNameLst>
                                      </p:cBhvr>
                                      <p:to>
                                        <p:strVal val="solid"/>
                                      </p:to>
                                    </p:set>
                                    <p:set>
                                      <p:cBhvr>
                                        <p:cTn id="116" dur="indefinite"/>
                                        <p:tgtEl>
                                          <p:spTgt spid="4"/>
                                        </p:tgtEl>
                                        <p:attrNameLst>
                                          <p:attrName>fill.on</p:attrName>
                                        </p:attrNameLst>
                                      </p:cBhvr>
                                      <p:to>
                                        <p:strVal val="true"/>
                                      </p:to>
                                    </p:set>
                                  </p:childTnLst>
                                </p:cTn>
                              </p:par>
                              <p:par>
                                <p:cTn id="117" presetID="1" presetClass="entr" presetSubtype="0" fill="hold" grpId="2" nodeType="withEffect">
                                  <p:stCondLst>
                                    <p:cond delay="0"/>
                                  </p:stCondLst>
                                  <p:childTnLst>
                                    <p:set>
                                      <p:cBhvr>
                                        <p:cTn id="118" dur="1" fill="hold">
                                          <p:stCondLst>
                                            <p:cond delay="0"/>
                                          </p:stCondLst>
                                        </p:cTn>
                                        <p:tgtEl>
                                          <p:spTgt spid="25"/>
                                        </p:tgtEl>
                                        <p:attrNameLst>
                                          <p:attrName>style.visibility</p:attrName>
                                        </p:attrNameLst>
                                      </p:cBhvr>
                                      <p:to>
                                        <p:strVal val="visible"/>
                                      </p:to>
                                    </p:set>
                                  </p:childTnLst>
                                </p:cTn>
                              </p:par>
                              <p:par>
                                <p:cTn id="119" presetID="1" presetClass="exit" presetSubtype="0" fill="hold" grpId="1" nodeType="withEffect">
                                  <p:stCondLst>
                                    <p:cond delay="0"/>
                                  </p:stCondLst>
                                  <p:childTnLst>
                                    <p:set>
                                      <p:cBhvr>
                                        <p:cTn id="120" dur="1" fill="hold">
                                          <p:stCondLst>
                                            <p:cond delay="0"/>
                                          </p:stCondLst>
                                        </p:cTn>
                                        <p:tgtEl>
                                          <p:spTgt spid="28"/>
                                        </p:tgtEl>
                                        <p:attrNameLst>
                                          <p:attrName>style.visibility</p:attrName>
                                        </p:attrNameLst>
                                      </p:cBhvr>
                                      <p:to>
                                        <p:strVal val="hidden"/>
                                      </p:to>
                                    </p:set>
                                  </p:childTnLst>
                                </p:cTn>
                              </p:par>
                              <p:par>
                                <p:cTn id="121" presetID="1" presetClass="emph" presetSubtype="1" nodeType="withEffect">
                                  <p:stCondLst>
                                    <p:cond delay="0"/>
                                  </p:stCondLst>
                                  <p:childTnLst>
                                    <p:set>
                                      <p:cBhvr>
                                        <p:cTn id="122" dur="indefinite"/>
                                        <p:tgtEl>
                                          <p:spTgt spid="6"/>
                                        </p:tgtEl>
                                        <p:attrNameLst>
                                          <p:attrName>fillcolor</p:attrName>
                                        </p:attrNameLst>
                                      </p:cBhvr>
                                      <p:to>
                                        <p:clrVal>
                                          <a:srgbClr val="66FF33"/>
                                        </p:clrVal>
                                      </p:to>
                                    </p:set>
                                    <p:set>
                                      <p:cBhvr>
                                        <p:cTn id="123" dur="indefinite"/>
                                        <p:tgtEl>
                                          <p:spTgt spid="6"/>
                                        </p:tgtEl>
                                        <p:attrNameLst>
                                          <p:attrName>fill.type</p:attrName>
                                        </p:attrNameLst>
                                      </p:cBhvr>
                                      <p:to>
                                        <p:strVal val="solid"/>
                                      </p:to>
                                    </p:set>
                                    <p:set>
                                      <p:cBhvr>
                                        <p:cTn id="124" dur="indefinite"/>
                                        <p:tgtEl>
                                          <p:spTgt spid="6"/>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3" nodeType="clickEffect">
                                  <p:stCondLst>
                                    <p:cond delay="0"/>
                                  </p:stCondLst>
                                  <p:childTnLst>
                                    <p:set>
                                      <p:cBhvr>
                                        <p:cTn id="128" dur="1" fill="hold">
                                          <p:stCondLst>
                                            <p:cond delay="0"/>
                                          </p:stCondLst>
                                        </p:cTn>
                                        <p:tgtEl>
                                          <p:spTgt spid="30"/>
                                        </p:tgtEl>
                                        <p:attrNameLst>
                                          <p:attrName>style.visibility</p:attrName>
                                        </p:attrNameLst>
                                      </p:cBhvr>
                                      <p:to>
                                        <p:strVal val="hidden"/>
                                      </p:to>
                                    </p:set>
                                  </p:childTnLst>
                                </p:cTn>
                              </p:par>
                              <p:par>
                                <p:cTn id="129" presetID="1" presetClass="entr" presetSubtype="0" fill="hold" grpId="1" nodeType="withEffect">
                                  <p:stCondLst>
                                    <p:cond delay="0"/>
                                  </p:stCondLst>
                                  <p:childTnLst>
                                    <p:set>
                                      <p:cBhvr>
                                        <p:cTn id="130" dur="1" fill="hold">
                                          <p:stCondLst>
                                            <p:cond delay="0"/>
                                          </p:stCondLst>
                                        </p:cTn>
                                        <p:tgtEl>
                                          <p:spTgt spid="2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46"/>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2" nodeType="clickEffect">
                                  <p:stCondLst>
                                    <p:cond delay="0"/>
                                  </p:stCondLst>
                                  <p:childTnLst>
                                    <p:set>
                                      <p:cBhvr>
                                        <p:cTn id="136" dur="1" fill="hold">
                                          <p:stCondLst>
                                            <p:cond delay="0"/>
                                          </p:stCondLst>
                                        </p:cTn>
                                        <p:tgtEl>
                                          <p:spTgt spid="18"/>
                                        </p:tgtEl>
                                        <p:attrNameLst>
                                          <p:attrName>style.visibility</p:attrName>
                                        </p:attrNameLst>
                                      </p:cBhvr>
                                      <p:to>
                                        <p:strVal val="hidden"/>
                                      </p:to>
                                    </p:set>
                                  </p:childTnLst>
                                </p:cTn>
                              </p:par>
                              <p:par>
                                <p:cTn id="137" presetID="8" presetClass="emph" presetSubtype="0" fill="hold" nodeType="withEffect">
                                  <p:stCondLst>
                                    <p:cond delay="0"/>
                                  </p:stCondLst>
                                  <p:childTnLst>
                                    <p:animRot by="5400000">
                                      <p:cBhvr>
                                        <p:cTn id="138" dur="2000" fill="hold"/>
                                        <p:tgtEl>
                                          <p:spTgt spid="42"/>
                                        </p:tgtEl>
                                        <p:attrNameLst>
                                          <p:attrName>r</p:attrName>
                                        </p:attrNameLst>
                                      </p:cBhvr>
                                    </p:animRot>
                                  </p:childTnLst>
                                </p:cTn>
                              </p:par>
                            </p:childTnLst>
                          </p:cTn>
                        </p:par>
                        <p:par>
                          <p:cTn id="139" fill="hold">
                            <p:stCondLst>
                              <p:cond delay="2000"/>
                            </p:stCondLst>
                            <p:childTnLst>
                              <p:par>
                                <p:cTn id="140" presetID="63" presetClass="path" presetSubtype="0" accel="50000" decel="50000" fill="hold" grpId="1" nodeType="afterEffect">
                                  <p:stCondLst>
                                    <p:cond delay="0"/>
                                  </p:stCondLst>
                                  <p:childTnLst>
                                    <p:animMotion origin="layout" path="M 0 0  L 0.25 0  E" pathEditMode="relative" ptsTypes="">
                                      <p:cBhvr>
                                        <p:cTn id="141" dur="2000" fill="hold"/>
                                        <p:tgtEl>
                                          <p:spTgt spid="46"/>
                                        </p:tgtEl>
                                        <p:attrNameLst>
                                          <p:attrName>ppt_x</p:attrName>
                                          <p:attrName>ppt_y</p:attrName>
                                        </p:attrNameLst>
                                      </p:cBhvr>
                                    </p:animMotion>
                                  </p:childTnLst>
                                </p:cTn>
                              </p:par>
                              <p:par>
                                <p:cTn id="142" presetID="1" presetClass="entr" presetSubtype="0" fill="hold" grpId="0" nodeType="withEffect">
                                  <p:stCondLst>
                                    <p:cond delay="0"/>
                                  </p:stCondLst>
                                  <p:childTnLst>
                                    <p:set>
                                      <p:cBhvr>
                                        <p:cTn id="143" dur="1" fill="hold">
                                          <p:stCondLst>
                                            <p:cond delay="0"/>
                                          </p:stCondLst>
                                        </p:cTn>
                                        <p:tgtEl>
                                          <p:spTgt spid="19"/>
                                        </p:tgtEl>
                                        <p:attrNameLst>
                                          <p:attrName>style.visibility</p:attrName>
                                        </p:attrNameLst>
                                      </p:cBhvr>
                                      <p:to>
                                        <p:strVal val="visible"/>
                                      </p:to>
                                    </p:set>
                                  </p:childTnLst>
                                </p:cTn>
                              </p:par>
                              <p:par>
                                <p:cTn id="144" presetID="0" presetClass="path" presetSubtype="0" accel="50000" decel="50000" fill="hold" grpId="1" nodeType="withEffect">
                                  <p:stCondLst>
                                    <p:cond delay="0"/>
                                  </p:stCondLst>
                                  <p:childTnLst>
                                    <p:animMotion origin="layout" path="M -6.94444E-6 -7.60407E-6 C 0.01215 -0.04557 0.0243 -0.09113 0.0434 -0.11587 C 0.06249 -0.14062 0.08281 -0.14177 0.1144 -0.14871 C 0.146 -0.15565 0.19322 -0.16698 0.23333 -0.15819 C 0.27343 -0.14941 0.31423 -0.12304 0.35503 -0.09645 " pathEditMode="relative" ptsTypes="aaaaA">
                                      <p:cBhvr>
                                        <p:cTn id="145" dur="500" fill="hold"/>
                                        <p:tgtEl>
                                          <p:spTgt spid="19"/>
                                        </p:tgtEl>
                                        <p:attrNameLst>
                                          <p:attrName>ppt_x</p:attrName>
                                          <p:attrName>ppt_y</p:attrName>
                                        </p:attrNameLst>
                                      </p:cBhvr>
                                    </p:animMotion>
                                  </p:childTnLst>
                                </p:cTn>
                              </p:par>
                            </p:childTnLst>
                          </p:cTn>
                        </p:par>
                        <p:par>
                          <p:cTn id="146" fill="hold">
                            <p:stCondLst>
                              <p:cond delay="4000"/>
                            </p:stCondLst>
                            <p:childTnLst>
                              <p:par>
                                <p:cTn id="147" presetID="1" presetClass="exit" presetSubtype="0" fill="hold" grpId="2" nodeType="afterEffect">
                                  <p:stCondLst>
                                    <p:cond delay="0"/>
                                  </p:stCondLst>
                                  <p:childTnLst>
                                    <p:set>
                                      <p:cBhvr>
                                        <p:cTn id="148" dur="1" fill="hold">
                                          <p:stCondLst>
                                            <p:cond delay="0"/>
                                          </p:stCondLst>
                                        </p:cTn>
                                        <p:tgtEl>
                                          <p:spTgt spid="46"/>
                                        </p:tgtEl>
                                        <p:attrNameLst>
                                          <p:attrName>style.visibility</p:attrName>
                                        </p:attrNameLst>
                                      </p:cBhvr>
                                      <p:to>
                                        <p:strVal val="hidden"/>
                                      </p:to>
                                    </p:set>
                                  </p:childTnLst>
                                </p:cTn>
                              </p:par>
                            </p:childTnLst>
                          </p:cTn>
                        </p:par>
                        <p:par>
                          <p:cTn id="149" fill="hold">
                            <p:stCondLst>
                              <p:cond delay="4000"/>
                            </p:stCondLst>
                            <p:childTnLst>
                              <p:par>
                                <p:cTn id="150" presetID="1" presetClass="emph" presetSubtype="1" nodeType="afterEffect">
                                  <p:stCondLst>
                                    <p:cond delay="0"/>
                                  </p:stCondLst>
                                  <p:childTnLst>
                                    <p:set>
                                      <p:cBhvr>
                                        <p:cTn id="151" dur="indefinite"/>
                                        <p:tgtEl>
                                          <p:spTgt spid="6"/>
                                        </p:tgtEl>
                                        <p:attrNameLst>
                                          <p:attrName>fillcolor</p:attrName>
                                        </p:attrNameLst>
                                      </p:cBhvr>
                                      <p:to>
                                        <p:clrVal>
                                          <a:schemeClr val="bg1"/>
                                        </p:clrVal>
                                      </p:to>
                                    </p:set>
                                    <p:set>
                                      <p:cBhvr>
                                        <p:cTn id="152" dur="indefinite"/>
                                        <p:tgtEl>
                                          <p:spTgt spid="6"/>
                                        </p:tgtEl>
                                        <p:attrNameLst>
                                          <p:attrName>fill.type</p:attrName>
                                        </p:attrNameLst>
                                      </p:cBhvr>
                                      <p:to>
                                        <p:strVal val="solid"/>
                                      </p:to>
                                    </p:set>
                                    <p:set>
                                      <p:cBhvr>
                                        <p:cTn id="153" dur="indefinite"/>
                                        <p:tgtEl>
                                          <p:spTgt spid="6"/>
                                        </p:tgtEl>
                                        <p:attrNameLst>
                                          <p:attrName>fill.on</p:attrName>
                                        </p:attrNameLst>
                                      </p:cBhvr>
                                      <p:to>
                                        <p:strVal val="true"/>
                                      </p:to>
                                    </p:set>
                                  </p:childTnLst>
                                </p:cTn>
                              </p:par>
                              <p:par>
                                <p:cTn id="154" presetID="1" presetClass="entr" presetSubtype="0" fill="hold" grpId="2" nodeType="withEffect">
                                  <p:stCondLst>
                                    <p:cond delay="0"/>
                                  </p:stCondLst>
                                  <p:childTnLst>
                                    <p:set>
                                      <p:cBhvr>
                                        <p:cTn id="155" dur="1" fill="hold">
                                          <p:stCondLst>
                                            <p:cond delay="0"/>
                                          </p:stCondLst>
                                        </p:cTn>
                                        <p:tgtEl>
                                          <p:spTgt spid="28"/>
                                        </p:tgtEl>
                                        <p:attrNameLst>
                                          <p:attrName>style.visibility</p:attrName>
                                        </p:attrNameLst>
                                      </p:cBhvr>
                                      <p:to>
                                        <p:strVal val="visible"/>
                                      </p:to>
                                    </p:set>
                                  </p:childTnLst>
                                </p:cTn>
                              </p:par>
                              <p:par>
                                <p:cTn id="156" presetID="1" presetClass="exit" presetSubtype="0" fill="hold" grpId="3" nodeType="withEffect">
                                  <p:stCondLst>
                                    <p:cond delay="0"/>
                                  </p:stCondLst>
                                  <p:childTnLst>
                                    <p:set>
                                      <p:cBhvr>
                                        <p:cTn id="157" dur="1" fill="hold">
                                          <p:stCondLst>
                                            <p:cond delay="0"/>
                                          </p:stCondLst>
                                        </p:cTn>
                                        <p:tgtEl>
                                          <p:spTgt spid="25"/>
                                        </p:tgtEl>
                                        <p:attrNameLst>
                                          <p:attrName>style.visibility</p:attrName>
                                        </p:attrNameLst>
                                      </p:cBhvr>
                                      <p:to>
                                        <p:strVal val="hidden"/>
                                      </p:to>
                                    </p:set>
                                  </p:childTnLst>
                                </p:cTn>
                              </p:par>
                              <p:par>
                                <p:cTn id="158" presetID="1" presetClass="emph" presetSubtype="1" nodeType="withEffect">
                                  <p:stCondLst>
                                    <p:cond delay="0"/>
                                  </p:stCondLst>
                                  <p:childTnLst>
                                    <p:set>
                                      <p:cBhvr>
                                        <p:cTn id="159" dur="indefinite"/>
                                        <p:tgtEl>
                                          <p:spTgt spid="4"/>
                                        </p:tgtEl>
                                        <p:attrNameLst>
                                          <p:attrName>fillcolor</p:attrName>
                                        </p:attrNameLst>
                                      </p:cBhvr>
                                      <p:to>
                                        <p:clrVal>
                                          <a:srgbClr val="66FF33"/>
                                        </p:clrVal>
                                      </p:to>
                                    </p:set>
                                    <p:set>
                                      <p:cBhvr>
                                        <p:cTn id="160" dur="indefinite"/>
                                        <p:tgtEl>
                                          <p:spTgt spid="4"/>
                                        </p:tgtEl>
                                        <p:attrNameLst>
                                          <p:attrName>fill.type</p:attrName>
                                        </p:attrNameLst>
                                      </p:cBhvr>
                                      <p:to>
                                        <p:strVal val="solid"/>
                                      </p:to>
                                    </p:set>
                                    <p:set>
                                      <p:cBhvr>
                                        <p:cTn id="161" dur="indefinite"/>
                                        <p:tgtEl>
                                          <p:spTgt spid="4"/>
                                        </p:tgtEl>
                                        <p:attrNameLst>
                                          <p:attrName>fill.on</p:attrName>
                                        </p:attrNameLst>
                                      </p:cBhvr>
                                      <p:to>
                                        <p:strVal val="true"/>
                                      </p:to>
                                    </p:set>
                                  </p:childTnLst>
                                </p:cTn>
                              </p:par>
                            </p:childTnLst>
                          </p:cTn>
                        </p:par>
                      </p:childTnLst>
                    </p:cTn>
                  </p:par>
                  <p:par>
                    <p:cTn id="162" fill="hold">
                      <p:stCondLst>
                        <p:cond delay="indefinite"/>
                      </p:stCondLst>
                      <p:childTnLst>
                        <p:par>
                          <p:cTn id="163" fill="hold">
                            <p:stCondLst>
                              <p:cond delay="0"/>
                            </p:stCondLst>
                            <p:childTnLst>
                              <p:par>
                                <p:cTn id="164" presetID="1" presetClass="exit" presetSubtype="0" fill="hold" grpId="3" nodeType="clickEffect">
                                  <p:stCondLst>
                                    <p:cond delay="0"/>
                                  </p:stCondLst>
                                  <p:childTnLst>
                                    <p:set>
                                      <p:cBhvr>
                                        <p:cTn id="165" dur="1" fill="hold">
                                          <p:stCondLst>
                                            <p:cond delay="0"/>
                                          </p:stCondLst>
                                        </p:cTn>
                                        <p:tgtEl>
                                          <p:spTgt spid="27"/>
                                        </p:tgtEl>
                                        <p:attrNameLst>
                                          <p:attrName>style.visibility</p:attrName>
                                        </p:attrNameLst>
                                      </p:cBhvr>
                                      <p:to>
                                        <p:strVal val="hidden"/>
                                      </p:to>
                                    </p:set>
                                  </p:childTnLst>
                                </p:cTn>
                              </p:par>
                              <p:par>
                                <p:cTn id="166" presetID="1" presetClass="entr" presetSubtype="0" fill="hold" grpId="0" nodeType="withEffect">
                                  <p:stCondLst>
                                    <p:cond delay="0"/>
                                  </p:stCondLst>
                                  <p:childTnLst>
                                    <p:set>
                                      <p:cBhvr>
                                        <p:cTn id="167" dur="1" fill="hold">
                                          <p:stCondLst>
                                            <p:cond delay="0"/>
                                          </p:stCondLst>
                                        </p:cTn>
                                        <p:tgtEl>
                                          <p:spTgt spid="31"/>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47"/>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48"/>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xit" presetSubtype="0" fill="hold" grpId="2" nodeType="clickEffect">
                                  <p:stCondLst>
                                    <p:cond delay="0"/>
                                  </p:stCondLst>
                                  <p:childTnLst>
                                    <p:set>
                                      <p:cBhvr>
                                        <p:cTn id="175" dur="1" fill="hold">
                                          <p:stCondLst>
                                            <p:cond delay="0"/>
                                          </p:stCondLst>
                                        </p:cTn>
                                        <p:tgtEl>
                                          <p:spTgt spid="19"/>
                                        </p:tgtEl>
                                        <p:attrNameLst>
                                          <p:attrName>style.visibility</p:attrName>
                                        </p:attrNameLst>
                                      </p:cBhvr>
                                      <p:to>
                                        <p:strVal val="hidden"/>
                                      </p:to>
                                    </p:set>
                                  </p:childTnLst>
                                </p:cTn>
                              </p:par>
                              <p:par>
                                <p:cTn id="176" presetID="1" presetClass="entr" presetSubtype="0" fill="hold" grpId="0" nodeType="withEffect">
                                  <p:stCondLst>
                                    <p:cond delay="0"/>
                                  </p:stCondLst>
                                  <p:childTnLst>
                                    <p:set>
                                      <p:cBhvr>
                                        <p:cTn id="177" dur="1" fill="hold">
                                          <p:stCondLst>
                                            <p:cond delay="0"/>
                                          </p:stCondLst>
                                        </p:cTn>
                                        <p:tgtEl>
                                          <p:spTgt spid="20"/>
                                        </p:tgtEl>
                                        <p:attrNameLst>
                                          <p:attrName>style.visibility</p:attrName>
                                        </p:attrNameLst>
                                      </p:cBhvr>
                                      <p:to>
                                        <p:strVal val="visible"/>
                                      </p:to>
                                    </p:set>
                                  </p:childTnLst>
                                </p:cTn>
                              </p:par>
                              <p:par>
                                <p:cTn id="178" presetID="0" presetClass="path" presetSubtype="0" accel="50000" decel="50000" fill="hold" grpId="1" nodeType="withEffect">
                                  <p:stCondLst>
                                    <p:cond delay="0"/>
                                  </p:stCondLst>
                                  <p:childTnLst>
                                    <p:animMotion origin="layout" path="M -0.00833 1.43386E-6 C 0.00469 0.00902 0.01788 0.01804 0.02778 0.01734 C 0.03767 0.01665 0.04861 0.02151 0.05104 -0.00393 C 0.05347 -0.02937 0.04549 -0.10222 0.04236 -0.13506 C 0.03924 -0.1679 0.03698 -0.19195 0.03229 -0.20074 C 0.0276 -0.20953 0.01858 -0.19912 0.01476 -0.18733 C 0.01094 -0.17553 0.01198 -0.15888 0.00903 -0.12928 C 0.00608 -0.09968 -0.00069 -0.0296 -0.0026 -0.00971 " pathEditMode="relative" rAng="0" ptsTypes="aaaaaaaA">
                                      <p:cBhvr>
                                        <p:cTn id="179" dur="500" fill="hold"/>
                                        <p:tgtEl>
                                          <p:spTgt spid="20"/>
                                        </p:tgtEl>
                                        <p:attrNameLst>
                                          <p:attrName>ppt_x</p:attrName>
                                          <p:attrName>ppt_y</p:attrName>
                                        </p:attrNameLst>
                                      </p:cBhvr>
                                      <p:rCtr x="3090" y="-9413"/>
                                    </p:animMotion>
                                  </p:childTnLst>
                                </p:cTn>
                              </p:par>
                              <p:par>
                                <p:cTn id="180" presetID="35" presetClass="path" presetSubtype="0" accel="50000" decel="50000" fill="hold" grpId="1" nodeType="withEffect">
                                  <p:stCondLst>
                                    <p:cond delay="0"/>
                                  </p:stCondLst>
                                  <p:childTnLst>
                                    <p:animMotion origin="layout" path="M 0 0  L -0.25 0  E" pathEditMode="relative" ptsTypes="">
                                      <p:cBhvr>
                                        <p:cTn id="181" dur="2000" fill="hold"/>
                                        <p:tgtEl>
                                          <p:spTgt spid="47"/>
                                        </p:tgtEl>
                                        <p:attrNameLst>
                                          <p:attrName>ppt_x</p:attrName>
                                          <p:attrName>ppt_y</p:attrName>
                                        </p:attrNameLst>
                                      </p:cBhvr>
                                    </p:animMotion>
                                  </p:childTnLst>
                                </p:cTn>
                              </p:par>
                              <p:par>
                                <p:cTn id="182" presetID="63" presetClass="path" presetSubtype="0" accel="50000" decel="50000" fill="hold" grpId="1" nodeType="withEffect">
                                  <p:stCondLst>
                                    <p:cond delay="0"/>
                                  </p:stCondLst>
                                  <p:childTnLst>
                                    <p:animMotion origin="layout" path="M 0 0  L 0.25 0  E" pathEditMode="relative" ptsTypes="">
                                      <p:cBhvr>
                                        <p:cTn id="183" dur="2000" fill="hold"/>
                                        <p:tgtEl>
                                          <p:spTgt spid="48"/>
                                        </p:tgtEl>
                                        <p:attrNameLst>
                                          <p:attrName>ppt_x</p:attrName>
                                          <p:attrName>ppt_y</p:attrName>
                                        </p:attrNameLst>
                                      </p:cBhvr>
                                    </p:animMotion>
                                  </p:childTnLst>
                                </p:cTn>
                              </p:par>
                            </p:childTnLst>
                          </p:cTn>
                        </p:par>
                        <p:par>
                          <p:cTn id="184" fill="hold">
                            <p:stCondLst>
                              <p:cond delay="2000"/>
                            </p:stCondLst>
                            <p:childTnLst>
                              <p:par>
                                <p:cTn id="185" presetID="1" presetClass="exit" presetSubtype="0" fill="hold" grpId="2" nodeType="afterEffect">
                                  <p:stCondLst>
                                    <p:cond delay="0"/>
                                  </p:stCondLst>
                                  <p:childTnLst>
                                    <p:set>
                                      <p:cBhvr>
                                        <p:cTn id="186" dur="1" fill="hold">
                                          <p:stCondLst>
                                            <p:cond delay="0"/>
                                          </p:stCondLst>
                                        </p:cTn>
                                        <p:tgtEl>
                                          <p:spTgt spid="47"/>
                                        </p:tgtEl>
                                        <p:attrNameLst>
                                          <p:attrName>style.visibility</p:attrName>
                                        </p:attrNameLst>
                                      </p:cBhvr>
                                      <p:to>
                                        <p:strVal val="hidden"/>
                                      </p:to>
                                    </p:set>
                                  </p:childTnLst>
                                </p:cTn>
                              </p:par>
                              <p:par>
                                <p:cTn id="187" presetID="1" presetClass="exit" presetSubtype="0" fill="hold" grpId="2" nodeType="withEffect">
                                  <p:stCondLst>
                                    <p:cond delay="0"/>
                                  </p:stCondLst>
                                  <p:childTnLst>
                                    <p:set>
                                      <p:cBhvr>
                                        <p:cTn id="188" dur="1" fill="hold">
                                          <p:stCondLst>
                                            <p:cond delay="0"/>
                                          </p:stCondLst>
                                        </p:cTn>
                                        <p:tgtEl>
                                          <p:spTgt spid="48"/>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31"/>
                                        </p:tgtEl>
                                        <p:attrNameLst>
                                          <p:attrName>style.visibility</p:attrName>
                                        </p:attrNameLst>
                                      </p:cBhvr>
                                      <p:to>
                                        <p:strVal val="hidden"/>
                                      </p:to>
                                    </p:set>
                                  </p:childTnLst>
                                </p:cTn>
                              </p:par>
                              <p:par>
                                <p:cTn id="193" presetID="1" presetClass="entr" presetSubtype="0" fill="hold" grpId="1" nodeType="withEffect">
                                  <p:stCondLst>
                                    <p:cond delay="0"/>
                                  </p:stCondLst>
                                  <p:childTnLst>
                                    <p:set>
                                      <p:cBhvr>
                                        <p:cTn id="194" dur="1" fill="hold">
                                          <p:stCondLst>
                                            <p:cond delay="0"/>
                                          </p:stCondLst>
                                        </p:cTn>
                                        <p:tgtEl>
                                          <p:spTgt spid="30"/>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xit" presetSubtype="0" fill="hold" grpId="2" nodeType="clickEffect">
                                  <p:stCondLst>
                                    <p:cond delay="0"/>
                                  </p:stCondLst>
                                  <p:childTnLst>
                                    <p:set>
                                      <p:cBhvr>
                                        <p:cTn id="198" dur="1" fill="hold">
                                          <p:stCondLst>
                                            <p:cond delay="0"/>
                                          </p:stCondLst>
                                        </p:cTn>
                                        <p:tgtEl>
                                          <p:spTgt spid="20"/>
                                        </p:tgtEl>
                                        <p:attrNameLst>
                                          <p:attrName>style.visibility</p:attrName>
                                        </p:attrNameLst>
                                      </p:cBhvr>
                                      <p:to>
                                        <p:strVal val="hidden"/>
                                      </p:to>
                                    </p:set>
                                  </p:childTnLst>
                                </p:cTn>
                              </p:par>
                              <p:par>
                                <p:cTn id="199" presetID="1" presetClass="entr" presetSubtype="0" fill="hold" grpId="0" nodeType="withEffect">
                                  <p:stCondLst>
                                    <p:cond delay="0"/>
                                  </p:stCondLst>
                                  <p:childTnLst>
                                    <p:set>
                                      <p:cBhvr>
                                        <p:cTn id="200" dur="1" fill="hold">
                                          <p:stCondLst>
                                            <p:cond delay="0"/>
                                          </p:stCondLst>
                                        </p:cTn>
                                        <p:tgtEl>
                                          <p:spTgt spid="21"/>
                                        </p:tgtEl>
                                        <p:attrNameLst>
                                          <p:attrName>style.visibility</p:attrName>
                                        </p:attrNameLst>
                                      </p:cBhvr>
                                      <p:to>
                                        <p:strVal val="visible"/>
                                      </p:to>
                                    </p:set>
                                  </p:childTnLst>
                                </p:cTn>
                              </p:par>
                              <p:par>
                                <p:cTn id="201" presetID="0" presetClass="path" presetSubtype="0" accel="50000" decel="50000" fill="hold" grpId="1" nodeType="withEffect">
                                  <p:stCondLst>
                                    <p:cond delay="0"/>
                                  </p:stCondLst>
                                  <p:childTnLst>
                                    <p:animMotion origin="layout" path="M -3.33333E-6 -0.00185 C -0.01232 0.05203 -0.02465 0.10592 -0.05503 0.13529 C -0.08541 0.16466 -0.1401 0.17368 -0.18264 0.17391 C -0.22517 0.17414 -0.27934 0.15102 -0.31007 0.13714 C -0.3408 0.12326 -0.35729 0.09852 -0.36666 0.09089 " pathEditMode="relative" rAng="0" ptsTypes="aaaaA">
                                      <p:cBhvr>
                                        <p:cTn id="202" dur="500" fill="hold"/>
                                        <p:tgtEl>
                                          <p:spTgt spid="21"/>
                                        </p:tgtEl>
                                        <p:attrNameLst>
                                          <p:attrName>ppt_x</p:attrName>
                                          <p:attrName>ppt_y</p:attrName>
                                        </p:attrNameLst>
                                      </p:cBhvr>
                                      <p:rCtr x="-18333" y="8788"/>
                                    </p:animMotion>
                                  </p:childTnLst>
                                </p:cTn>
                              </p:par>
                              <p:par>
                                <p:cTn id="203" presetID="8" presetClass="emph" presetSubtype="0" fill="hold" nodeType="withEffect">
                                  <p:stCondLst>
                                    <p:cond delay="0"/>
                                  </p:stCondLst>
                                  <p:childTnLst>
                                    <p:animRot by="-5400000">
                                      <p:cBhvr>
                                        <p:cTn id="204" dur="2000" fill="hold"/>
                                        <p:tgtEl>
                                          <p:spTgt spid="42"/>
                                        </p:tgtEl>
                                        <p:attrNameLst>
                                          <p:attrName>r</p:attrName>
                                        </p:attrNameLst>
                                      </p:cBhvr>
                                    </p:animRot>
                                  </p:childTnLst>
                                </p:cTn>
                              </p:par>
                            </p:childTnLst>
                          </p:cTn>
                        </p:par>
                        <p:par>
                          <p:cTn id="205" fill="hold">
                            <p:stCondLst>
                              <p:cond delay="2000"/>
                            </p:stCondLst>
                            <p:childTnLst>
                              <p:par>
                                <p:cTn id="206" presetID="1" presetClass="emph" presetSubtype="1" nodeType="afterEffect">
                                  <p:stCondLst>
                                    <p:cond delay="0"/>
                                  </p:stCondLst>
                                  <p:childTnLst>
                                    <p:set>
                                      <p:cBhvr>
                                        <p:cTn id="207" dur="indefinite"/>
                                        <p:tgtEl>
                                          <p:spTgt spid="4"/>
                                        </p:tgtEl>
                                        <p:attrNameLst>
                                          <p:attrName>fillcolor</p:attrName>
                                        </p:attrNameLst>
                                      </p:cBhvr>
                                      <p:to>
                                        <p:clrVal>
                                          <a:schemeClr val="bg1"/>
                                        </p:clrVal>
                                      </p:to>
                                    </p:set>
                                    <p:set>
                                      <p:cBhvr>
                                        <p:cTn id="208" dur="indefinite"/>
                                        <p:tgtEl>
                                          <p:spTgt spid="4"/>
                                        </p:tgtEl>
                                        <p:attrNameLst>
                                          <p:attrName>fill.type</p:attrName>
                                        </p:attrNameLst>
                                      </p:cBhvr>
                                      <p:to>
                                        <p:strVal val="solid"/>
                                      </p:to>
                                    </p:set>
                                    <p:set>
                                      <p:cBhvr>
                                        <p:cTn id="209" dur="indefinite"/>
                                        <p:tgtEl>
                                          <p:spTgt spid="4"/>
                                        </p:tgtEl>
                                        <p:attrNameLst>
                                          <p:attrName>fill.on</p:attrName>
                                        </p:attrNameLst>
                                      </p:cBhvr>
                                      <p:to>
                                        <p:strVal val="true"/>
                                      </p:to>
                                    </p:set>
                                  </p:childTnLst>
                                </p:cTn>
                              </p:par>
                              <p:par>
                                <p:cTn id="210" presetID="1" presetClass="entr" presetSubtype="0" fill="hold" grpId="4" nodeType="withEffect">
                                  <p:stCondLst>
                                    <p:cond delay="0"/>
                                  </p:stCondLst>
                                  <p:childTnLst>
                                    <p:set>
                                      <p:cBhvr>
                                        <p:cTn id="211" dur="1" fill="hold">
                                          <p:stCondLst>
                                            <p:cond delay="0"/>
                                          </p:stCondLst>
                                        </p:cTn>
                                        <p:tgtEl>
                                          <p:spTgt spid="25"/>
                                        </p:tgtEl>
                                        <p:attrNameLst>
                                          <p:attrName>style.visibility</p:attrName>
                                        </p:attrNameLst>
                                      </p:cBhvr>
                                      <p:to>
                                        <p:strVal val="visible"/>
                                      </p:to>
                                    </p:set>
                                  </p:childTnLst>
                                </p:cTn>
                              </p:par>
                              <p:par>
                                <p:cTn id="212" presetID="1" presetClass="exit" presetSubtype="0" fill="hold" grpId="3" nodeType="withEffect">
                                  <p:stCondLst>
                                    <p:cond delay="0"/>
                                  </p:stCondLst>
                                  <p:childTnLst>
                                    <p:set>
                                      <p:cBhvr>
                                        <p:cTn id="213" dur="1" fill="hold">
                                          <p:stCondLst>
                                            <p:cond delay="0"/>
                                          </p:stCondLst>
                                        </p:cTn>
                                        <p:tgtEl>
                                          <p:spTgt spid="28"/>
                                        </p:tgtEl>
                                        <p:attrNameLst>
                                          <p:attrName>style.visibility</p:attrName>
                                        </p:attrNameLst>
                                      </p:cBhvr>
                                      <p:to>
                                        <p:strVal val="hidden"/>
                                      </p:to>
                                    </p:set>
                                  </p:childTnLst>
                                </p:cTn>
                              </p:par>
                              <p:par>
                                <p:cTn id="214" presetID="1" presetClass="emph" presetSubtype="1" nodeType="withEffect">
                                  <p:stCondLst>
                                    <p:cond delay="0"/>
                                  </p:stCondLst>
                                  <p:childTnLst>
                                    <p:set>
                                      <p:cBhvr>
                                        <p:cTn id="215" dur="indefinite"/>
                                        <p:tgtEl>
                                          <p:spTgt spid="6"/>
                                        </p:tgtEl>
                                        <p:attrNameLst>
                                          <p:attrName>fillcolor</p:attrName>
                                        </p:attrNameLst>
                                      </p:cBhvr>
                                      <p:to>
                                        <p:clrVal>
                                          <a:srgbClr val="66FF33"/>
                                        </p:clrVal>
                                      </p:to>
                                    </p:set>
                                    <p:set>
                                      <p:cBhvr>
                                        <p:cTn id="216" dur="indefinite"/>
                                        <p:tgtEl>
                                          <p:spTgt spid="6"/>
                                        </p:tgtEl>
                                        <p:attrNameLst>
                                          <p:attrName>fill.type</p:attrName>
                                        </p:attrNameLst>
                                      </p:cBhvr>
                                      <p:to>
                                        <p:strVal val="solid"/>
                                      </p:to>
                                    </p:set>
                                    <p:set>
                                      <p:cBhvr>
                                        <p:cTn id="217" dur="indefinite"/>
                                        <p:tgtEl>
                                          <p:spTgt spid="6"/>
                                        </p:tgtEl>
                                        <p:attrNameLst>
                                          <p:attrName>fill.on</p:attrName>
                                        </p:attrNameLst>
                                      </p:cBhvr>
                                      <p:to>
                                        <p:strVal val="true"/>
                                      </p:to>
                                    </p:set>
                                  </p:childTnLst>
                                </p:cTn>
                              </p:par>
                            </p:childTnLst>
                          </p:cTn>
                        </p:par>
                      </p:childTnLst>
                    </p:cTn>
                  </p:par>
                  <p:par>
                    <p:cTn id="218" fill="hold">
                      <p:stCondLst>
                        <p:cond delay="indefinite"/>
                      </p:stCondLst>
                      <p:childTnLst>
                        <p:par>
                          <p:cTn id="219" fill="hold">
                            <p:stCondLst>
                              <p:cond delay="0"/>
                            </p:stCondLst>
                            <p:childTnLst>
                              <p:par>
                                <p:cTn id="220" presetID="1" presetClass="exit" presetSubtype="0" fill="hold" grpId="4" nodeType="clickEffect">
                                  <p:stCondLst>
                                    <p:cond delay="0"/>
                                  </p:stCondLst>
                                  <p:childTnLst>
                                    <p:set>
                                      <p:cBhvr>
                                        <p:cTn id="221" dur="1" fill="hold">
                                          <p:stCondLst>
                                            <p:cond delay="0"/>
                                          </p:stCondLst>
                                        </p:cTn>
                                        <p:tgtEl>
                                          <p:spTgt spid="30"/>
                                        </p:tgtEl>
                                        <p:attrNameLst>
                                          <p:attrName>style.visibility</p:attrName>
                                        </p:attrNameLst>
                                      </p:cBhvr>
                                      <p:to>
                                        <p:strVal val="hidden"/>
                                      </p:to>
                                    </p:set>
                                  </p:childTnLst>
                                </p:cTn>
                              </p:par>
                              <p:par>
                                <p:cTn id="222" presetID="1" presetClass="entr" presetSubtype="0" fill="hold" grpId="1" nodeType="withEffect">
                                  <p:stCondLst>
                                    <p:cond delay="0"/>
                                  </p:stCondLst>
                                  <p:childTnLst>
                                    <p:set>
                                      <p:cBhvr>
                                        <p:cTn id="223" dur="1" fill="hold">
                                          <p:stCondLst>
                                            <p:cond delay="0"/>
                                          </p:stCondLst>
                                        </p:cTn>
                                        <p:tgtEl>
                                          <p:spTgt spid="29"/>
                                        </p:tgtEl>
                                        <p:attrNameLst>
                                          <p:attrName>style.visibility</p:attrName>
                                        </p:attrNameLst>
                                      </p:cBhvr>
                                      <p:to>
                                        <p:strVal val="visible"/>
                                      </p:to>
                                    </p:set>
                                  </p:childTnLst>
                                </p:cTn>
                              </p:par>
                              <p:par>
                                <p:cTn id="224" presetID="1" presetClass="entr" presetSubtype="0" fill="hold" grpId="0" nodeType="withEffect">
                                  <p:stCondLst>
                                    <p:cond delay="0"/>
                                  </p:stCondLst>
                                  <p:childTnLst>
                                    <p:set>
                                      <p:cBhvr>
                                        <p:cTn id="225" dur="1" fill="hold">
                                          <p:stCondLst>
                                            <p:cond delay="0"/>
                                          </p:stCondLst>
                                        </p:cTn>
                                        <p:tgtEl>
                                          <p:spTgt spid="49"/>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1" presetClass="exit" presetSubtype="0" fill="hold" grpId="2" nodeType="clickEffect">
                                  <p:stCondLst>
                                    <p:cond delay="0"/>
                                  </p:stCondLst>
                                  <p:childTnLst>
                                    <p:set>
                                      <p:cBhvr>
                                        <p:cTn id="229" dur="1" fill="hold">
                                          <p:stCondLst>
                                            <p:cond delay="0"/>
                                          </p:stCondLst>
                                        </p:cTn>
                                        <p:tgtEl>
                                          <p:spTgt spid="21"/>
                                        </p:tgtEl>
                                        <p:attrNameLst>
                                          <p:attrName>style.visibility</p:attrName>
                                        </p:attrNameLst>
                                      </p:cBhvr>
                                      <p:to>
                                        <p:strVal val="hidden"/>
                                      </p:to>
                                    </p:set>
                                  </p:childTnLst>
                                </p:cTn>
                              </p:par>
                              <p:par>
                                <p:cTn id="230" presetID="1" presetClass="entr" presetSubtype="0" fill="hold" grpId="0" nodeType="withEffect">
                                  <p:stCondLst>
                                    <p:cond delay="0"/>
                                  </p:stCondLst>
                                  <p:childTnLst>
                                    <p:set>
                                      <p:cBhvr>
                                        <p:cTn id="231" dur="1" fill="hold">
                                          <p:stCondLst>
                                            <p:cond delay="0"/>
                                          </p:stCondLst>
                                        </p:cTn>
                                        <p:tgtEl>
                                          <p:spTgt spid="22"/>
                                        </p:tgtEl>
                                        <p:attrNameLst>
                                          <p:attrName>style.visibility</p:attrName>
                                        </p:attrNameLst>
                                      </p:cBhvr>
                                      <p:to>
                                        <p:strVal val="visible"/>
                                      </p:to>
                                    </p:set>
                                  </p:childTnLst>
                                </p:cTn>
                              </p:par>
                              <p:par>
                                <p:cTn id="232" presetID="0" presetClass="path" presetSubtype="0" accel="50000" decel="50000" fill="hold" grpId="1" nodeType="withEffect">
                                  <p:stCondLst>
                                    <p:cond delay="0"/>
                                  </p:stCondLst>
                                  <p:childTnLst>
                                    <p:animMotion origin="layout" path="M 3.33333E-6 4.21832E-6 C -0.02049 -0.02706 -0.04098 -0.05389 -0.04636 -0.10061 C -0.05174 -0.14732 -0.03854 -0.25347 -0.03195 -0.28007 C -0.02535 -0.30666 -0.01354 -0.29209 -0.00729 -0.26064 C -0.00104 -0.22919 0.00347 -0.11911 0.00573 -0.09089 " pathEditMode="relative" rAng="0" ptsTypes="aaaaA">
                                      <p:cBhvr>
                                        <p:cTn id="233" dur="500" fill="hold"/>
                                        <p:tgtEl>
                                          <p:spTgt spid="22"/>
                                        </p:tgtEl>
                                        <p:attrNameLst>
                                          <p:attrName>ppt_x</p:attrName>
                                          <p:attrName>ppt_y</p:attrName>
                                        </p:attrNameLst>
                                      </p:cBhvr>
                                      <p:rCtr x="-2309" y="-15333"/>
                                    </p:animMotion>
                                  </p:childTnLst>
                                </p:cTn>
                              </p:par>
                            </p:childTnLst>
                          </p:cTn>
                        </p:par>
                        <p:par>
                          <p:cTn id="234" fill="hold">
                            <p:stCondLst>
                              <p:cond delay="500"/>
                            </p:stCondLst>
                            <p:childTnLst>
                              <p:par>
                                <p:cTn id="235" presetID="1" presetClass="emph" presetSubtype="1" nodeType="afterEffect">
                                  <p:stCondLst>
                                    <p:cond delay="0"/>
                                  </p:stCondLst>
                                  <p:childTnLst>
                                    <p:set>
                                      <p:cBhvr>
                                        <p:cTn id="236" dur="indefinite"/>
                                        <p:tgtEl>
                                          <p:spTgt spid="4"/>
                                        </p:tgtEl>
                                        <p:attrNameLst>
                                          <p:attrName>fillcolor</p:attrName>
                                        </p:attrNameLst>
                                      </p:cBhvr>
                                      <p:to>
                                        <p:clrVal>
                                          <a:schemeClr val="bg1"/>
                                        </p:clrVal>
                                      </p:to>
                                    </p:set>
                                    <p:set>
                                      <p:cBhvr>
                                        <p:cTn id="237" dur="indefinite"/>
                                        <p:tgtEl>
                                          <p:spTgt spid="4"/>
                                        </p:tgtEl>
                                        <p:attrNameLst>
                                          <p:attrName>fill.type</p:attrName>
                                        </p:attrNameLst>
                                      </p:cBhvr>
                                      <p:to>
                                        <p:strVal val="solid"/>
                                      </p:to>
                                    </p:set>
                                    <p:set>
                                      <p:cBhvr>
                                        <p:cTn id="238" dur="indefinite"/>
                                        <p:tgtEl>
                                          <p:spTgt spid="4"/>
                                        </p:tgtEl>
                                        <p:attrNameLst>
                                          <p:attrName>fill.on</p:attrName>
                                        </p:attrNameLst>
                                      </p:cBhvr>
                                      <p:to>
                                        <p:strVal val="true"/>
                                      </p:to>
                                    </p:set>
                                  </p:childTnLst>
                                </p:cTn>
                              </p:par>
                              <p:par>
                                <p:cTn id="239" presetID="1" presetClass="emph" presetSubtype="1" nodeType="withEffect">
                                  <p:stCondLst>
                                    <p:cond delay="0"/>
                                  </p:stCondLst>
                                  <p:childTnLst>
                                    <p:set>
                                      <p:cBhvr>
                                        <p:cTn id="240" dur="indefinite"/>
                                        <p:tgtEl>
                                          <p:spTgt spid="6"/>
                                        </p:tgtEl>
                                        <p:attrNameLst>
                                          <p:attrName>fillcolor</p:attrName>
                                        </p:attrNameLst>
                                      </p:cBhvr>
                                      <p:to>
                                        <p:clrVal>
                                          <a:srgbClr val="66FF33"/>
                                        </p:clrVal>
                                      </p:to>
                                    </p:set>
                                    <p:set>
                                      <p:cBhvr>
                                        <p:cTn id="241" dur="indefinite"/>
                                        <p:tgtEl>
                                          <p:spTgt spid="6"/>
                                        </p:tgtEl>
                                        <p:attrNameLst>
                                          <p:attrName>fill.type</p:attrName>
                                        </p:attrNameLst>
                                      </p:cBhvr>
                                      <p:to>
                                        <p:strVal val="solid"/>
                                      </p:to>
                                    </p:set>
                                    <p:set>
                                      <p:cBhvr>
                                        <p:cTn id="242" dur="indefinite"/>
                                        <p:tgtEl>
                                          <p:spTgt spid="6"/>
                                        </p:tgtEl>
                                        <p:attrNameLst>
                                          <p:attrName>fill.on</p:attrName>
                                        </p:attrNameLst>
                                      </p:cBhvr>
                                      <p:to>
                                        <p:strVal val="true"/>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2" nodeType="clickEffect">
                                  <p:stCondLst>
                                    <p:cond delay="0"/>
                                  </p:stCondLst>
                                  <p:childTnLst>
                                    <p:set>
                                      <p:cBhvr>
                                        <p:cTn id="246" dur="1" fill="hold">
                                          <p:stCondLst>
                                            <p:cond delay="0"/>
                                          </p:stCondLst>
                                        </p:cTn>
                                        <p:tgtEl>
                                          <p:spTgt spid="29"/>
                                        </p:tgtEl>
                                        <p:attrNameLst>
                                          <p:attrName>style.visibility</p:attrName>
                                        </p:attrNameLst>
                                      </p:cBhvr>
                                      <p:to>
                                        <p:strVal val="hidden"/>
                                      </p:to>
                                    </p:set>
                                  </p:childTnLst>
                                </p:cTn>
                              </p:par>
                              <p:par>
                                <p:cTn id="247" presetID="1" presetClass="entr" presetSubtype="0" fill="hold" grpId="2" nodeType="withEffect">
                                  <p:stCondLst>
                                    <p:cond delay="0"/>
                                  </p:stCondLst>
                                  <p:childTnLst>
                                    <p:set>
                                      <p:cBhvr>
                                        <p:cTn id="248" dur="1" fill="hold">
                                          <p:stCondLst>
                                            <p:cond delay="0"/>
                                          </p:stCondLst>
                                        </p:cTn>
                                        <p:tgtEl>
                                          <p:spTgt spid="30"/>
                                        </p:tgtEl>
                                        <p:attrNameLst>
                                          <p:attrName>style.visibility</p:attrName>
                                        </p:attrNameLst>
                                      </p:cBhvr>
                                      <p:to>
                                        <p:strVal val="visible"/>
                                      </p:to>
                                    </p:set>
                                  </p:childTnLst>
                                </p:cTn>
                              </p:par>
                              <p:par>
                                <p:cTn id="249" presetID="1" presetClass="exit" presetSubtype="0" fill="hold" grpId="1" nodeType="withEffect">
                                  <p:stCondLst>
                                    <p:cond delay="0"/>
                                  </p:stCondLst>
                                  <p:childTnLst>
                                    <p:set>
                                      <p:cBhvr>
                                        <p:cTn id="250" dur="1" fill="hold">
                                          <p:stCondLst>
                                            <p:cond delay="0"/>
                                          </p:stCondLst>
                                        </p:cTn>
                                        <p:tgtEl>
                                          <p:spTgt spid="49"/>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1" presetClass="exit" presetSubtype="0" fill="hold" grpId="2" nodeType="clickEffect">
                                  <p:stCondLst>
                                    <p:cond delay="0"/>
                                  </p:stCondLst>
                                  <p:childTnLst>
                                    <p:set>
                                      <p:cBhvr>
                                        <p:cTn id="254" dur="1" fill="hold">
                                          <p:stCondLst>
                                            <p:cond delay="0"/>
                                          </p:stCondLst>
                                        </p:cTn>
                                        <p:tgtEl>
                                          <p:spTgt spid="22"/>
                                        </p:tgtEl>
                                        <p:attrNameLst>
                                          <p:attrName>style.visibility</p:attrName>
                                        </p:attrNameLst>
                                      </p:cBhvr>
                                      <p:to>
                                        <p:strVal val="hidden"/>
                                      </p:to>
                                    </p:set>
                                  </p:childTnLst>
                                </p:cTn>
                              </p:par>
                              <p:par>
                                <p:cTn id="255" presetID="1" presetClass="entr" presetSubtype="0" fill="hold" grpId="0" nodeType="withEffect">
                                  <p:stCondLst>
                                    <p:cond delay="0"/>
                                  </p:stCondLst>
                                  <p:childTnLst>
                                    <p:set>
                                      <p:cBhvr>
                                        <p:cTn id="256" dur="1" fill="hold">
                                          <p:stCondLst>
                                            <p:cond delay="0"/>
                                          </p:stCondLst>
                                        </p:cTn>
                                        <p:tgtEl>
                                          <p:spTgt spid="23"/>
                                        </p:tgtEl>
                                        <p:attrNameLst>
                                          <p:attrName>style.visibility</p:attrName>
                                        </p:attrNameLst>
                                      </p:cBhvr>
                                      <p:to>
                                        <p:strVal val="visible"/>
                                      </p:to>
                                    </p:set>
                                  </p:childTnLst>
                                </p:cTn>
                              </p:par>
                              <p:par>
                                <p:cTn id="257" presetID="0" presetClass="path" presetSubtype="0" accel="50000" decel="50000" fill="hold" grpId="1" nodeType="withEffect">
                                  <p:stCondLst>
                                    <p:cond delay="0"/>
                                  </p:stCondLst>
                                  <p:childTnLst>
                                    <p:animMotion origin="layout" path="M -0.00816 0.00162 C -0.03246 0.01087 -0.05659 0.02012 -0.06336 -0.01203 C -0.07014 -0.04417 -0.05538 -0.16513 -0.04878 -0.19149 C -0.04218 -0.21785 -0.03055 -0.19935 -0.02413 -0.17021 C -0.0177 -0.14107 -0.01215 -0.0414 -0.00972 -0.01596 " pathEditMode="relative" rAng="0" ptsTypes="aaaaA">
                                      <p:cBhvr>
                                        <p:cTn id="258" dur="500" fill="hold"/>
                                        <p:tgtEl>
                                          <p:spTgt spid="23"/>
                                        </p:tgtEl>
                                        <p:attrNameLst>
                                          <p:attrName>ppt_x</p:attrName>
                                          <p:attrName>ppt_y</p:attrName>
                                        </p:attrNameLst>
                                      </p:cBhvr>
                                      <p:rCtr x="-3108" y="-100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1" grpId="0"/>
      <p:bldP spid="12" grpId="0"/>
      <p:bldP spid="13" grpId="0"/>
      <p:bldP spid="14" grpId="0"/>
      <p:bldP spid="15" grpId="0"/>
      <p:bldP spid="16" grpId="0" animBg="1"/>
      <p:bldP spid="16" grpId="1" animBg="1"/>
      <p:bldP spid="16" grpId="2" animBg="1"/>
      <p:bldP spid="17" grpId="0" animBg="1"/>
      <p:bldP spid="17" grpId="1" animBg="1"/>
      <p:bldP spid="17" grpId="2" animBg="1"/>
      <p:bldP spid="18" grpId="0" animBg="1"/>
      <p:bldP spid="18" grpId="1" animBg="1"/>
      <p:bldP spid="18" grpId="2" animBg="1"/>
      <p:bldP spid="19" grpId="0" animBg="1"/>
      <p:bldP spid="19" grpId="1" animBg="1"/>
      <p:bldP spid="19" grpId="2" animBg="1"/>
      <p:bldP spid="20" grpId="0" animBg="1"/>
      <p:bldP spid="20" grpId="1" animBg="1"/>
      <p:bldP spid="20" grpId="2" animBg="1"/>
      <p:bldP spid="21" grpId="0" animBg="1"/>
      <p:bldP spid="21" grpId="1" animBg="1"/>
      <p:bldP spid="21" grpId="2" animBg="1"/>
      <p:bldP spid="22" grpId="0" animBg="1"/>
      <p:bldP spid="22" grpId="1" animBg="1"/>
      <p:bldP spid="22" grpId="2" animBg="1"/>
      <p:bldP spid="23" grpId="0" animBg="1"/>
      <p:bldP spid="23" grpId="1" animBg="1"/>
      <p:bldP spid="25" grpId="0" animBg="1"/>
      <p:bldP spid="25" grpId="1" animBg="1"/>
      <p:bldP spid="25" grpId="2" animBg="1"/>
      <p:bldP spid="25" grpId="3" animBg="1"/>
      <p:bldP spid="25" grpId="4" animBg="1"/>
      <p:bldP spid="27" grpId="0" animBg="1"/>
      <p:bldP spid="27" grpId="1" animBg="1"/>
      <p:bldP spid="27" grpId="2" animBg="1"/>
      <p:bldP spid="27" grpId="3" animBg="1"/>
      <p:bldP spid="28" grpId="0" animBg="1"/>
      <p:bldP spid="28" grpId="1" animBg="1"/>
      <p:bldP spid="28" grpId="2" animBg="1"/>
      <p:bldP spid="28" grpId="3" animBg="1"/>
      <p:bldP spid="29" grpId="0" animBg="1"/>
      <p:bldP spid="29" grpId="1" animBg="1"/>
      <p:bldP spid="29" grpId="2" animBg="1"/>
      <p:bldP spid="29" grpId="3" animBg="1"/>
      <p:bldP spid="30" grpId="0" animBg="1"/>
      <p:bldP spid="30" grpId="1" animBg="1"/>
      <p:bldP spid="30" grpId="2" animBg="1"/>
      <p:bldP spid="30" grpId="3" animBg="1"/>
      <p:bldP spid="30" grpId="4" animBg="1"/>
      <p:bldP spid="31" grpId="0" animBg="1"/>
      <p:bldP spid="31" grpId="1" animBg="1"/>
      <p:bldP spid="32" grpId="0"/>
      <p:bldP spid="33" grpId="0"/>
      <p:bldP spid="34" grpId="0"/>
      <p:bldP spid="35" grpId="0"/>
      <p:bldP spid="41" grpId="0" animBg="1"/>
      <p:bldP spid="41" grpId="1" animBg="1"/>
      <p:bldP spid="41" grpId="2" animBg="1"/>
      <p:bldP spid="45" grpId="0" animBg="1"/>
      <p:bldP spid="45" grpId="1" animBg="1"/>
      <p:bldP spid="45" grpId="2" animBg="1"/>
      <p:bldP spid="46" grpId="0" animBg="1"/>
      <p:bldP spid="46" grpId="1" animBg="1"/>
      <p:bldP spid="46" grpId="2" animBg="1"/>
      <p:bldP spid="47" grpId="0" animBg="1"/>
      <p:bldP spid="47" grpId="1" animBg="1"/>
      <p:bldP spid="47" grpId="2" animBg="1"/>
      <p:bldP spid="48" grpId="0" animBg="1"/>
      <p:bldP spid="48" grpId="1" animBg="1"/>
      <p:bldP spid="48" grpId="2" animBg="1"/>
      <p:bldP spid="49" grpId="0" animBg="1"/>
      <p:bldP spid="49"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BBDF0-EC40-424F-B5DE-8FCD87108915}"/>
              </a:ext>
            </a:extLst>
          </p:cNvPr>
          <p:cNvSpPr>
            <a:spLocks noGrp="1"/>
          </p:cNvSpPr>
          <p:nvPr>
            <p:ph type="title"/>
          </p:nvPr>
        </p:nvSpPr>
        <p:spPr/>
        <p:txBody>
          <a:bodyPr/>
          <a:lstStyle/>
          <a:p>
            <a:r>
              <a:rPr lang="en-US" dirty="0"/>
              <a:t>Machine Models</a:t>
            </a:r>
          </a:p>
        </p:txBody>
      </p:sp>
      <p:sp>
        <p:nvSpPr>
          <p:cNvPr id="2" name="Content Placeholder 1">
            <a:extLst>
              <a:ext uri="{FF2B5EF4-FFF2-40B4-BE49-F238E27FC236}">
                <a16:creationId xmlns:a16="http://schemas.microsoft.com/office/drawing/2014/main" id="{A96ADD91-0968-4FAD-9CA9-7B94E87D4F1A}"/>
              </a:ext>
            </a:extLst>
          </p:cNvPr>
          <p:cNvSpPr>
            <a:spLocks noGrp="1"/>
          </p:cNvSpPr>
          <p:nvPr>
            <p:ph idx="1"/>
          </p:nvPr>
        </p:nvSpPr>
        <p:spPr>
          <a:xfrm>
            <a:off x="33438" y="1389673"/>
            <a:ext cx="3242518" cy="4355800"/>
          </a:xfrm>
        </p:spPr>
        <p:txBody>
          <a:bodyPr>
            <a:normAutofit fontScale="85000" lnSpcReduction="10000"/>
          </a:bodyPr>
          <a:lstStyle/>
          <a:p>
            <a:pPr algn="just"/>
            <a:r>
              <a:rPr lang="en-US" sz="2400" dirty="0"/>
              <a:t>Computation is the processing of information by the </a:t>
            </a:r>
            <a:r>
              <a:rPr lang="en-US" sz="2400" b="1" dirty="0"/>
              <a:t>unlimited application</a:t>
            </a:r>
            <a:r>
              <a:rPr lang="en-US" sz="2400" dirty="0"/>
              <a:t> of a </a:t>
            </a:r>
            <a:r>
              <a:rPr lang="en-US" sz="2400" b="1" dirty="0"/>
              <a:t>finite set</a:t>
            </a:r>
            <a:r>
              <a:rPr lang="en-US" sz="2400" dirty="0"/>
              <a:t> of operations or rules.</a:t>
            </a:r>
          </a:p>
          <a:p>
            <a:pPr algn="just"/>
            <a:r>
              <a:rPr lang="en-US" b="1" dirty="0"/>
              <a:t>Abstraction:</a:t>
            </a:r>
            <a:r>
              <a:rPr lang="en-US" dirty="0"/>
              <a:t> We don’t care how the control is implemented. </a:t>
            </a:r>
          </a:p>
          <a:p>
            <a:pPr marL="0" indent="0" algn="just">
              <a:buNone/>
            </a:pPr>
            <a:r>
              <a:rPr lang="en-US" dirty="0"/>
              <a:t>We just require it to – </a:t>
            </a:r>
          </a:p>
          <a:p>
            <a:pPr algn="just"/>
            <a:r>
              <a:rPr lang="en-US" dirty="0"/>
              <a:t>read a given input string</a:t>
            </a:r>
          </a:p>
          <a:p>
            <a:pPr algn="just"/>
            <a:r>
              <a:rPr lang="en-US" dirty="0"/>
              <a:t>have a finite number of states, and </a:t>
            </a:r>
          </a:p>
          <a:p>
            <a:pPr algn="just"/>
            <a:r>
              <a:rPr lang="en-US" dirty="0"/>
              <a:t>transition between states using fixed rules.</a:t>
            </a:r>
          </a:p>
        </p:txBody>
      </p:sp>
      <p:sp>
        <p:nvSpPr>
          <p:cNvPr id="4" name="Text Placeholder 3">
            <a:extLst>
              <a:ext uri="{FF2B5EF4-FFF2-40B4-BE49-F238E27FC236}">
                <a16:creationId xmlns:a16="http://schemas.microsoft.com/office/drawing/2014/main" id="{7EA6496F-6F11-4EF5-99C9-E2122A901826}"/>
              </a:ext>
            </a:extLst>
          </p:cNvPr>
          <p:cNvSpPr>
            <a:spLocks noGrp="1"/>
          </p:cNvSpPr>
          <p:nvPr>
            <p:ph type="body" sz="half" idx="2"/>
          </p:nvPr>
        </p:nvSpPr>
        <p:spPr>
          <a:xfrm>
            <a:off x="27711" y="5745479"/>
            <a:ext cx="3275953" cy="691551"/>
          </a:xfrm>
        </p:spPr>
        <p:txBody>
          <a:bodyPr>
            <a:normAutofit/>
          </a:bodyPr>
          <a:lstStyle/>
          <a:p>
            <a:pPr algn="just"/>
            <a:r>
              <a:rPr lang="en-US" sz="1800" dirty="0"/>
              <a:t>Finite State Machine</a:t>
            </a:r>
          </a:p>
        </p:txBody>
      </p:sp>
      <p:sp>
        <p:nvSpPr>
          <p:cNvPr id="3" name="Footer Placeholder 2">
            <a:extLst>
              <a:ext uri="{FF2B5EF4-FFF2-40B4-BE49-F238E27FC236}">
                <a16:creationId xmlns:a16="http://schemas.microsoft.com/office/drawing/2014/main" id="{2EFD22FD-AD12-4FB8-8B49-1160B5D62609}"/>
              </a:ext>
            </a:extLst>
          </p:cNvPr>
          <p:cNvSpPr>
            <a:spLocks noGrp="1"/>
          </p:cNvSpPr>
          <p:nvPr>
            <p:ph type="ftr" sz="quarter" idx="11"/>
          </p:nvPr>
        </p:nvSpPr>
        <p:spPr/>
        <p:txBody>
          <a:bodyPr/>
          <a:lstStyle/>
          <a:p>
            <a:r>
              <a:rPr lang="en-US"/>
              <a:t>CSC3113: Theory of Computation</a:t>
            </a:r>
          </a:p>
        </p:txBody>
      </p:sp>
      <p:pic>
        <p:nvPicPr>
          <p:cNvPr id="16" name="Picture Placeholder 15" descr="A screenshot of a cell phone&#10;&#10;Description automatically generated">
            <a:extLst>
              <a:ext uri="{FF2B5EF4-FFF2-40B4-BE49-F238E27FC236}">
                <a16:creationId xmlns:a16="http://schemas.microsoft.com/office/drawing/2014/main" id="{01B3FDF7-E5F4-4F4F-B53E-B2ECE2D0A9CA}"/>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tretch/>
        </p:blipFill>
        <p:spPr>
          <a:xfrm>
            <a:off x="3703320" y="221600"/>
            <a:ext cx="5085114" cy="6237066"/>
          </a:xfrm>
        </p:spPr>
      </p:pic>
    </p:spTree>
    <p:extLst>
      <p:ext uri="{BB962C8B-B14F-4D97-AF65-F5344CB8AC3E}">
        <p14:creationId xmlns:p14="http://schemas.microsoft.com/office/powerpoint/2010/main" val="1495368202"/>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AD9D4DA7-99FE-4971-872D-FB51908D2026}" vid="{9C633EB9-AA04-4F76-AA21-0C5D03FB0A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93F30D5-99B0-4251-B6D2-5F3756B59D3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BB16F44-E7BD-4D08-803A-6EC5AB781010}">
  <ds:schemaRefs>
    <ds:schemaRef ds:uri="http://schemas.microsoft.com/sharepoint/v3/contenttype/forms"/>
  </ds:schemaRefs>
</ds:datastoreItem>
</file>

<file path=customXml/itemProps3.xml><?xml version="1.0" encoding="utf-8"?>
<ds:datastoreItem xmlns:ds="http://schemas.openxmlformats.org/officeDocument/2006/customXml" ds:itemID="{3047CA49-64C2-405B-A143-9BBFF91C71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934</TotalTime>
  <Words>2251</Words>
  <Application>Microsoft Office PowerPoint</Application>
  <PresentationFormat>On-screen Show (4:3)</PresentationFormat>
  <Paragraphs>269</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Black</vt:lpstr>
      <vt:lpstr>Arial Narrow</vt:lpstr>
      <vt:lpstr>Bookman Old Style</vt:lpstr>
      <vt:lpstr>Calibri</vt:lpstr>
      <vt:lpstr>Corbel</vt:lpstr>
      <vt:lpstr>Wingdings</vt:lpstr>
      <vt:lpstr>AIUB 2020</vt:lpstr>
      <vt:lpstr>Deterministic Finite Automaton (DFA)</vt:lpstr>
      <vt:lpstr>PowerPoint Presentation</vt:lpstr>
      <vt:lpstr>PowerPoint Presentation</vt:lpstr>
      <vt:lpstr>PowerPoint Presentation</vt:lpstr>
      <vt:lpstr>PowerPoint Presentation</vt:lpstr>
      <vt:lpstr>PowerPoint Presentation</vt:lpstr>
      <vt:lpstr>Automatic Door</vt:lpstr>
      <vt:lpstr>PowerPoint Presentation</vt:lpstr>
      <vt:lpstr>Machine Models</vt:lpstr>
      <vt:lpstr>Machine Model</vt:lpstr>
      <vt:lpstr>PowerPoint Presentation</vt:lpstr>
      <vt:lpstr>Types of Finite Automata</vt:lpstr>
      <vt:lpstr>PowerPoint Presentation</vt:lpstr>
      <vt:lpstr>PowerPoint Presentation</vt:lpstr>
      <vt:lpstr>PowerPoint Presentation</vt:lpstr>
      <vt:lpstr>PowerPoint Presentation</vt:lpstr>
      <vt:lpstr>Formal Definition for Machine M1</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141</cp:revision>
  <dcterms:created xsi:type="dcterms:W3CDTF">2020-07-03T15:11:23Z</dcterms:created>
  <dcterms:modified xsi:type="dcterms:W3CDTF">2021-05-22T18:58:40Z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