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86" r:id="rId9"/>
    <p:sldId id="287" r:id="rId10"/>
    <p:sldId id="289" r:id="rId11"/>
    <p:sldId id="290" r:id="rId12"/>
    <p:sldId id="291" r:id="rId13"/>
    <p:sldId id="292" r:id="rId14"/>
    <p:sldId id="284" r:id="rId15"/>
    <p:sldId id="299" r:id="rId16"/>
    <p:sldId id="300"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3" d="100"/>
          <a:sy n="63"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recognizes </a:t>
            </a:r>
            <a:r>
              <a:rPr lang="en-US" altLang="en-US" sz="2200" i="1" dirty="0"/>
              <a:t>A</a:t>
            </a:r>
            <a:r>
              <a:rPr lang="en-US" altLang="en-US" sz="2200" baseline="-25000" dirty="0"/>
              <a:t>1</a:t>
            </a:r>
            <a:r>
              <a:rPr lang="en-US" altLang="en-US" sz="2200" dirty="0"/>
              <a:t>*.</a:t>
            </a:r>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extLst>
              <p:ext uri="{D42A27DB-BD31-4B8C-83A1-F6EECF244321}">
                <p14:modId xmlns:p14="http://schemas.microsoft.com/office/powerpoint/2010/main" val="2426105356"/>
              </p:ext>
            </p:extLst>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30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sz="2400" dirty="0"/>
              <a:t>DFA-NFA Equivalence.</a:t>
            </a:r>
            <a:endParaRPr lang="en-US" dirty="0"/>
          </a:p>
          <a:p>
            <a:r>
              <a:rPr lang="en-US" dirty="0"/>
              <a:t>Nondeterministic Finite Automata (NFA).</a:t>
            </a:r>
          </a:p>
          <a:p>
            <a:pPr lvl="1"/>
            <a:r>
              <a:rPr lang="en-US" sz="2200" dirty="0">
                <a:solidFill>
                  <a:schemeClr val="tx1">
                    <a:lumMod val="95000"/>
                    <a:lumOff val="5000"/>
                  </a:schemeClr>
                </a:solidFill>
              </a:rPr>
              <a:t>Practice, solve exercise of NFA.</a:t>
            </a:r>
          </a:p>
          <a:p>
            <a:pPr lvl="1"/>
            <a:r>
              <a:rPr lang="en-US" sz="2200" dirty="0">
                <a:solidFill>
                  <a:schemeClr val="tx1">
                    <a:lumMod val="95000"/>
                    <a:lumOff val="5000"/>
                  </a:schemeClr>
                </a:solidFill>
              </a:rPr>
              <a:t>Closure under regular operations.</a:t>
            </a:r>
          </a:p>
          <a:p>
            <a:pPr marL="257175" lvl="1" indent="0">
              <a:buNone/>
            </a:pPr>
            <a:endParaRPr lang="en-US" sz="2200" dirty="0">
              <a:solidFill>
                <a:schemeClr val="tx1">
                  <a:lumMod val="95000"/>
                  <a:lumOff val="5000"/>
                </a:schemeClr>
              </a:solidFill>
            </a:endParaRP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sz="2400" dirty="0"/>
              <a:t>Equivalence of DFA &amp; NFA.</a:t>
            </a:r>
          </a:p>
          <a:p>
            <a:r>
              <a:rPr lang="en-US" dirty="0"/>
              <a:t>Understand, learn &amp; practice with example</a:t>
            </a:r>
          </a:p>
          <a:p>
            <a:pPr lvl="1"/>
            <a:r>
              <a:rPr lang="en-US" sz="2200" dirty="0"/>
              <a:t>Practice designing NFA.</a:t>
            </a:r>
          </a:p>
          <a:p>
            <a:pPr lvl="1"/>
            <a:r>
              <a:rPr lang="en-US" sz="2200" dirty="0"/>
              <a:t>Understanding closure under regular operation for NFA.</a:t>
            </a:r>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Equivalence of DFA &amp; NFA.</a:t>
            </a:r>
          </a:p>
          <a:p>
            <a:r>
              <a:rPr lang="en-US" dirty="0"/>
              <a:t>Conversion from NFA to DFA.</a:t>
            </a:r>
          </a:p>
          <a:p>
            <a:r>
              <a:rPr lang="en-US" dirty="0"/>
              <a:t>Practice &amp; Design of NFA</a:t>
            </a:r>
          </a:p>
          <a:p>
            <a:r>
              <a:rPr lang="en-US"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r>
              <a:rPr lang="en-US" altLang="en-US" sz="2800" dirty="0"/>
              <a:t>Every NFA has an equivalent DFA.</a:t>
            </a:r>
          </a:p>
          <a:p>
            <a:pPr eaLnBrk="1" hangingPunct="1"/>
            <a:r>
              <a:rPr lang="en-US" altLang="en-US" sz="2800" dirty="0"/>
              <a:t>Let </a:t>
            </a:r>
            <a:r>
              <a:rPr lang="en-US" altLang="en-US" sz="2800" i="1" dirty="0"/>
              <a:t>N</a:t>
            </a:r>
            <a:r>
              <a:rPr lang="en-US" altLang="en-US" sz="2800" dirty="0"/>
              <a:t> =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be the NFA recognizing some language </a:t>
            </a:r>
            <a:r>
              <a:rPr lang="en-US" altLang="en-US" sz="2800" i="1" dirty="0"/>
              <a:t>A</a:t>
            </a:r>
            <a:r>
              <a:rPr lang="en-US" altLang="en-US" sz="2800" dirty="0"/>
              <a:t>.</a:t>
            </a:r>
          </a:p>
          <a:p>
            <a:pPr eaLnBrk="1" hangingPunct="1"/>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r>
              <a:rPr lang="en-US" altLang="en-US" sz="2400" dirty="0">
                <a:cs typeface="Arial" panose="020B0604020202020204" pitchFamily="34" charset="0"/>
                <a:sym typeface="Symbol" panose="05050102010706020507" pitchFamily="18" charset="2"/>
              </a:rPr>
              <a:t>Every state of </a:t>
            </a:r>
            <a:r>
              <a:rPr lang="en-US" altLang="en-US" sz="2400" i="1" dirty="0">
                <a:cs typeface="Arial" panose="020B0604020202020204" pitchFamily="34" charset="0"/>
                <a:sym typeface="Symbol" panose="05050102010706020507" pitchFamily="18" charset="2"/>
              </a:rPr>
              <a:t>M</a:t>
            </a:r>
            <a:r>
              <a:rPr lang="en-US" altLang="en-US" sz="2400" dirty="0">
                <a:cs typeface="Arial" panose="020B0604020202020204" pitchFamily="34" charset="0"/>
                <a:sym typeface="Symbol" panose="05050102010706020507" pitchFamily="18" charset="2"/>
              </a:rPr>
              <a:t> is a set of states of </a:t>
            </a:r>
            <a:r>
              <a:rPr lang="en-US" altLang="en-US" sz="2400" i="1" dirty="0">
                <a:cs typeface="Arial" panose="020B0604020202020204" pitchFamily="34" charset="0"/>
                <a:sym typeface="Symbol" panose="05050102010706020507" pitchFamily="18" charset="2"/>
              </a:rPr>
              <a:t>N</a:t>
            </a:r>
            <a:r>
              <a:rPr lang="en-US" altLang="en-US" sz="2400" dirty="0">
                <a:cs typeface="Arial" panose="020B0604020202020204" pitchFamily="34" charset="0"/>
                <a:sym typeface="Symbol" panose="05050102010706020507" pitchFamily="18" charset="2"/>
              </a:rPr>
              <a:t>.</a:t>
            </a:r>
          </a:p>
          <a:p>
            <a:pPr lvl="1" eaLnBrk="1" hangingPunct="1"/>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r>
              <a:rPr lang="en-US" altLang="en-US" sz="2400" dirty="0">
                <a:sym typeface="Symbol" panose="05050102010706020507" pitchFamily="18" charset="2"/>
              </a:rPr>
              <a:t>Each state </a:t>
            </a:r>
            <a:r>
              <a:rPr lang="en-US" altLang="en-US" sz="2400" i="1" dirty="0">
                <a:sym typeface="Symbol" panose="05050102010706020507" pitchFamily="18" charset="2"/>
              </a:rPr>
              <a:t>B</a:t>
            </a:r>
            <a:r>
              <a:rPr lang="en-US" altLang="en-US" sz="2400" dirty="0">
                <a:sym typeface="Symbol" panose="05050102010706020507" pitchFamily="18" charset="2"/>
              </a:rPr>
              <a:t> may go to a set of states after reading any symbol </a:t>
            </a:r>
            <a:r>
              <a:rPr lang="en-US" altLang="en-US" sz="2400" i="1" dirty="0">
                <a:sym typeface="Symbol" panose="05050102010706020507" pitchFamily="18" charset="2"/>
              </a:rPr>
              <a:t>a</a:t>
            </a:r>
            <a:r>
              <a:rPr lang="en-US" altLang="en-US" sz="2400" dirty="0">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r>
              <a:rPr lang="en-US" altLang="en-US" sz="2400" i="1" dirty="0">
                <a:sym typeface="Symbol" panose="05050102010706020507" pitchFamily="18" charset="2"/>
              </a:rPr>
              <a:t>M</a:t>
            </a:r>
            <a:r>
              <a:rPr lang="en-US" altLang="en-US" sz="2400" dirty="0">
                <a:sym typeface="Symbol" panose="05050102010706020507" pitchFamily="18" charset="2"/>
              </a:rPr>
              <a:t> starts at the state corresponding to the collection containing all the possible states that can be reached from the start state of </a:t>
            </a:r>
            <a:r>
              <a:rPr lang="en-US" altLang="en-US" sz="2400" i="1" dirty="0">
                <a:sym typeface="Symbol" panose="05050102010706020507" pitchFamily="18" charset="2"/>
              </a:rPr>
              <a:t>N</a:t>
            </a:r>
            <a:r>
              <a:rPr lang="en-US" altLang="en-US" sz="2400" dirty="0">
                <a:sym typeface="Symbol" panose="05050102010706020507" pitchFamily="18" charset="2"/>
              </a:rPr>
              <a:t> along with the </a:t>
            </a:r>
            <a:r>
              <a:rPr lang="el-GR" altLang="en-US" sz="2400" i="1" dirty="0">
                <a:cs typeface="Arial" panose="020B0604020202020204" pitchFamily="34" charset="0"/>
                <a:sym typeface="Symbol" panose="05050102010706020507" pitchFamily="18" charset="2"/>
              </a:rPr>
              <a:t></a:t>
            </a:r>
            <a:r>
              <a:rPr lang="en-US" altLang="en-US" sz="2400" dirty="0"/>
              <a:t> </a:t>
            </a:r>
            <a:r>
              <a:rPr lang="en-US" altLang="en-US" sz="2400" dirty="0">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102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extLst>
              <p:ext uri="{D42A27DB-BD31-4B8C-83A1-F6EECF244321}">
                <p14:modId xmlns:p14="http://schemas.microsoft.com/office/powerpoint/2010/main" val="1813153337"/>
              </p:ext>
            </p:extLst>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2F8E6B-2A95-47A9-8ABE-BAABBF38B0C5}">
  <ds:schemaRefs>
    <ds:schemaRef ds:uri="http://schemas.microsoft.com/sharepoint/v3/contenttype/forms"/>
  </ds:schemaRefs>
</ds:datastoreItem>
</file>

<file path=customXml/itemProps3.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1020</TotalTime>
  <Words>1647</Words>
  <Application>Microsoft Office PowerPoint</Application>
  <PresentationFormat>On-screen Show (4:3)</PresentationFormat>
  <Paragraphs>261</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Arial Black</vt:lpstr>
      <vt:lpstr>Calibri</vt:lpstr>
      <vt:lpstr>Corbel</vt:lpstr>
      <vt:lpstr>Rage Italic</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203</cp:revision>
  <dcterms:created xsi:type="dcterms:W3CDTF">2020-07-03T15:11:23Z</dcterms:created>
  <dcterms:modified xsi:type="dcterms:W3CDTF">2021-05-25T13:49:59Z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