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3" d="100"/>
          <a:sy n="63"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ym typeface="Symbol" pitchFamily="18" charset="2"/>
              </a:rPr>
              <a:t>Converting a DFA to a regular expression</a:t>
            </a:r>
            <a:endParaRPr lang="en-US" sz="3200" dirty="0"/>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p:txBody>
          <a:bodyPr>
            <a:normAutofit/>
          </a:bodyPr>
          <a:lstStyle/>
          <a:p>
            <a:pPr eaLnBrk="1" hangingPunct="1"/>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r>
              <a:rPr lang="en-US" altLang="en-US" sz="1800" dirty="0"/>
              <a:t>First, we will convert a DFA to GNFA, and </a:t>
            </a:r>
          </a:p>
          <a:p>
            <a:pPr lvl="1" eaLnBrk="1" hangingPunct="1"/>
            <a:r>
              <a:rPr lang="en-US" altLang="en-US" sz="1800" dirty="0"/>
              <a:t>then GNFA to regular expression.</a:t>
            </a:r>
          </a:p>
          <a:p>
            <a:pPr eaLnBrk="1" hangingPunct="1"/>
            <a:r>
              <a:rPr lang="en-US" altLang="en-US" sz="2000" dirty="0"/>
              <a:t>GNFA has the following special form – </a:t>
            </a:r>
          </a:p>
          <a:p>
            <a:pPr lvl="1" eaLnBrk="1" hangingPunct="1"/>
            <a:r>
              <a:rPr lang="en-US" altLang="en-US" sz="1800" dirty="0"/>
              <a:t>Transition labels might be in regular expression form.</a:t>
            </a:r>
          </a:p>
          <a:p>
            <a:pPr lvl="1" eaLnBrk="1" hangingPunct="1"/>
            <a:r>
              <a:rPr lang="en-US" altLang="en-US" sz="1800" dirty="0"/>
              <a:t>The start state doesn’t have any incoming arrow </a:t>
            </a:r>
            <a:br>
              <a:rPr lang="en-US" altLang="en-US" sz="1800" dirty="0"/>
            </a:br>
            <a:r>
              <a:rPr lang="en-US" altLang="en-US" sz="1800" dirty="0"/>
              <a:t>from any other state.</a:t>
            </a:r>
          </a:p>
          <a:p>
            <a:pPr lvl="1" eaLnBrk="1" hangingPunct="1"/>
            <a:r>
              <a:rPr lang="en-US" altLang="en-US" sz="1800" dirty="0"/>
              <a:t>There is only one accept state, and it doesn’t </a:t>
            </a:r>
            <a:br>
              <a:rPr lang="en-US" altLang="en-US" sz="1800" dirty="0"/>
            </a:br>
            <a:r>
              <a:rPr lang="en-US" altLang="en-US" sz="1800" dirty="0"/>
              <a:t>have any outgoing arrow to any other state.</a:t>
            </a:r>
          </a:p>
          <a:p>
            <a:pPr lvl="1" eaLnBrk="1" hangingPunct="1"/>
            <a:r>
              <a:rPr lang="en-US" altLang="en-US" sz="1800" dirty="0"/>
              <a:t>Start state is never the same as accept state.</a:t>
            </a:r>
          </a:p>
          <a:p>
            <a:pPr lvl="1" eaLnBrk="1" hangingPunct="1"/>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Tree>
    <p:extLst>
      <p:ext uri="{BB962C8B-B14F-4D97-AF65-F5344CB8AC3E}">
        <p14:creationId xmlns:p14="http://schemas.microsoft.com/office/powerpoint/2010/main" val="26498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3" presetClass="emph" presetSubtype="1" grpId="0" nodeType="afterEffect">
                                  <p:stCondLst>
                                    <p:cond delay="0"/>
                                  </p:stCondLst>
                                  <p:childTnLst>
                                    <p:set>
                                      <p:cBhvr override="childStyle">
                                        <p:cTn id="53" dur="indefinite"/>
                                        <p:tgtEl>
                                          <p:spTgt spid="19"/>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24"/>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25"/>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21"/>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20"/>
                                        </p:tgtEl>
                                        <p:attrNameLst>
                                          <p:attrName>style.color</p:attrName>
                                        </p:attrNameLst>
                                      </p:cBhvr>
                                      <p:to>
                                        <p:clrVal>
                                          <a:srgbClr val="FF0000"/>
                                        </p:clrVal>
                                      </p:to>
                                    </p:set>
                                  </p:childTnLst>
                                </p:cTn>
                              </p:par>
                              <p:par>
                                <p:cTn id="62" presetID="3" presetClass="emph" presetSubtype="1" grpId="0" nodeType="withEffect">
                                  <p:stCondLst>
                                    <p:cond delay="0"/>
                                  </p:stCondLst>
                                  <p:childTnLst>
                                    <p:set>
                                      <p:cBhvr override="childStyle">
                                        <p:cTn id="63" dur="indefinite"/>
                                        <p:tgtEl>
                                          <p:spTgt spid="23"/>
                                        </p:tgtEl>
                                        <p:attrNameLst>
                                          <p:attrName>style.color</p:attrName>
                                        </p:attrNameLst>
                                      </p:cBhvr>
                                      <p:to>
                                        <p:clrVal>
                                          <a:srgbClr val="FF0000"/>
                                        </p:clrVal>
                                      </p:to>
                                    </p:set>
                                  </p:childTnLst>
                                </p:cTn>
                              </p:par>
                              <p:par>
                                <p:cTn id="64" presetID="3" presetClass="emph" presetSubtype="1" grpId="0" nodeType="withEffect">
                                  <p:stCondLst>
                                    <p:cond delay="0"/>
                                  </p:stCondLst>
                                  <p:childTnLst>
                                    <p:set>
                                      <p:cBhvr override="childStyle">
                                        <p:cTn id="65" dur="indefinite"/>
                                        <p:tgtEl>
                                          <p:spTgt spid="26"/>
                                        </p:tgtEl>
                                        <p:attrNameLst>
                                          <p:attrName>style.color</p:attrName>
                                        </p:attrNameLst>
                                      </p:cBhvr>
                                      <p:to>
                                        <p:clrVal>
                                          <a:srgbClr val="FF0000"/>
                                        </p:clrVal>
                                      </p:to>
                                    </p:set>
                                  </p:childTnLst>
                                </p:cTn>
                              </p:par>
                              <p:par>
                                <p:cTn id="66" presetID="3" presetClass="emph" presetSubtype="1" grpId="0" nodeType="withEffect">
                                  <p:stCondLst>
                                    <p:cond delay="0"/>
                                  </p:stCondLst>
                                  <p:childTnLst>
                                    <p:set>
                                      <p:cBhvr override="childStyle">
                                        <p:cTn id="67" dur="indefinite"/>
                                        <p:tgtEl>
                                          <p:spTgt spid="27"/>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3" presetClass="emph" presetSubtype="1" grpId="1" nodeType="clickEffect">
                                  <p:stCondLst>
                                    <p:cond delay="0"/>
                                  </p:stCondLst>
                                  <p:childTnLst>
                                    <p:set>
                                      <p:cBhvr override="childStyle">
                                        <p:cTn id="71" dur="indefinite"/>
                                        <p:tgtEl>
                                          <p:spTgt spid="19"/>
                                        </p:tgtEl>
                                        <p:attrNameLst>
                                          <p:attrName>style.color</p:attrName>
                                        </p:attrNameLst>
                                      </p:cBhvr>
                                      <p:to>
                                        <p:clrVal>
                                          <a:schemeClr val="tx2"/>
                                        </p:clrVal>
                                      </p:to>
                                    </p:set>
                                  </p:childTnLst>
                                </p:cTn>
                              </p:par>
                              <p:par>
                                <p:cTn id="72" presetID="3" presetClass="emph" presetSubtype="1" grpId="1" nodeType="withEffect">
                                  <p:stCondLst>
                                    <p:cond delay="0"/>
                                  </p:stCondLst>
                                  <p:childTnLst>
                                    <p:set>
                                      <p:cBhvr override="childStyle">
                                        <p:cTn id="73" dur="indefinite"/>
                                        <p:tgtEl>
                                          <p:spTgt spid="24"/>
                                        </p:tgtEl>
                                        <p:attrNameLst>
                                          <p:attrName>style.color</p:attrName>
                                        </p:attrNameLst>
                                      </p:cBhvr>
                                      <p:to>
                                        <p:clrVal>
                                          <a:schemeClr val="tx2"/>
                                        </p:clrVal>
                                      </p:to>
                                    </p:set>
                                  </p:childTnLst>
                                </p:cTn>
                              </p:par>
                              <p:par>
                                <p:cTn id="74" presetID="3" presetClass="emph" presetSubtype="1" grpId="1" nodeType="withEffect">
                                  <p:stCondLst>
                                    <p:cond delay="0"/>
                                  </p:stCondLst>
                                  <p:childTnLst>
                                    <p:set>
                                      <p:cBhvr override="childStyle">
                                        <p:cTn id="75" dur="indefinite"/>
                                        <p:tgtEl>
                                          <p:spTgt spid="25"/>
                                        </p:tgtEl>
                                        <p:attrNameLst>
                                          <p:attrName>style.color</p:attrName>
                                        </p:attrNameLst>
                                      </p:cBhvr>
                                      <p:to>
                                        <p:clrVal>
                                          <a:schemeClr val="tx2"/>
                                        </p:clrVal>
                                      </p:to>
                                    </p:set>
                                  </p:childTnLst>
                                </p:cTn>
                              </p:par>
                              <p:par>
                                <p:cTn id="76" presetID="3" presetClass="emph" presetSubtype="1" grpId="1" nodeType="withEffect">
                                  <p:stCondLst>
                                    <p:cond delay="0"/>
                                  </p:stCondLst>
                                  <p:childTnLst>
                                    <p:set>
                                      <p:cBhvr override="childStyle">
                                        <p:cTn id="77" dur="indefinite"/>
                                        <p:tgtEl>
                                          <p:spTgt spid="21"/>
                                        </p:tgtEl>
                                        <p:attrNameLst>
                                          <p:attrName>style.color</p:attrName>
                                        </p:attrNameLst>
                                      </p:cBhvr>
                                      <p:to>
                                        <p:clrVal>
                                          <a:schemeClr val="tx2"/>
                                        </p:clrVal>
                                      </p:to>
                                    </p:set>
                                  </p:childTnLst>
                                </p:cTn>
                              </p:par>
                              <p:par>
                                <p:cTn id="78" presetID="3" presetClass="emph" presetSubtype="1" grpId="1" nodeType="withEffect">
                                  <p:stCondLst>
                                    <p:cond delay="0"/>
                                  </p:stCondLst>
                                  <p:childTnLst>
                                    <p:set>
                                      <p:cBhvr override="childStyle">
                                        <p:cTn id="79" dur="indefinite"/>
                                        <p:tgtEl>
                                          <p:spTgt spid="20"/>
                                        </p:tgtEl>
                                        <p:attrNameLst>
                                          <p:attrName>style.color</p:attrName>
                                        </p:attrNameLst>
                                      </p:cBhvr>
                                      <p:to>
                                        <p:clrVal>
                                          <a:schemeClr val="tx2"/>
                                        </p:clrVal>
                                      </p:to>
                                    </p:set>
                                  </p:childTnLst>
                                </p:cTn>
                              </p:par>
                              <p:par>
                                <p:cTn id="80" presetID="3" presetClass="emph" presetSubtype="1" grpId="0" nodeType="withEffect">
                                  <p:stCondLst>
                                    <p:cond delay="0"/>
                                  </p:stCondLst>
                                  <p:childTnLst>
                                    <p:set>
                                      <p:cBhvr override="childStyle">
                                        <p:cTn id="81" dur="indefinite"/>
                                        <p:tgtEl>
                                          <p:spTgt spid="22"/>
                                        </p:tgtEl>
                                        <p:attrNameLst>
                                          <p:attrName>style.color</p:attrName>
                                        </p:attrNameLst>
                                      </p:cBhvr>
                                      <p:to>
                                        <p:clrVal>
                                          <a:schemeClr val="tx2"/>
                                        </p:clrVal>
                                      </p:to>
                                    </p:set>
                                  </p:childTnLst>
                                </p:cTn>
                              </p:par>
                              <p:par>
                                <p:cTn id="82" presetID="3" presetClass="emph" presetSubtype="1" grpId="1" nodeType="withEffect">
                                  <p:stCondLst>
                                    <p:cond delay="0"/>
                                  </p:stCondLst>
                                  <p:childTnLst>
                                    <p:set>
                                      <p:cBhvr override="childStyle">
                                        <p:cTn id="83" dur="indefinite"/>
                                        <p:tgtEl>
                                          <p:spTgt spid="23"/>
                                        </p:tgtEl>
                                        <p:attrNameLst>
                                          <p:attrName>style.color</p:attrName>
                                        </p:attrNameLst>
                                      </p:cBhvr>
                                      <p:to>
                                        <p:clrVal>
                                          <a:schemeClr val="tx2"/>
                                        </p:clrVal>
                                      </p:to>
                                    </p:set>
                                  </p:childTnLst>
                                </p:cTn>
                              </p:par>
                              <p:par>
                                <p:cTn id="84" presetID="3" presetClass="emph" presetSubtype="1" grpId="1" nodeType="withEffect">
                                  <p:stCondLst>
                                    <p:cond delay="0"/>
                                  </p:stCondLst>
                                  <p:childTnLst>
                                    <p:set>
                                      <p:cBhvr override="childStyle">
                                        <p:cTn id="85" dur="indefinite"/>
                                        <p:tgtEl>
                                          <p:spTgt spid="26"/>
                                        </p:tgtEl>
                                        <p:attrNameLst>
                                          <p:attrName>style.color</p:attrName>
                                        </p:attrNameLst>
                                      </p:cBhvr>
                                      <p:to>
                                        <p:clrVal>
                                          <a:schemeClr val="tx2"/>
                                        </p:clrVal>
                                      </p:to>
                                    </p:set>
                                  </p:childTnLst>
                                </p:cTn>
                              </p:par>
                              <p:par>
                                <p:cTn id="86" presetID="3" presetClass="emph" presetSubtype="1" grpId="1" nodeType="withEffect">
                                  <p:stCondLst>
                                    <p:cond delay="0"/>
                                  </p:stCondLst>
                                  <p:childTnLst>
                                    <p:set>
                                      <p:cBhvr override="childStyle">
                                        <p:cTn id="87" dur="indefinite"/>
                                        <p:tgtEl>
                                          <p:spTgt spid="27"/>
                                        </p:tgtEl>
                                        <p:attrNameLst>
                                          <p:attrName>style.color</p:attrName>
                                        </p:attrNameLst>
                                      </p:cBhvr>
                                      <p:to>
                                        <p:clrVal>
                                          <a:schemeClr val="tx2"/>
                                        </p:clrVal>
                                      </p:to>
                                    </p:set>
                                  </p:childTnLst>
                                </p:cTn>
                              </p:par>
                            </p:childTnLst>
                          </p:cTn>
                        </p:par>
                        <p:par>
                          <p:cTn id="88" fill="hold">
                            <p:stCondLst>
                              <p:cond delay="0"/>
                            </p:stCondLst>
                            <p:childTnLst>
                              <p:par>
                                <p:cTn id="89" presetID="1" presetClass="emph" presetSubtype="1" nodeType="afterEffect">
                                  <p:stCondLst>
                                    <p:cond delay="0"/>
                                  </p:stCondLst>
                                  <p:childTnLst>
                                    <p:set>
                                      <p:cBhvr>
                                        <p:cTn id="90" dur="indefinite"/>
                                        <p:tgtEl>
                                          <p:spTgt spid="7"/>
                                        </p:tgtEl>
                                        <p:attrNameLst>
                                          <p:attrName>fillcolor</p:attrName>
                                        </p:attrNameLst>
                                      </p:cBhvr>
                                      <p:to>
                                        <p:clrVal>
                                          <a:srgbClr val="FF0000"/>
                                        </p:clrVal>
                                      </p:to>
                                    </p:set>
                                    <p:set>
                                      <p:cBhvr>
                                        <p:cTn id="91" dur="indefinite"/>
                                        <p:tgtEl>
                                          <p:spTgt spid="7"/>
                                        </p:tgtEl>
                                        <p:attrNameLst>
                                          <p:attrName>fill.type</p:attrName>
                                        </p:attrNameLst>
                                      </p:cBhvr>
                                      <p:to>
                                        <p:strVal val="solid"/>
                                      </p:to>
                                    </p:set>
                                    <p:set>
                                      <p:cBhvr>
                                        <p:cTn id="92" dur="indefinite"/>
                                        <p:tgtEl>
                                          <p:spTgt spid="7"/>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
                                        </p:tgtEl>
                                        <p:attrNameLst>
                                          <p:attrName>fillcolor</p:attrName>
                                        </p:attrNameLst>
                                      </p:cBhvr>
                                      <p:to>
                                        <p:clrVal>
                                          <a:schemeClr val="bg1"/>
                                        </p:clrVal>
                                      </p:to>
                                    </p:set>
                                    <p:set>
                                      <p:cBhvr>
                                        <p:cTn id="97" dur="indefinite"/>
                                        <p:tgtEl>
                                          <p:spTgt spid="7"/>
                                        </p:tgtEl>
                                        <p:attrNameLst>
                                          <p:attrName>fill.type</p:attrName>
                                        </p:attrNameLst>
                                      </p:cBhvr>
                                      <p:to>
                                        <p:strVal val="solid"/>
                                      </p:to>
                                    </p:set>
                                    <p:set>
                                      <p:cBhvr>
                                        <p:cTn id="98" dur="indefinite"/>
                                        <p:tgtEl>
                                          <p:spTgt spid="7"/>
                                        </p:tgtEl>
                                        <p:attrNameLst>
                                          <p:attrName>fill.on</p:attrName>
                                        </p:attrNameLst>
                                      </p:cBhvr>
                                      <p:to>
                                        <p:strVal val="true"/>
                                      </p:to>
                                    </p:set>
                                  </p:childTnLst>
                                </p:cTn>
                              </p:par>
                            </p:childTnLst>
                          </p:cTn>
                        </p:par>
                        <p:par>
                          <p:cTn id="99" fill="hold">
                            <p:stCondLst>
                              <p:cond delay="0"/>
                            </p:stCondLst>
                            <p:childTnLst>
                              <p:par>
                                <p:cTn id="100" presetID="1" presetClass="emph" presetSubtype="1" nodeType="afterEffect">
                                  <p:stCondLst>
                                    <p:cond delay="0"/>
                                  </p:stCondLst>
                                  <p:childTnLst>
                                    <p:set>
                                      <p:cBhvr>
                                        <p:cTn id="101" dur="indefinite"/>
                                        <p:tgtEl>
                                          <p:spTgt spid="8"/>
                                        </p:tgtEl>
                                        <p:attrNameLst>
                                          <p:attrName>fillcolor</p:attrName>
                                        </p:attrNameLst>
                                      </p:cBhvr>
                                      <p:to>
                                        <p:clrVal>
                                          <a:srgbClr val="FF0000"/>
                                        </p:clrVal>
                                      </p:to>
                                    </p:set>
                                    <p:set>
                                      <p:cBhvr>
                                        <p:cTn id="102" dur="indefinite"/>
                                        <p:tgtEl>
                                          <p:spTgt spid="8"/>
                                        </p:tgtEl>
                                        <p:attrNameLst>
                                          <p:attrName>fill.type</p:attrName>
                                        </p:attrNameLst>
                                      </p:cBhvr>
                                      <p:to>
                                        <p:strVal val="solid"/>
                                      </p:to>
                                    </p:set>
                                    <p:set>
                                      <p:cBhvr>
                                        <p:cTn id="103" dur="indefinite"/>
                                        <p:tgtEl>
                                          <p:spTgt spid="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mph" presetSubtype="1" nodeType="clickEffect">
                                  <p:stCondLst>
                                    <p:cond delay="0"/>
                                  </p:stCondLst>
                                  <p:childTnLst>
                                    <p:set>
                                      <p:cBhvr>
                                        <p:cTn id="107" dur="indefinite"/>
                                        <p:tgtEl>
                                          <p:spTgt spid="8"/>
                                        </p:tgtEl>
                                        <p:attrNameLst>
                                          <p:attrName>fillcolor</p:attrName>
                                        </p:attrNameLst>
                                      </p:cBhvr>
                                      <p:to>
                                        <p:clrVal>
                                          <a:schemeClr val="bg1"/>
                                        </p:clrVal>
                                      </p:to>
                                    </p:set>
                                    <p:set>
                                      <p:cBhvr>
                                        <p:cTn id="108" dur="indefinite"/>
                                        <p:tgtEl>
                                          <p:spTgt spid="8"/>
                                        </p:tgtEl>
                                        <p:attrNameLst>
                                          <p:attrName>fill.type</p:attrName>
                                        </p:attrNameLst>
                                      </p:cBhvr>
                                      <p:to>
                                        <p:strVal val="solid"/>
                                      </p:to>
                                    </p:set>
                                    <p:set>
                                      <p:cBhvr>
                                        <p:cTn id="109" dur="indefinite"/>
                                        <p:tgtEl>
                                          <p:spTgt spid="8"/>
                                        </p:tgtEl>
                                        <p:attrNameLst>
                                          <p:attrName>fill.on</p:attrName>
                                        </p:attrNameLst>
                                      </p:cBhvr>
                                      <p:to>
                                        <p:strVal val="true"/>
                                      </p:to>
                                    </p:set>
                                  </p:childTnLst>
                                </p:cTn>
                              </p:par>
                            </p:childTnLst>
                          </p:cTn>
                        </p:par>
                        <p:par>
                          <p:cTn id="110" fill="hold">
                            <p:stCondLst>
                              <p:cond delay="0"/>
                            </p:stCondLst>
                            <p:childTnLst>
                              <p:par>
                                <p:cTn id="111" presetID="1" presetClass="emph" presetSubtype="1" nodeType="afterEffect">
                                  <p:stCondLst>
                                    <p:cond delay="0"/>
                                  </p:stCondLst>
                                  <p:childTnLst>
                                    <p:set>
                                      <p:cBhvr>
                                        <p:cTn id="112" dur="indefinite"/>
                                        <p:tgtEl>
                                          <p:spTgt spid="7"/>
                                        </p:tgtEl>
                                        <p:attrNameLst>
                                          <p:attrName>fillcolor</p:attrName>
                                        </p:attrNameLst>
                                      </p:cBhvr>
                                      <p:to>
                                        <p:clrVal>
                                          <a:srgbClr val="FF00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par>
                          <p:cTn id="115" fill="hold">
                            <p:stCondLst>
                              <p:cond delay="0"/>
                            </p:stCondLst>
                            <p:childTnLst>
                              <p:par>
                                <p:cTn id="116" presetID="1" presetClass="emph" presetSubtype="1" nodeType="afterEffect">
                                  <p:stCondLst>
                                    <p:cond delay="0"/>
                                  </p:stCondLst>
                                  <p:childTnLst>
                                    <p:set>
                                      <p:cBhvr>
                                        <p:cTn id="117" dur="indefinite"/>
                                        <p:tgtEl>
                                          <p:spTgt spid="8"/>
                                        </p:tgtEl>
                                        <p:attrNameLst>
                                          <p:attrName>fillcolor</p:attrName>
                                        </p:attrNameLst>
                                      </p:cBhvr>
                                      <p:to>
                                        <p:clrVal>
                                          <a:srgbClr val="FF0000"/>
                                        </p:clrVal>
                                      </p:to>
                                    </p:set>
                                    <p:set>
                                      <p:cBhvr>
                                        <p:cTn id="118" dur="indefinite"/>
                                        <p:tgtEl>
                                          <p:spTgt spid="8"/>
                                        </p:tgtEl>
                                        <p:attrNameLst>
                                          <p:attrName>fill.type</p:attrName>
                                        </p:attrNameLst>
                                      </p:cBhvr>
                                      <p:to>
                                        <p:strVal val="solid"/>
                                      </p:to>
                                    </p:set>
                                    <p:set>
                                      <p:cBhvr>
                                        <p:cTn id="119" dur="indefinite"/>
                                        <p:tgtEl>
                                          <p:spTgt spid="8"/>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1" nodeType="clickEffect">
                                  <p:stCondLst>
                                    <p:cond delay="0"/>
                                  </p:stCondLst>
                                  <p:childTnLst>
                                    <p:set>
                                      <p:cBhvr>
                                        <p:cTn id="123" dur="indefinite"/>
                                        <p:tgtEl>
                                          <p:spTgt spid="7"/>
                                        </p:tgtEl>
                                        <p:attrNameLst>
                                          <p:attrName>fillcolor</p:attrName>
                                        </p:attrNameLst>
                                      </p:cBhvr>
                                      <p:to>
                                        <p:clrVal>
                                          <a:schemeClr val="bg1"/>
                                        </p:clrVal>
                                      </p:to>
                                    </p:set>
                                    <p:set>
                                      <p:cBhvr>
                                        <p:cTn id="124" dur="indefinite"/>
                                        <p:tgtEl>
                                          <p:spTgt spid="7"/>
                                        </p:tgtEl>
                                        <p:attrNameLst>
                                          <p:attrName>fill.type</p:attrName>
                                        </p:attrNameLst>
                                      </p:cBhvr>
                                      <p:to>
                                        <p:strVal val="solid"/>
                                      </p:to>
                                    </p:set>
                                    <p:set>
                                      <p:cBhvr>
                                        <p:cTn id="125" dur="indefinite"/>
                                        <p:tgtEl>
                                          <p:spTgt spid="7"/>
                                        </p:tgtEl>
                                        <p:attrNameLst>
                                          <p:attrName>fill.on</p:attrName>
                                        </p:attrNameLst>
                                      </p:cBhvr>
                                      <p:to>
                                        <p:strVal val="true"/>
                                      </p:to>
                                    </p:set>
                                  </p:childTnLst>
                                </p:cTn>
                              </p:par>
                              <p:par>
                                <p:cTn id="126" presetID="1" presetClass="emph" presetSubtype="1" nodeType="withEffect">
                                  <p:stCondLst>
                                    <p:cond delay="0"/>
                                  </p:stCondLst>
                                  <p:childTnLst>
                                    <p:set>
                                      <p:cBhvr>
                                        <p:cTn id="127" dur="indefinite"/>
                                        <p:tgtEl>
                                          <p:spTgt spid="8"/>
                                        </p:tgtEl>
                                        <p:attrNameLst>
                                          <p:attrName>fillcolor</p:attrName>
                                        </p:attrNameLst>
                                      </p:cBhvr>
                                      <p:to>
                                        <p:clrVal>
                                          <a:schemeClr val="bg1"/>
                                        </p:clrVal>
                                      </p:to>
                                    </p:set>
                                    <p:set>
                                      <p:cBhvr>
                                        <p:cTn id="128" dur="indefinite"/>
                                        <p:tgtEl>
                                          <p:spTgt spid="8"/>
                                        </p:tgtEl>
                                        <p:attrNameLst>
                                          <p:attrName>fill.type</p:attrName>
                                        </p:attrNameLst>
                                      </p:cBhvr>
                                      <p:to>
                                        <p:strVal val="solid"/>
                                      </p:to>
                                    </p:set>
                                    <p:set>
                                      <p:cBhvr>
                                        <p:cTn id="129" dur="indefinite"/>
                                        <p:tgtEl>
                                          <p:spTgt spid="8"/>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1" nodeType="click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par>
                                <p:cTn id="136" presetID="7" presetClass="emph" presetSubtype="1" nodeType="withEffect">
                                  <p:stCondLst>
                                    <p:cond delay="0"/>
                                  </p:stCondLst>
                                  <p:childTnLst>
                                    <p:set>
                                      <p:cBhvr>
                                        <p:cTn id="137" dur="indefinite"/>
                                        <p:tgtEl>
                                          <p:spTgt spid="9"/>
                                        </p:tgtEl>
                                        <p:attrNameLst>
                                          <p:attrName>stroke.color</p:attrName>
                                        </p:attrNameLst>
                                      </p:cBhvr>
                                      <p:to>
                                        <p:clrVal>
                                          <a:srgbClr val="FF0000"/>
                                        </p:clrVal>
                                      </p:to>
                                    </p:set>
                                    <p:set>
                                      <p:cBhvr>
                                        <p:cTn id="138" dur="indefinite"/>
                                        <p:tgtEl>
                                          <p:spTgt spid="9"/>
                                        </p:tgtEl>
                                        <p:attrNameLst>
                                          <p:attrName>stroke.on</p:attrName>
                                        </p:attrNameLst>
                                      </p:cBhvr>
                                      <p:to>
                                        <p:strVal val="true"/>
                                      </p:to>
                                    </p:set>
                                  </p:childTnLst>
                                </p:cTn>
                              </p:par>
                              <p:par>
                                <p:cTn id="139" presetID="7" presetClass="emph" presetSubtype="1" nodeType="withEffect">
                                  <p:stCondLst>
                                    <p:cond delay="0"/>
                                  </p:stCondLst>
                                  <p:childTnLst>
                                    <p:set>
                                      <p:cBhvr>
                                        <p:cTn id="140" dur="indefinite"/>
                                        <p:tgtEl>
                                          <p:spTgt spid="10"/>
                                        </p:tgtEl>
                                        <p:attrNameLst>
                                          <p:attrName>stroke.color</p:attrName>
                                        </p:attrNameLst>
                                      </p:cBhvr>
                                      <p:to>
                                        <p:clrVal>
                                          <a:srgbClr val="FF0000"/>
                                        </p:clrVal>
                                      </p:to>
                                    </p:set>
                                    <p:set>
                                      <p:cBhvr>
                                        <p:cTn id="141" dur="indefinite"/>
                                        <p:tgtEl>
                                          <p:spTgt spid="10"/>
                                        </p:tgtEl>
                                        <p:attrNameLst>
                                          <p:attrName>stroke.on</p:attrName>
                                        </p:attrNameLst>
                                      </p:cBhvr>
                                      <p:to>
                                        <p:strVal val="true"/>
                                      </p:to>
                                    </p:set>
                                  </p:childTnLst>
                                </p:cTn>
                              </p:par>
                              <p:par>
                                <p:cTn id="142" presetID="7" presetClass="emph" presetSubtype="1" nodeType="withEffect">
                                  <p:stCondLst>
                                    <p:cond delay="0"/>
                                  </p:stCondLst>
                                  <p:childTnLst>
                                    <p:set>
                                      <p:cBhvr>
                                        <p:cTn id="143" dur="indefinite"/>
                                        <p:tgtEl>
                                          <p:spTgt spid="11"/>
                                        </p:tgtEl>
                                        <p:attrNameLst>
                                          <p:attrName>stroke.color</p:attrName>
                                        </p:attrNameLst>
                                      </p:cBhvr>
                                      <p:to>
                                        <p:clrVal>
                                          <a:srgbClr val="FF0000"/>
                                        </p:clrVal>
                                      </p:to>
                                    </p:set>
                                    <p:set>
                                      <p:cBhvr>
                                        <p:cTn id="144" dur="indefinite"/>
                                        <p:tgtEl>
                                          <p:spTgt spid="11"/>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5"/>
                                        </p:tgtEl>
                                        <p:attrNameLst>
                                          <p:attrName>fillcolor</p:attrName>
                                        </p:attrNameLst>
                                      </p:cBhvr>
                                      <p:to>
                                        <p:clrVal>
                                          <a:schemeClr val="accent2"/>
                                        </p:clrVal>
                                      </p:to>
                                    </p:set>
                                    <p:set>
                                      <p:cBhvr>
                                        <p:cTn id="149" dur="indefinite"/>
                                        <p:tgtEl>
                                          <p:spTgt spid="5"/>
                                        </p:tgtEl>
                                        <p:attrNameLst>
                                          <p:attrName>fill.type</p:attrName>
                                        </p:attrNameLst>
                                      </p:cBhvr>
                                      <p:to>
                                        <p:strVal val="solid"/>
                                      </p:to>
                                    </p:set>
                                    <p:set>
                                      <p:cBhvr>
                                        <p:cTn id="150" dur="indefinite"/>
                                        <p:tgtEl>
                                          <p:spTgt spid="5"/>
                                        </p:tgtEl>
                                        <p:attrNameLst>
                                          <p:attrName>fill.on</p:attrName>
                                        </p:attrNameLst>
                                      </p:cBhvr>
                                      <p:to>
                                        <p:strVal val="true"/>
                                      </p:to>
                                    </p:set>
                                  </p:childTnLst>
                                </p:cTn>
                              </p:par>
                              <p:par>
                                <p:cTn id="151" presetID="7" presetClass="emph" presetSubtype="1" nodeType="withEffect">
                                  <p:stCondLst>
                                    <p:cond delay="0"/>
                                  </p:stCondLst>
                                  <p:childTnLst>
                                    <p:set>
                                      <p:cBhvr>
                                        <p:cTn id="152" dur="indefinite"/>
                                        <p:tgtEl>
                                          <p:spTgt spid="12"/>
                                        </p:tgtEl>
                                        <p:attrNameLst>
                                          <p:attrName>stroke.color</p:attrName>
                                        </p:attrNameLst>
                                      </p:cBhvr>
                                      <p:to>
                                        <p:clrVal>
                                          <a:schemeClr val="accent2"/>
                                        </p:clrVal>
                                      </p:to>
                                    </p:set>
                                    <p:set>
                                      <p:cBhvr>
                                        <p:cTn id="153" dur="indefinite"/>
                                        <p:tgtEl>
                                          <p:spTgt spid="12"/>
                                        </p:tgtEl>
                                        <p:attrNameLst>
                                          <p:attrName>stroke.on</p:attrName>
                                        </p:attrNameLst>
                                      </p:cBhvr>
                                      <p:to>
                                        <p:strVal val="true"/>
                                      </p:to>
                                    </p:set>
                                  </p:childTnLst>
                                </p:cTn>
                              </p:par>
                              <p:par>
                                <p:cTn id="154" presetID="7" presetClass="emph" presetSubtype="1" nodeType="withEffect">
                                  <p:stCondLst>
                                    <p:cond delay="0"/>
                                  </p:stCondLst>
                                  <p:childTnLst>
                                    <p:set>
                                      <p:cBhvr>
                                        <p:cTn id="155" dur="indefinite"/>
                                        <p:tgtEl>
                                          <p:spTgt spid="17"/>
                                        </p:tgtEl>
                                        <p:attrNameLst>
                                          <p:attrName>stroke.color</p:attrName>
                                        </p:attrNameLst>
                                      </p:cBhvr>
                                      <p:to>
                                        <p:clrVal>
                                          <a:schemeClr val="accent2"/>
                                        </p:clrVal>
                                      </p:to>
                                    </p:set>
                                    <p:set>
                                      <p:cBhvr>
                                        <p:cTn id="156" dur="indefinite"/>
                                        <p:tgtEl>
                                          <p:spTgt spid="17"/>
                                        </p:tgtEl>
                                        <p:attrNameLst>
                                          <p:attrName>stroke.on</p:attrName>
                                        </p:attrNameLst>
                                      </p:cBhvr>
                                      <p:to>
                                        <p:strVal val="true"/>
                                      </p:to>
                                    </p:set>
                                  </p:childTnLst>
                                </p:cTn>
                              </p:par>
                              <p:par>
                                <p:cTn id="157" presetID="7" presetClass="emph" presetSubtype="1" nodeType="withEffect">
                                  <p:stCondLst>
                                    <p:cond delay="0"/>
                                  </p:stCondLst>
                                  <p:childTnLst>
                                    <p:set>
                                      <p:cBhvr>
                                        <p:cTn id="158" dur="indefinite"/>
                                        <p:tgtEl>
                                          <p:spTgt spid="14"/>
                                        </p:tgtEl>
                                        <p:attrNameLst>
                                          <p:attrName>stroke.color</p:attrName>
                                        </p:attrNameLst>
                                      </p:cBhvr>
                                      <p:to>
                                        <p:clrVal>
                                          <a:schemeClr val="accent2"/>
                                        </p:clrVal>
                                      </p:to>
                                    </p:set>
                                    <p:set>
                                      <p:cBhvr>
                                        <p:cTn id="159" dur="indefinite"/>
                                        <p:tgtEl>
                                          <p:spTgt spid="14"/>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 presetClass="emph" presetSubtype="1" nodeType="clickEffect">
                                  <p:stCondLst>
                                    <p:cond delay="0"/>
                                  </p:stCondLst>
                                  <p:childTnLst>
                                    <p:set>
                                      <p:cBhvr>
                                        <p:cTn id="163" dur="indefinite"/>
                                        <p:tgtEl>
                                          <p:spTgt spid="6"/>
                                        </p:tgtEl>
                                        <p:attrNameLst>
                                          <p:attrName>fillcolor</p:attrName>
                                        </p:attrNameLst>
                                      </p:cBhvr>
                                      <p:to>
                                        <p:clrVal>
                                          <a:srgbClr val="008000"/>
                                        </p:clrVal>
                                      </p:to>
                                    </p:set>
                                    <p:set>
                                      <p:cBhvr>
                                        <p:cTn id="164" dur="indefinite"/>
                                        <p:tgtEl>
                                          <p:spTgt spid="6"/>
                                        </p:tgtEl>
                                        <p:attrNameLst>
                                          <p:attrName>fill.type</p:attrName>
                                        </p:attrNameLst>
                                      </p:cBhvr>
                                      <p:to>
                                        <p:strVal val="solid"/>
                                      </p:to>
                                    </p:set>
                                    <p:set>
                                      <p:cBhvr>
                                        <p:cTn id="165" dur="indefinite"/>
                                        <p:tgtEl>
                                          <p:spTgt spid="6"/>
                                        </p:tgtEl>
                                        <p:attrNameLst>
                                          <p:attrName>fill.on</p:attrName>
                                        </p:attrNameLst>
                                      </p:cBhvr>
                                      <p:to>
                                        <p:strVal val="true"/>
                                      </p:to>
                                    </p:set>
                                  </p:childTnLst>
                                </p:cTn>
                              </p:par>
                              <p:par>
                                <p:cTn id="166" presetID="7" presetClass="emph" presetSubtype="1" nodeType="withEffect">
                                  <p:stCondLst>
                                    <p:cond delay="0"/>
                                  </p:stCondLst>
                                  <p:childTnLst>
                                    <p:set>
                                      <p:cBhvr>
                                        <p:cTn id="167" dur="indefinite"/>
                                        <p:tgtEl>
                                          <p:spTgt spid="16"/>
                                        </p:tgtEl>
                                        <p:attrNameLst>
                                          <p:attrName>stroke.color</p:attrName>
                                        </p:attrNameLst>
                                      </p:cBhvr>
                                      <p:to>
                                        <p:clrVal>
                                          <a:srgbClr val="008000"/>
                                        </p:clrVal>
                                      </p:to>
                                    </p:set>
                                    <p:set>
                                      <p:cBhvr>
                                        <p:cTn id="168" dur="indefinite"/>
                                        <p:tgtEl>
                                          <p:spTgt spid="16"/>
                                        </p:tgtEl>
                                        <p:attrNameLst>
                                          <p:attrName>stroke.on</p:attrName>
                                        </p:attrNameLst>
                                      </p:cBhvr>
                                      <p:to>
                                        <p:strVal val="true"/>
                                      </p:to>
                                    </p:set>
                                  </p:childTnLst>
                                </p:cTn>
                              </p:par>
                              <p:par>
                                <p:cTn id="169" presetID="7" presetClass="emph" presetSubtype="1" nodeType="withEffect">
                                  <p:stCondLst>
                                    <p:cond delay="0"/>
                                  </p:stCondLst>
                                  <p:childTnLst>
                                    <p:set>
                                      <p:cBhvr>
                                        <p:cTn id="170" dur="indefinite"/>
                                        <p:tgtEl>
                                          <p:spTgt spid="13"/>
                                        </p:tgtEl>
                                        <p:attrNameLst>
                                          <p:attrName>stroke.color</p:attrName>
                                        </p:attrNameLst>
                                      </p:cBhvr>
                                      <p:to>
                                        <p:clrVal>
                                          <a:srgbClr val="008000"/>
                                        </p:clrVal>
                                      </p:to>
                                    </p:set>
                                    <p:set>
                                      <p:cBhvr>
                                        <p:cTn id="171" dur="indefinite"/>
                                        <p:tgtEl>
                                          <p:spTgt spid="13"/>
                                        </p:tgtEl>
                                        <p:attrNameLst>
                                          <p:attrName>stroke.on</p:attrName>
                                        </p:attrNameLst>
                                      </p:cBhvr>
                                      <p:to>
                                        <p:strVal val="true"/>
                                      </p:to>
                                    </p:set>
                                  </p:childTnLst>
                                </p:cTn>
                              </p:par>
                              <p:par>
                                <p:cTn id="172" presetID="7" presetClass="emph" presetSubtype="1" nodeType="withEffect">
                                  <p:stCondLst>
                                    <p:cond delay="0"/>
                                  </p:stCondLst>
                                  <p:childTnLst>
                                    <p:set>
                                      <p:cBhvr>
                                        <p:cTn id="173" dur="indefinite"/>
                                        <p:tgtEl>
                                          <p:spTgt spid="15"/>
                                        </p:tgtEl>
                                        <p:attrNameLst>
                                          <p:attrName>stroke.color</p:attrName>
                                        </p:attrNameLst>
                                      </p:cBhvr>
                                      <p:to>
                                        <p:clrVal>
                                          <a:srgbClr val="008000"/>
                                        </p:clrVal>
                                      </p:to>
                                    </p:set>
                                    <p:set>
                                      <p:cBhvr>
                                        <p:cTn id="174" dur="indefinite"/>
                                        <p:tgtEl>
                                          <p:spTgt spid="15"/>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8"/>
                                        </p:tgtEl>
                                        <p:attrNameLst>
                                          <p:attrName>fillcolor</p:attrName>
                                        </p:attrNameLst>
                                      </p:cBhvr>
                                      <p:to>
                                        <p:clrVal>
                                          <a:srgbClr val="FFFF00"/>
                                        </p:clrVal>
                                      </p:to>
                                    </p:set>
                                    <p:set>
                                      <p:cBhvr>
                                        <p:cTn id="179" dur="indefinite"/>
                                        <p:tgtEl>
                                          <p:spTgt spid="8"/>
                                        </p:tgtEl>
                                        <p:attrNameLst>
                                          <p:attrName>fill.type</p:attrName>
                                        </p:attrNameLst>
                                      </p:cBhvr>
                                      <p:to>
                                        <p:strVal val="solid"/>
                                      </p:to>
                                    </p:set>
                                    <p:set>
                                      <p:cBhvr>
                                        <p:cTn id="180"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ym typeface="Symbol" pitchFamily="18" charset="2"/>
              </a:rPr>
              <a:t>Converting a DFA to GNFA</a:t>
            </a:r>
            <a:endParaRPr lang="en-US" dirty="0"/>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77034" cy="5591175"/>
          </a:xfrm>
        </p:spPr>
        <p:txBody>
          <a:bodyPr/>
          <a:lstStyle/>
          <a:p>
            <a:pPr algn="just" eaLnBrk="1" hangingPunct="1"/>
            <a:r>
              <a:rPr lang="en-US" altLang="en-US" sz="2400" dirty="0"/>
              <a:t>Add a new start state with an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dirty="0"/>
              <a:t>arrow to the old start state.</a:t>
            </a:r>
          </a:p>
          <a:p>
            <a:pPr algn="just" eaLnBrk="1" hangingPunct="1"/>
            <a:r>
              <a:rPr lang="en-US" altLang="en-US" sz="2400" dirty="0"/>
              <a:t>Add new accept state with </a:t>
            </a:r>
            <a:r>
              <a:rPr lang="en-US" altLang="en-US" sz="2400" i="1" dirty="0">
                <a:sym typeface="Symbol" panose="05050102010706020507" pitchFamily="18" charset="2"/>
              </a:rPr>
              <a:t></a:t>
            </a:r>
            <a:r>
              <a:rPr lang="en-US" altLang="en-US" sz="2400" dirty="0"/>
              <a:t>  arrows from the old accept states.</a:t>
            </a:r>
          </a:p>
          <a:p>
            <a:pPr algn="just" eaLnBrk="1" hangingPunct="1"/>
            <a:r>
              <a:rPr lang="en-US" altLang="en-US" sz="2400" dirty="0"/>
              <a:t>If any arrows have multiple labels, union the previous labels into one label.</a:t>
            </a:r>
          </a:p>
          <a:p>
            <a:pPr algn="just" eaLnBrk="1" hangingPunct="1"/>
            <a:r>
              <a:rPr lang="en-US" altLang="en-US" sz="2400" dirty="0"/>
              <a:t>Add arrows with </a:t>
            </a:r>
            <a:r>
              <a:rPr lang="en-US" altLang="en-US" sz="2400" i="1" dirty="0">
                <a:sym typeface="Symbol" panose="05050102010706020507" pitchFamily="18" charset="2"/>
              </a:rPr>
              <a:t></a:t>
            </a:r>
            <a:r>
              <a:rPr lang="en-US" altLang="en-US" sz="2400" dirty="0">
                <a:sym typeface="Symbol" panose="05050102010706020507" pitchFamily="18" charset="2"/>
              </a:rPr>
              <a:t> label between states where there are no arrows. This won’t change the language as </a:t>
            </a:r>
            <a:br>
              <a:rPr lang="en-US" altLang="en-US" sz="2400" dirty="0">
                <a:sym typeface="Symbol" panose="05050102010706020507" pitchFamily="18" charset="2"/>
              </a:rPr>
            </a:br>
            <a:r>
              <a:rPr lang="en-US" altLang="en-US" sz="2400" i="1" dirty="0">
                <a:sym typeface="Symbol" panose="05050102010706020507" pitchFamily="18" charset="2"/>
              </a:rPr>
              <a:t></a:t>
            </a:r>
            <a:r>
              <a:rPr lang="en-US" altLang="en-US" sz="2400" dirty="0">
                <a:sym typeface="Symbol" panose="05050102010706020507" pitchFamily="18" charset="2"/>
              </a:rPr>
              <a:t> label arrows can never be used. </a:t>
            </a:r>
          </a:p>
          <a:p>
            <a:pPr lvl="1" algn="just" eaLnBrk="1" hangingPunct="1"/>
            <a:r>
              <a:rPr lang="en-US" altLang="en-US" sz="21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Tree>
    <p:extLst>
      <p:ext uri="{BB962C8B-B14F-4D97-AF65-F5344CB8AC3E}">
        <p14:creationId xmlns:p14="http://schemas.microsoft.com/office/powerpoint/2010/main" val="20559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p:txBody>
          <a:bodyPr>
            <a:normAutofit fontScale="92500"/>
          </a:bodyPr>
          <a:lstStyle/>
          <a:p>
            <a:pPr eaLnBrk="1" hangingPunct="1"/>
            <a:r>
              <a:rPr lang="en-US" altLang="en-US" sz="2800" dirty="0"/>
              <a:t>A generalized nondeterministic finite automaton is a 5-tuple, </a:t>
            </a:r>
            <a:br>
              <a:rPr lang="en-US" altLang="en-US" sz="2800" dirty="0"/>
            </a:br>
            <a:r>
              <a:rPr lang="en-US" altLang="en-US" sz="2800" dirty="0"/>
              <a:t>(</a:t>
            </a:r>
            <a:r>
              <a:rPr lang="en-US" altLang="en-US" sz="2800" i="1" dirty="0"/>
              <a:t>Q</a:t>
            </a:r>
            <a:r>
              <a:rPr lang="en-US" altLang="en-US" sz="2800" dirty="0"/>
              <a:t>,</a:t>
            </a:r>
            <a:r>
              <a:rPr lang="en-US" altLang="en-US" sz="2800" i="1" dirty="0"/>
              <a:t> </a:t>
            </a:r>
            <a:r>
              <a:rPr lang="el-GR" altLang="en-US" sz="2800" dirty="0">
                <a:cs typeface="Arial" panose="020B0604020202020204" pitchFamily="34" charset="0"/>
              </a:rPr>
              <a:t>Σ</a:t>
            </a:r>
            <a:r>
              <a:rPr lang="en-US" altLang="en-US" sz="2800" dirty="0"/>
              <a:t>, </a:t>
            </a:r>
            <a:r>
              <a:rPr lang="en-US" altLang="en-US" sz="2800" i="1" dirty="0">
                <a:sym typeface="Symbol" panose="05050102010706020507" pitchFamily="18" charset="2"/>
              </a:rPr>
              <a:t></a:t>
            </a:r>
            <a:r>
              <a:rPr lang="en-US" altLang="en-US" sz="2800" dirty="0"/>
              <a:t>,</a:t>
            </a:r>
            <a:r>
              <a:rPr lang="en-US" altLang="en-US" sz="2800" i="1" dirty="0"/>
              <a:t> </a:t>
            </a:r>
            <a:r>
              <a:rPr lang="en-US" altLang="en-US" sz="2800" i="1" dirty="0" err="1"/>
              <a:t>q</a:t>
            </a:r>
            <a:r>
              <a:rPr lang="en-US" altLang="en-US" sz="2800" baseline="-25000" dirty="0" err="1"/>
              <a:t>start</a:t>
            </a:r>
            <a:r>
              <a:rPr lang="en-US" altLang="en-US" sz="2800" dirty="0"/>
              <a:t>,</a:t>
            </a:r>
            <a:r>
              <a:rPr lang="en-US" altLang="en-US" sz="2800" i="1" dirty="0"/>
              <a:t> </a:t>
            </a:r>
            <a:r>
              <a:rPr lang="en-US" altLang="en-US" sz="2800" i="1" dirty="0" err="1"/>
              <a:t>q</a:t>
            </a:r>
            <a:r>
              <a:rPr lang="en-US" altLang="en-US" sz="2800" baseline="-25000" dirty="0" err="1"/>
              <a:t>accept</a:t>
            </a:r>
            <a:r>
              <a:rPr lang="en-US" altLang="en-US" sz="2800" dirty="0"/>
              <a:t>) where – </a:t>
            </a:r>
          </a:p>
          <a:p>
            <a:pPr lvl="1" eaLnBrk="1" hangingPunct="1"/>
            <a:r>
              <a:rPr lang="en-US" altLang="en-US" i="1" dirty="0"/>
              <a:t>Q</a:t>
            </a:r>
            <a:r>
              <a:rPr lang="en-US" altLang="en-US" dirty="0"/>
              <a:t> is the finite set of states,</a:t>
            </a:r>
          </a:p>
          <a:p>
            <a:pPr lvl="1" eaLnBrk="1" hangingPunct="1"/>
            <a:r>
              <a:rPr lang="el-GR" altLang="en-US" dirty="0">
                <a:cs typeface="Arial" panose="020B0604020202020204" pitchFamily="34" charset="0"/>
              </a:rPr>
              <a:t>Σ</a:t>
            </a:r>
            <a:r>
              <a:rPr lang="en-US" altLang="en-US" dirty="0">
                <a:cs typeface="Arial" panose="020B0604020202020204" pitchFamily="34" charset="0"/>
              </a:rPr>
              <a:t> is the input alphabet,</a:t>
            </a:r>
          </a:p>
          <a:p>
            <a:pPr lvl="1" eaLnBrk="1" hangingPunct="1"/>
            <a:r>
              <a:rPr lang="en-US" altLang="en-US" i="1" dirty="0">
                <a:sym typeface="Symbol" panose="05050102010706020507" pitchFamily="18" charset="2"/>
              </a:rPr>
              <a:t></a:t>
            </a:r>
            <a:r>
              <a:rPr lang="en-US" altLang="en-US" dirty="0"/>
              <a:t> : (</a:t>
            </a:r>
            <a:r>
              <a:rPr lang="en-US" altLang="en-US" i="1" dirty="0"/>
              <a:t>Q </a:t>
            </a:r>
            <a:r>
              <a:rPr lang="en-US" altLang="en-US" dirty="0"/>
              <a:t>- {</a:t>
            </a:r>
            <a:r>
              <a:rPr lang="en-US" altLang="en-US" i="1" dirty="0" err="1"/>
              <a:t>q</a:t>
            </a:r>
            <a:r>
              <a:rPr lang="en-US" altLang="en-US" baseline="-25000" dirty="0" err="1"/>
              <a:t>start</a:t>
            </a:r>
            <a:r>
              <a:rPr lang="en-US" altLang="en-US" dirty="0"/>
              <a:t>}) </a:t>
            </a:r>
            <a:r>
              <a:rPr lang="en-US" altLang="en-US" dirty="0">
                <a:sym typeface="Symbol" panose="05050102010706020507" pitchFamily="18" charset="2"/>
              </a:rPr>
              <a:t> </a:t>
            </a:r>
            <a:r>
              <a:rPr lang="en-US" altLang="en-US" dirty="0"/>
              <a:t>(</a:t>
            </a:r>
            <a:r>
              <a:rPr lang="en-US" altLang="en-US" i="1" dirty="0"/>
              <a:t>Q </a:t>
            </a:r>
            <a:r>
              <a:rPr lang="en-US" altLang="en-US" dirty="0"/>
              <a:t>- {</a:t>
            </a:r>
            <a:r>
              <a:rPr lang="en-US" altLang="en-US" i="1" dirty="0" err="1"/>
              <a:t>q</a:t>
            </a:r>
            <a:r>
              <a:rPr lang="en-US" altLang="en-US" baseline="-25000" dirty="0" err="1"/>
              <a:t>accept</a:t>
            </a:r>
            <a:r>
              <a:rPr lang="en-US" altLang="en-US" dirty="0"/>
              <a:t>})</a:t>
            </a:r>
            <a:r>
              <a:rPr lang="en-US" altLang="en-US" dirty="0">
                <a:sym typeface="Symbol" panose="05050102010706020507" pitchFamily="18" charset="2"/>
              </a:rPr>
              <a:t>  </a:t>
            </a:r>
            <a:r>
              <a:rPr lang="en-US" altLang="en-US"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cs typeface="Times New Roman" panose="02020603050405020304" pitchFamily="18" charset="0"/>
                <a:sym typeface="Symbol" panose="05050102010706020507" pitchFamily="18" charset="2"/>
              </a:rPr>
              <a:t>is the transition function,</a:t>
            </a:r>
          </a:p>
          <a:p>
            <a:pPr lvl="1" eaLnBrk="1" hangingPunct="1"/>
            <a:r>
              <a:rPr lang="en-US" altLang="en-US" i="1" dirty="0" err="1"/>
              <a:t>q</a:t>
            </a:r>
            <a:r>
              <a:rPr lang="en-US" altLang="en-US" baseline="-25000" dirty="0" err="1"/>
              <a:t>start</a:t>
            </a:r>
            <a:r>
              <a:rPr lang="en-US" altLang="en-US" dirty="0"/>
              <a:t> is the start state,</a:t>
            </a:r>
          </a:p>
          <a:p>
            <a:pPr lvl="1" eaLnBrk="1" hangingPunct="1"/>
            <a:r>
              <a:rPr lang="en-US" altLang="en-US" i="1" dirty="0" err="1"/>
              <a:t>q</a:t>
            </a:r>
            <a:r>
              <a:rPr lang="en-US" altLang="en-US" baseline="-25000" dirty="0" err="1"/>
              <a:t>accept</a:t>
            </a:r>
            <a:r>
              <a:rPr lang="en-US" altLang="en-US" dirty="0"/>
              <a:t> is the accept state.</a:t>
            </a:r>
          </a:p>
          <a:p>
            <a:pPr eaLnBrk="1" hangingPunct="1"/>
            <a:r>
              <a:rPr lang="en-US" altLang="en-US" sz="2800" dirty="0"/>
              <a:t>A GNFA accepts a string </a:t>
            </a:r>
            <a:r>
              <a:rPr lang="en-US" altLang="en-US" sz="2800" i="1" dirty="0"/>
              <a:t>w</a:t>
            </a:r>
            <a:r>
              <a:rPr lang="en-US" altLang="en-US" sz="2800" dirty="0"/>
              <a:t> in </a:t>
            </a:r>
            <a:r>
              <a:rPr lang="el-GR" altLang="en-US" sz="2800" dirty="0">
                <a:cs typeface="Arial" panose="020B0604020202020204" pitchFamily="34" charset="0"/>
              </a:rPr>
              <a:t>Σ</a:t>
            </a:r>
            <a:r>
              <a:rPr lang="en-US" altLang="en-US" sz="2800" dirty="0">
                <a:cs typeface="Arial" panose="020B0604020202020204" pitchFamily="34" charset="0"/>
              </a:rPr>
              <a:t>* if </a:t>
            </a:r>
            <a:r>
              <a:rPr lang="en-US" altLang="en-US" sz="2800" i="1" dirty="0">
                <a:cs typeface="Arial" panose="020B0604020202020204" pitchFamily="34" charset="0"/>
              </a:rPr>
              <a:t>w</a:t>
            </a:r>
            <a:r>
              <a:rPr lang="en-US" altLang="en-US" sz="2800" dirty="0">
                <a:cs typeface="Arial" panose="020B0604020202020204" pitchFamily="34" charset="0"/>
              </a:rPr>
              <a:t> = </a:t>
            </a:r>
            <a:r>
              <a:rPr lang="en-US" altLang="en-US" sz="2800" i="1" dirty="0">
                <a:cs typeface="Arial" panose="020B0604020202020204" pitchFamily="34" charset="0"/>
              </a:rPr>
              <a:t>w</a:t>
            </a:r>
            <a:r>
              <a:rPr lang="en-US" altLang="en-US" sz="2800" baseline="-25000" dirty="0">
                <a:cs typeface="Arial" panose="020B0604020202020204" pitchFamily="34" charset="0"/>
              </a:rPr>
              <a:t>1</a:t>
            </a:r>
            <a:r>
              <a:rPr lang="en-US" altLang="en-US" sz="2800" i="1" dirty="0">
                <a:cs typeface="Arial" panose="020B0604020202020204" pitchFamily="34" charset="0"/>
              </a:rPr>
              <a:t>w</a:t>
            </a:r>
            <a:r>
              <a:rPr lang="en-US" altLang="en-US" sz="2800" baseline="-25000" dirty="0">
                <a:cs typeface="Arial" panose="020B0604020202020204" pitchFamily="34" charset="0"/>
              </a:rPr>
              <a:t>2</a:t>
            </a:r>
            <a:r>
              <a:rPr lang="en-US" altLang="en-US" sz="2800" dirty="0">
                <a:cs typeface="Arial" panose="020B0604020202020204" pitchFamily="34" charset="0"/>
              </a:rPr>
              <a:t>…</a:t>
            </a:r>
            <a:r>
              <a:rPr lang="en-US" altLang="en-US" sz="2800" i="1" dirty="0" err="1">
                <a:cs typeface="Arial" panose="020B0604020202020204" pitchFamily="34" charset="0"/>
              </a:rPr>
              <a:t>w</a:t>
            </a:r>
            <a:r>
              <a:rPr lang="en-US" altLang="en-US" sz="2800" baseline="-25000" dirty="0" err="1">
                <a:cs typeface="Arial" panose="020B0604020202020204" pitchFamily="34" charset="0"/>
              </a:rPr>
              <a:t>k</a:t>
            </a:r>
            <a:r>
              <a:rPr lang="en-US" altLang="en-US" sz="2800" dirty="0">
                <a:cs typeface="Arial" panose="020B0604020202020204" pitchFamily="34" charset="0"/>
              </a:rPr>
              <a:t>, where each </a:t>
            </a:r>
            <a:br>
              <a:rPr lang="en-US" altLang="en-US" sz="2800" dirty="0">
                <a:cs typeface="Arial" panose="020B0604020202020204" pitchFamily="34" charset="0"/>
              </a:rPr>
            </a:br>
            <a:r>
              <a:rPr lang="en-US" altLang="en-US" sz="2800" i="1" dirty="0" err="1">
                <a:cs typeface="Arial" panose="020B0604020202020204" pitchFamily="34" charset="0"/>
              </a:rPr>
              <a:t>w</a:t>
            </a:r>
            <a:r>
              <a:rPr lang="en-US" altLang="en-US" sz="2800" baseline="-25000" dirty="0" err="1">
                <a:cs typeface="Arial" panose="020B0604020202020204" pitchFamily="34" charset="0"/>
              </a:rPr>
              <a:t>i</a:t>
            </a:r>
            <a:r>
              <a:rPr lang="en-US" altLang="en-US" sz="2800" dirty="0">
                <a:cs typeface="Arial" panose="020B0604020202020204" pitchFamily="34" charset="0"/>
              </a:rPr>
              <a:t> is in </a:t>
            </a:r>
            <a:r>
              <a:rPr lang="el-GR" altLang="en-US" sz="2800" dirty="0">
                <a:cs typeface="Arial" panose="020B0604020202020204" pitchFamily="34" charset="0"/>
              </a:rPr>
              <a:t>Σ</a:t>
            </a:r>
            <a:r>
              <a:rPr lang="en-US" altLang="en-US" sz="2800" dirty="0">
                <a:cs typeface="Arial" panose="020B0604020202020204" pitchFamily="34" charset="0"/>
              </a:rPr>
              <a:t>* and a sequence of states q</a:t>
            </a:r>
            <a:r>
              <a:rPr lang="en-US" altLang="en-US" sz="2800" baseline="-25000" dirty="0">
                <a:cs typeface="Arial" panose="020B0604020202020204" pitchFamily="34" charset="0"/>
              </a:rPr>
              <a:t>0</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i="1" dirty="0" err="1">
                <a:cs typeface="Arial" panose="020B0604020202020204" pitchFamily="34" charset="0"/>
              </a:rPr>
              <a:t>q</a:t>
            </a:r>
            <a:r>
              <a:rPr lang="en-US" altLang="en-US" sz="2800" baseline="-25000" dirty="0" err="1">
                <a:cs typeface="Arial" panose="020B0604020202020204" pitchFamily="34" charset="0"/>
              </a:rPr>
              <a:t>k</a:t>
            </a:r>
            <a:r>
              <a:rPr lang="en-US" altLang="en-US" sz="2800" dirty="0">
                <a:cs typeface="Arial" panose="020B0604020202020204" pitchFamily="34" charset="0"/>
              </a:rPr>
              <a:t> exists such that – </a:t>
            </a:r>
          </a:p>
          <a:p>
            <a:pPr lvl="1" eaLnBrk="1" hangingPunct="1"/>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1" eaLnBrk="1" hangingPunct="1"/>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1" eaLnBrk="1" hangingPunct="1"/>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br>
              <a:rPr lang="en-US" altLang="en-US" dirty="0">
                <a:cs typeface="Arial" panose="020B0604020202020204" pitchFamily="34" charset="0"/>
              </a:rPr>
            </a:br>
            <a:r>
              <a:rPr lang="en-US" altLang="en-US" dirty="0">
                <a:cs typeface="Arial" panose="020B0604020202020204" pitchFamily="34" charset="0"/>
              </a:rPr>
              <a:t>i.e., </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is the expression on the arrow from </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to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a:t>
            </a:r>
            <a:endParaRPr lang="el-GR" altLang="en-US" dirty="0">
              <a:cs typeface="Arial" panose="020B0604020202020204" pitchFamily="34" charset="0"/>
            </a:endParaRPr>
          </a:p>
        </p:txBody>
      </p:sp>
    </p:spTree>
    <p:extLst>
      <p:ext uri="{BB962C8B-B14F-4D97-AF65-F5344CB8AC3E}">
        <p14:creationId xmlns:p14="http://schemas.microsoft.com/office/powerpoint/2010/main" val="246374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ym typeface="Symbol" pitchFamily="18" charset="2"/>
              </a:rPr>
              <a:t>Converting a GNFA to a regular expression</a:t>
            </a:r>
            <a:endParaRPr lang="en-US" sz="3200" dirty="0"/>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r>
              <a:rPr lang="en-US" altLang="en-US" sz="2800" dirty="0"/>
              <a:t>Let consider the GNFA to be with </a:t>
            </a:r>
            <a:r>
              <a:rPr lang="en-US" altLang="en-US" sz="2800" i="1" dirty="0"/>
              <a:t>k</a:t>
            </a:r>
            <a:r>
              <a:rPr lang="en-US" altLang="en-US" sz="2800" dirty="0"/>
              <a:t> states.</a:t>
            </a:r>
          </a:p>
          <a:p>
            <a:pPr algn="just" eaLnBrk="1" hangingPunct="1"/>
            <a:r>
              <a:rPr lang="en-US" altLang="en-US" sz="2800" dirty="0"/>
              <a:t>We will continuously remove one state from the GNFA until </a:t>
            </a:r>
            <a:r>
              <a:rPr lang="en-US" altLang="en-US" sz="2800" i="1" dirty="0"/>
              <a:t>k </a:t>
            </a:r>
            <a:r>
              <a:rPr lang="en-US" altLang="en-US" sz="2800" dirty="0"/>
              <a:t>= 2. These last two states are actually the start and the accept states.</a:t>
            </a:r>
          </a:p>
          <a:p>
            <a:pPr algn="just" eaLnBrk="1" hangingPunct="1"/>
            <a:r>
              <a:rPr lang="en-US" altLang="en-US" sz="2800" dirty="0"/>
              <a:t>We do so by selecting a state, ripping it out of the machine, and </a:t>
            </a:r>
            <a:r>
              <a:rPr lang="en-US" altLang="en-US" sz="2800" b="1" i="1" dirty="0"/>
              <a:t>repairing</a:t>
            </a:r>
            <a:r>
              <a:rPr lang="en-US" altLang="en-US" sz="2800" dirty="0"/>
              <a:t> the remainder so that the same language is still recognized.</a:t>
            </a:r>
          </a:p>
          <a:p>
            <a:pPr algn="just" eaLnBrk="1" hangingPunct="1"/>
            <a:r>
              <a:rPr lang="en-US" altLang="en-US" sz="2800" dirty="0"/>
              <a:t>Any state will do, provided that the state is not the start or the accept states.</a:t>
            </a:r>
          </a:p>
          <a:p>
            <a:pPr marL="0" indent="0" algn="just">
              <a:buNone/>
            </a:pPr>
            <a:endParaRPr lang="en-US" sz="2800" dirty="0"/>
          </a:p>
        </p:txBody>
      </p:sp>
    </p:spTree>
    <p:extLst>
      <p:ext uri="{BB962C8B-B14F-4D97-AF65-F5344CB8AC3E}">
        <p14:creationId xmlns:p14="http://schemas.microsoft.com/office/powerpoint/2010/main" val="142621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t>Repairing after removing a state</a:t>
            </a:r>
            <a:endParaRPr lang="en-US" dirty="0"/>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r>
              <a:rPr lang="en-US" altLang="en-US" sz="2400" dirty="0"/>
              <a:t>Repair the machine by altering the regular expressions that label each of the remaining arrows. This change is done for each arrow going from any state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including the case where </a:t>
            </a:r>
            <a:r>
              <a:rPr lang="en-US" altLang="en-US" sz="2400" i="1" dirty="0" err="1"/>
              <a:t>q</a:t>
            </a:r>
            <a:r>
              <a:rPr lang="en-US" altLang="en-US" sz="2400" baseline="-25000" dirty="0" err="1"/>
              <a:t>s</a:t>
            </a:r>
            <a:r>
              <a:rPr lang="en-US" altLang="en-US" sz="2400" dirty="0"/>
              <a:t> = </a:t>
            </a:r>
            <a:r>
              <a:rPr lang="en-US" altLang="en-US" sz="2400" i="1" dirty="0" err="1"/>
              <a:t>q</a:t>
            </a:r>
            <a:r>
              <a:rPr lang="en-US" altLang="en-US" sz="2400" baseline="-25000" dirty="0" err="1"/>
              <a:t>d</a:t>
            </a:r>
            <a:r>
              <a:rPr lang="en-US" altLang="en-US" sz="2400" dirty="0"/>
              <a:t>.</a:t>
            </a:r>
          </a:p>
          <a:p>
            <a:pPr algn="just" eaLnBrk="1" hangingPunct="1"/>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spTree>
    <p:extLst>
      <p:ext uri="{BB962C8B-B14F-4D97-AF65-F5344CB8AC3E}">
        <p14:creationId xmlns:p14="http://schemas.microsoft.com/office/powerpoint/2010/main" val="154986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9"/>
                                        </p:tgtEl>
                                        <p:attrNameLst>
                                          <p:attrName>stroke.color</p:attrName>
                                        </p:attrNameLst>
                                      </p:cBhvr>
                                      <p:to>
                                        <p:clrVal>
                                          <a:srgbClr val="FF0000"/>
                                        </p:clrVal>
                                      </p:to>
                                    </p:set>
                                    <p:set>
                                      <p:cBhvr>
                                        <p:cTn id="31" dur="indefinite"/>
                                        <p:tgtEl>
                                          <p:spTgt spid="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1"/>
                                        </p:tgtEl>
                                        <p:attrNameLst>
                                          <p:attrName>stroke.color</p:attrName>
                                        </p:attrNameLst>
                                      </p:cBhvr>
                                      <p:to>
                                        <p:clrVal>
                                          <a:srgbClr val="FF0000"/>
                                        </p:clrVal>
                                      </p:to>
                                    </p:set>
                                    <p:set>
                                      <p:cBhvr>
                                        <p:cTn id="40" dur="indefinite"/>
                                        <p:tgtEl>
                                          <p:spTgt spid="11"/>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10"/>
                                        </p:tgtEl>
                                        <p:attrNameLst>
                                          <p:attrName>stroke.color</p:attrName>
                                        </p:attrNameLst>
                                      </p:cBhvr>
                                      <p:to>
                                        <p:clrVal>
                                          <a:srgbClr val="FF0000"/>
                                        </p:clrVal>
                                      </p:to>
                                    </p:set>
                                    <p:set>
                                      <p:cBhvr>
                                        <p:cTn id="49" dur="indefinite"/>
                                        <p:tgtEl>
                                          <p:spTgt spid="10"/>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8"/>
                                        </p:tgtEl>
                                        <p:attrNameLst>
                                          <p:attrName>stroke.color</p:attrName>
                                        </p:attrNameLst>
                                      </p:cBhvr>
                                      <p:to>
                                        <p:clrVal>
                                          <a:srgbClr val="FF0000"/>
                                        </p:clrVal>
                                      </p:to>
                                    </p:set>
                                    <p:set>
                                      <p:cBhvr>
                                        <p:cTn id="58" dur="indefinite"/>
                                        <p:tgtEl>
                                          <p:spTgt spid="8"/>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50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0" nodeType="withEffect">
                                  <p:stCondLst>
                                    <p:cond delay="50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0" nodeType="afterEffect">
                                  <p:stCondLst>
                                    <p:cond delay="500"/>
                                  </p:stCondLst>
                                  <p:childTnLst>
                                    <p:set>
                                      <p:cBhvr>
                                        <p:cTn id="78" dur="1" fill="hold">
                                          <p:stCondLst>
                                            <p:cond delay="0"/>
                                          </p:stCondLst>
                                        </p:cTn>
                                        <p:tgtEl>
                                          <p:spTgt spid="13"/>
                                        </p:tgtEl>
                                        <p:attrNameLst>
                                          <p:attrName>style.visibility</p:attrName>
                                        </p:attrNameLst>
                                      </p:cBhvr>
                                      <p:to>
                                        <p:strVal val="hidden"/>
                                      </p:to>
                                    </p:set>
                                  </p:childTnLst>
                                </p:cTn>
                              </p:par>
                              <p:par>
                                <p:cTn id="79" presetID="1" presetClass="exit" presetSubtype="0" fill="hold" nodeType="withEffect">
                                  <p:stCondLst>
                                    <p:cond delay="500"/>
                                  </p:stCondLst>
                                  <p:childTnLst>
                                    <p:set>
                                      <p:cBhvr>
                                        <p:cTn id="80" dur="1" fill="hold">
                                          <p:stCondLst>
                                            <p:cond delay="0"/>
                                          </p:stCondLst>
                                        </p:cTn>
                                        <p:tgtEl>
                                          <p:spTgt spid="11"/>
                                        </p:tgtEl>
                                        <p:attrNameLst>
                                          <p:attrName>style.visibility</p:attrName>
                                        </p:attrNameLst>
                                      </p:cBhvr>
                                      <p:to>
                                        <p:strVal val="hidden"/>
                                      </p:to>
                                    </p:set>
                                  </p:childTnLst>
                                </p:cTn>
                              </p:par>
                            </p:childTnLst>
                          </p:cTn>
                        </p:par>
                        <p:par>
                          <p:cTn id="81" fill="hold">
                            <p:stCondLst>
                              <p:cond delay="1000"/>
                            </p:stCondLst>
                            <p:childTnLst>
                              <p:par>
                                <p:cTn id="82" presetID="1" presetClass="exit" presetSubtype="0" fill="hold" nodeType="afterEffect">
                                  <p:stCondLst>
                                    <p:cond delay="50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xit" presetSubtype="0" fill="hold" grpId="0" nodeType="withEffect">
                                  <p:stCondLst>
                                    <p:cond delay="500"/>
                                  </p:stCondLst>
                                  <p:childTnLst>
                                    <p:set>
                                      <p:cBhvr>
                                        <p:cTn id="85" dur="1" fill="hold">
                                          <p:stCondLst>
                                            <p:cond delay="0"/>
                                          </p:stCondLst>
                                        </p:cTn>
                                        <p:tgtEl>
                                          <p:spTgt spid="15"/>
                                        </p:tgtEl>
                                        <p:attrNameLst>
                                          <p:attrName>style.visibility</p:attrName>
                                        </p:attrNameLst>
                                      </p:cBhvr>
                                      <p:to>
                                        <p:strVal val="hidden"/>
                                      </p:to>
                                    </p:set>
                                  </p:childTnLst>
                                </p:cTn>
                              </p:par>
                            </p:childTnLst>
                          </p:cTn>
                        </p:par>
                        <p:par>
                          <p:cTn id="86" fill="hold">
                            <p:stCondLst>
                              <p:cond delay="1500"/>
                            </p:stCondLst>
                            <p:childTnLst>
                              <p:par>
                                <p:cTn id="87" presetID="1" presetClass="exit" presetSubtype="0" fill="hold" grpId="0" nodeType="afterEffect">
                                  <p:stCondLst>
                                    <p:cond delay="500"/>
                                  </p:stCondLst>
                                  <p:childTnLst>
                                    <p:set>
                                      <p:cBhvr>
                                        <p:cTn id="88" dur="1" fill="hold">
                                          <p:stCondLst>
                                            <p:cond delay="0"/>
                                          </p:stCondLst>
                                        </p:cTn>
                                        <p:tgtEl>
                                          <p:spTgt spid="6"/>
                                        </p:tgtEl>
                                        <p:attrNameLst>
                                          <p:attrName>style.visibility</p:attrName>
                                        </p:attrNameLst>
                                      </p:cBhvr>
                                      <p:to>
                                        <p:strVal val="hidden"/>
                                      </p:to>
                                    </p:set>
                                  </p:childTnLst>
                                </p:cTn>
                              </p:par>
                            </p:childTnLst>
                          </p:cTn>
                        </p:par>
                        <p:par>
                          <p:cTn id="89" fill="hold">
                            <p:stCondLst>
                              <p:cond delay="2000"/>
                            </p:stCondLst>
                            <p:childTnLst>
                              <p:par>
                                <p:cTn id="90" presetID="7" presetClass="emph" presetSubtype="1" nodeType="afterEffect">
                                  <p:stCondLst>
                                    <p:cond delay="500"/>
                                  </p:stCondLst>
                                  <p:childTnLst>
                                    <p:set>
                                      <p:cBhvr>
                                        <p:cTn id="91" dur="indefinite"/>
                                        <p:tgtEl>
                                          <p:spTgt spid="8"/>
                                        </p:tgtEl>
                                        <p:attrNameLst>
                                          <p:attrName>stroke.color</p:attrName>
                                        </p:attrNameLst>
                                      </p:cBhvr>
                                      <p:to>
                                        <p:clrVal>
                                          <a:schemeClr val="tx1"/>
                                        </p:clrVal>
                                      </p:to>
                                    </p:set>
                                    <p:set>
                                      <p:cBhvr>
                                        <p:cTn id="92" dur="indefinite"/>
                                        <p:tgtEl>
                                          <p:spTgt spid="8"/>
                                        </p:tgtEl>
                                        <p:attrNameLst>
                                          <p:attrName>stroke.on</p:attrName>
                                        </p:attrNameLst>
                                      </p:cBhvr>
                                      <p:to>
                                        <p:strVal val="true"/>
                                      </p:to>
                                    </p:set>
                                  </p:childTnLst>
                                </p:cTn>
                              </p:par>
                            </p:childTnLst>
                          </p:cTn>
                        </p:par>
                        <p:par>
                          <p:cTn id="93" fill="hold">
                            <p:stCondLst>
                              <p:cond delay="2500"/>
                            </p:stCondLst>
                            <p:childTnLst>
                              <p:par>
                                <p:cTn id="94" presetID="3" presetClass="emph" presetSubtype="1" grpId="1" nodeType="afterEffect">
                                  <p:stCondLst>
                                    <p:cond delay="500"/>
                                  </p:stCondLst>
                                  <p:childTnLst>
                                    <p:set>
                                      <p:cBhvr override="childStyle">
                                        <p:cTn id="95" dur="indefinite"/>
                                        <p:tgtEl>
                                          <p:spTgt spid="16"/>
                                        </p:tgtEl>
                                        <p:attrNameLst>
                                          <p:attrName>style.color</p:attrName>
                                        </p:attrNameLst>
                                      </p:cBhvr>
                                      <p:to>
                                        <p:clrVal>
                                          <a:schemeClr val="tx1"/>
                                        </p:clrVal>
                                      </p:to>
                                    </p:set>
                                  </p:childTnLst>
                                </p:cTn>
                              </p:par>
                              <p:par>
                                <p:cTn id="96" presetID="3" presetClass="emph" presetSubtype="1" grpId="1" nodeType="withEffect">
                                  <p:stCondLst>
                                    <p:cond delay="500"/>
                                  </p:stCondLst>
                                  <p:childTnLst>
                                    <p:set>
                                      <p:cBhvr override="childStyle">
                                        <p:cTn id="97" dur="indefinite"/>
                                        <p:tgtEl>
                                          <p:spTgt spid="17"/>
                                        </p:tgtEl>
                                        <p:attrNameLst>
                                          <p:attrName>style.color</p:attrName>
                                        </p:attrNameLst>
                                      </p:cBhvr>
                                      <p:to>
                                        <p:clrVal>
                                          <a:schemeClr val="tx1"/>
                                        </p:clrVal>
                                      </p:to>
                                    </p:set>
                                  </p:childTnLst>
                                </p:cTn>
                              </p:par>
                              <p:par>
                                <p:cTn id="98" presetID="3" presetClass="emph" presetSubtype="1" grpId="1" nodeType="withEffect">
                                  <p:stCondLst>
                                    <p:cond delay="500"/>
                                  </p:stCondLst>
                                  <p:childTnLst>
                                    <p:set>
                                      <p:cBhvr override="childStyle">
                                        <p:cTn id="99" dur="indefinite"/>
                                        <p:tgtEl>
                                          <p:spTgt spid="20"/>
                                        </p:tgtEl>
                                        <p:attrNameLst>
                                          <p:attrName>style.color</p:attrName>
                                        </p:attrNameLst>
                                      </p:cBhvr>
                                      <p:to>
                                        <p:clrVal>
                                          <a:schemeClr val="tx1"/>
                                        </p:clrVal>
                                      </p:to>
                                    </p:set>
                                  </p:childTnLst>
                                </p:cTn>
                              </p:par>
                              <p:par>
                                <p:cTn id="100" presetID="3" presetClass="emph" presetSubtype="1" grpId="1" nodeType="withEffect">
                                  <p:stCondLst>
                                    <p:cond delay="500"/>
                                  </p:stCondLst>
                                  <p:childTnLst>
                                    <p:set>
                                      <p:cBhvr override="childStyle">
                                        <p:cTn id="101" dur="indefinite"/>
                                        <p:tgtEl>
                                          <p:spTgt spid="19"/>
                                        </p:tgtEl>
                                        <p:attrNameLst>
                                          <p:attrName>style.color</p:attrName>
                                        </p:attrNameLst>
                                      </p:cBhvr>
                                      <p:to>
                                        <p:clrVal>
                                          <a:schemeClr val="tx1"/>
                                        </p:clrVal>
                                      </p:to>
                                    </p:set>
                                  </p:childTnLst>
                                </p:cTn>
                              </p:par>
                              <p:par>
                                <p:cTn id="102" presetID="3" presetClass="emph" presetSubtype="1" grpId="1" nodeType="withEffect">
                                  <p:stCondLst>
                                    <p:cond delay="500"/>
                                  </p:stCondLst>
                                  <p:childTnLst>
                                    <p:set>
                                      <p:cBhvr override="childStyle">
                                        <p:cTn id="103"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r>
              <a:rPr lang="en-US" altLang="en-US" sz="1800" b="1">
                <a:solidFill>
                  <a:srgbClr val="FF0000"/>
                </a:solidFill>
                <a:sym typeface="Symbol" panose="05050102010706020507" pitchFamily="18" charset="2"/>
              </a:rPr>
              <a:t>) (</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807A0-54CE-4872-AC40-C1D1DC3EB66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19755D2-AE9F-49DD-81E4-043D7976B68F}"/>
              </a:ext>
            </a:extLst>
          </p:cNvPr>
          <p:cNvSpPr>
            <a:spLocks noGrp="1"/>
          </p:cNvSpPr>
          <p:nvPr>
            <p:ph type="body" sz="quarter" idx="12"/>
          </p:nvPr>
        </p:nvSpPr>
        <p:spPr/>
        <p:txBody>
          <a:bodyPr>
            <a:normAutofit/>
          </a:bodyPr>
          <a:lstStyle/>
          <a:p>
            <a:r>
              <a:rPr lang="en-US" sz="2800" dirty="0">
                <a:solidFill>
                  <a:schemeClr val="tx1"/>
                </a:solidFill>
              </a:rPr>
              <a:t>Closure</a:t>
            </a:r>
            <a:endParaRPr lang="en-US" sz="2800" dirty="0"/>
          </a:p>
        </p:txBody>
      </p:sp>
      <p:sp>
        <p:nvSpPr>
          <p:cNvPr id="4" name="Text Placeholder 3">
            <a:extLst>
              <a:ext uri="{FF2B5EF4-FFF2-40B4-BE49-F238E27FC236}">
                <a16:creationId xmlns:a16="http://schemas.microsoft.com/office/drawing/2014/main" id="{ADAD3F6F-58F4-41EF-8956-B7D5E9F68F8E}"/>
              </a:ext>
            </a:extLst>
          </p:cNvPr>
          <p:cNvSpPr>
            <a:spLocks noGrp="1"/>
          </p:cNvSpPr>
          <p:nvPr>
            <p:ph type="body" sz="quarter" idx="13"/>
          </p:nvPr>
        </p:nvSpPr>
        <p:spPr/>
        <p:txBody>
          <a:bodyPr>
            <a:normAutofit/>
          </a:bodyPr>
          <a:lstStyle/>
          <a:p>
            <a:r>
              <a:rPr lang="en-US" sz="2800" dirty="0">
                <a:solidFill>
                  <a:schemeClr val="tx1"/>
                </a:solidFill>
              </a:rPr>
              <a:t>Regular Languages are Closed Under Regular Operations:</a:t>
            </a:r>
            <a:endParaRPr lang="en-US" sz="2800" dirty="0"/>
          </a:p>
          <a:p>
            <a:pPr lvl="1"/>
            <a:r>
              <a:rPr lang="en-US" altLang="en-US" sz="2800" b="1" dirty="0"/>
              <a:t>Union: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w  A or w  B }</a:t>
            </a:r>
          </a:p>
          <a:p>
            <a:pPr lvl="1"/>
            <a:r>
              <a:rPr lang="en-US" altLang="en-US" sz="2800" b="1" dirty="0"/>
              <a:t>Intersection: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p>
          <a:p>
            <a:pPr lvl="1"/>
            <a:r>
              <a:rPr lang="en-US" altLang="en-US" sz="2800" b="1" dirty="0"/>
              <a:t>Reverse: </a:t>
            </a:r>
            <a:r>
              <a:rPr lang="en-US" altLang="en-US" sz="2800" b="1" dirty="0">
                <a:latin typeface="Courier New" panose="02070309020205020404" pitchFamily="49" charset="0"/>
                <a:cs typeface="Courier New" panose="02070309020205020404" pitchFamily="49" charset="0"/>
              </a:rPr>
              <a:t>A</a:t>
            </a:r>
            <a:r>
              <a:rPr lang="en-US" altLang="en-US" sz="2800" b="1" baseline="30000" dirty="0">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 A }</a:t>
            </a:r>
          </a:p>
          <a:p>
            <a:pPr lvl="1"/>
            <a:r>
              <a:rPr lang="en-US" altLang="en-US" sz="2800" b="1" dirty="0"/>
              <a:t>Negation: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 w | w  A } </a:t>
            </a:r>
          </a:p>
          <a:p>
            <a:pPr lvl="1"/>
            <a:r>
              <a:rPr lang="en-US" altLang="en-US" sz="2800" b="1" dirty="0"/>
              <a:t>Concatenation: </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B =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vw</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p>
          <a:p>
            <a:pPr lvl="1"/>
            <a:r>
              <a:rPr lang="en-US" altLang="en-US" sz="2800" b="1" dirty="0"/>
              <a:t>Star: </a:t>
            </a:r>
            <a:r>
              <a:rPr lang="en-US" altLang="en-US" sz="2800" b="1" dirty="0">
                <a:latin typeface="Courier New" panose="02070309020205020404" pitchFamily="49" charset="0"/>
                <a:cs typeface="Courier New" panose="02070309020205020404" pitchFamily="49" charset="0"/>
              </a:rPr>
              <a:t>A*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k≥0 and each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i</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err="1">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3252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defRPr/>
            </a:pPr>
            <a:r>
              <a:rPr lang="en-US" dirty="0"/>
              <a:t>Formal Definition of Regular Expression (RE)</a:t>
            </a:r>
          </a:p>
          <a:p>
            <a:pPr>
              <a:defRPr/>
            </a:pPr>
            <a:r>
              <a:rPr lang="en-US" dirty="0"/>
              <a:t>Equivalence with Finite Automaton</a:t>
            </a:r>
          </a:p>
          <a:p>
            <a:pPr>
              <a:defRPr/>
            </a:pPr>
            <a:r>
              <a:rPr lang="en-US" dirty="0"/>
              <a:t>Conversion from NFA to RE</a:t>
            </a:r>
          </a:p>
          <a:p>
            <a:pPr>
              <a:defRPr/>
            </a:pPr>
            <a:r>
              <a:rPr lang="en-US" dirty="0"/>
              <a:t>Conversion from DFA to RE.</a:t>
            </a:r>
          </a:p>
          <a:p>
            <a:pPr>
              <a:defRPr/>
            </a:pPr>
            <a:r>
              <a:rPr lang="en-US" dirty="0"/>
              <a:t>Closure under regular operations.</a:t>
            </a:r>
          </a:p>
          <a:p>
            <a:pPr>
              <a:defRPr/>
            </a:pPr>
            <a:endParaRPr lang="en-US" dirty="0"/>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Mathematical model of Regular Expression (RE)</a:t>
            </a:r>
          </a:p>
          <a:p>
            <a:pPr>
              <a:defRPr/>
            </a:pPr>
            <a:r>
              <a:rPr lang="en-US" dirty="0"/>
              <a:t>Understand the uniformity of RE and FA.</a:t>
            </a:r>
          </a:p>
          <a:p>
            <a:pPr>
              <a:defRPr/>
            </a:pPr>
            <a:r>
              <a:rPr lang="en-US" dirty="0"/>
              <a:t>Conversion Techniques from NFA to RE.</a:t>
            </a:r>
          </a:p>
          <a:p>
            <a:pPr>
              <a:defRPr/>
            </a:pPr>
            <a:r>
              <a:rPr lang="en-US" dirty="0"/>
              <a:t>The strength of RE.</a:t>
            </a:r>
          </a:p>
          <a:p>
            <a:pPr>
              <a:defRPr/>
            </a:pPr>
            <a:r>
              <a:rPr lang="en-US" dirty="0"/>
              <a:t>Techniques to convert DFA to RE</a:t>
            </a:r>
          </a:p>
          <a:p>
            <a:pPr>
              <a:defRPr/>
            </a:pPr>
            <a:r>
              <a:rPr lang="en-US" dirty="0"/>
              <a:t>Closure under different regular operations.</a:t>
            </a:r>
          </a:p>
          <a:p>
            <a:pPr>
              <a:defRPr/>
            </a:pPr>
            <a:endParaRPr lang="en-US" dirty="0"/>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defRPr/>
            </a:pPr>
            <a:r>
              <a:rPr lang="en-US" dirty="0"/>
              <a:t>Understand the mathematical interpretation of Regular Expression (RE)</a:t>
            </a:r>
          </a:p>
          <a:p>
            <a:pPr>
              <a:defRPr/>
            </a:pPr>
            <a:r>
              <a:rPr lang="en-US" dirty="0"/>
              <a:t>Learn the rules for equivalence of RE with Finite Automaton</a:t>
            </a:r>
          </a:p>
          <a:p>
            <a:pPr>
              <a:defRPr/>
            </a:pPr>
            <a:r>
              <a:rPr lang="en-US" dirty="0"/>
              <a:t>Apply the conversion rules from RE to NFA</a:t>
            </a:r>
          </a:p>
          <a:p>
            <a:pPr algn="just">
              <a:defRPr/>
            </a:pPr>
            <a:r>
              <a:rPr lang="en-US" dirty="0"/>
              <a:t>Apply the techniques to convert DFA to RE</a:t>
            </a:r>
          </a:p>
          <a:p>
            <a:pPr algn="just">
              <a:defRPr/>
            </a:pPr>
            <a:r>
              <a:rPr lang="en-US" dirty="0"/>
              <a:t>Identify the closure under different regular operations.</a:t>
            </a:r>
          </a:p>
          <a:p>
            <a:pPr>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fontScale="92500"/>
          </a:bodyPr>
          <a:lstStyle/>
          <a:p>
            <a:r>
              <a:rPr lang="en-US" altLang="en-US" sz="3200" dirty="0"/>
              <a:t>Regular expression is used to describe languages.</a:t>
            </a:r>
          </a:p>
          <a:p>
            <a:pPr algn="just"/>
            <a:r>
              <a:rPr lang="en-US" altLang="en-US" sz="3200" dirty="0"/>
              <a:t>Regular expression is specific, standard textual syntax (combined with alphabets and regular operators) for representing patterns for matching strings.</a:t>
            </a:r>
          </a:p>
          <a:p>
            <a:pPr algn="just"/>
            <a:r>
              <a:rPr lang="en-US" altLang="en-US" sz="3200" dirty="0"/>
              <a:t>Regular expression can be built up using regular operations.</a:t>
            </a:r>
          </a:p>
          <a:p>
            <a:r>
              <a:rPr lang="en-US" altLang="en-US" sz="3200" dirty="0"/>
              <a:t>Precedence order: * </a:t>
            </a:r>
            <a:r>
              <a:rPr lang="en-US" altLang="en-US" sz="3200" dirty="0">
                <a:sym typeface="Symbol" panose="05050102010706020507" pitchFamily="18" charset="2"/>
              </a:rPr>
              <a:t> </a:t>
            </a:r>
            <a:endParaRPr lang="en-US" altLang="en-US" sz="3200" dirty="0"/>
          </a:p>
          <a:p>
            <a:r>
              <a:rPr lang="en-US" altLang="en-US" sz="3200" dirty="0"/>
              <a:t>Example:</a:t>
            </a:r>
          </a:p>
          <a:p>
            <a:pPr lvl="1"/>
            <a:r>
              <a:rPr lang="en-US" altLang="en-US" dirty="0"/>
              <a:t>(0</a:t>
            </a:r>
            <a:r>
              <a:rPr lang="en-US" altLang="en-US" dirty="0">
                <a:sym typeface="Symbol" panose="05050102010706020507" pitchFamily="18" charset="2"/>
              </a:rPr>
              <a:t>1</a:t>
            </a:r>
            <a:r>
              <a:rPr lang="en-US" altLang="en-US" dirty="0"/>
              <a:t>)0*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{0}* = {0,1}{0}*</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t>
            </a:r>
            <a:r>
              <a:rPr lang="en-US" altLang="en-US" i="1" dirty="0">
                <a:sym typeface="Symbol" panose="05050102010706020507" pitchFamily="18" charset="2"/>
              </a:rPr>
              <a:t>w</a:t>
            </a:r>
            <a:r>
              <a:rPr lang="en-US" altLang="en-US" dirty="0">
                <a:sym typeface="Symbol" panose="05050102010706020507" pitchFamily="18" charset="2"/>
              </a:rPr>
              <a:t>  string </a:t>
            </a:r>
            <a:r>
              <a:rPr lang="en-US" altLang="en-US" i="1" dirty="0">
                <a:sym typeface="Symbol" panose="05050102010706020507" pitchFamily="18" charset="2"/>
              </a:rPr>
              <a:t>w</a:t>
            </a:r>
            <a:r>
              <a:rPr lang="en-US" altLang="en-US" dirty="0">
                <a:sym typeface="Symbol" panose="05050102010706020507" pitchFamily="18" charset="2"/>
              </a:rPr>
              <a:t> starts with a 0 or a 1 followed by zero or more 0’s}</a:t>
            </a:r>
          </a:p>
          <a:p>
            <a:pPr lvl="1"/>
            <a:r>
              <a:rPr lang="en-US" altLang="en-US" dirty="0"/>
              <a:t>(0</a:t>
            </a:r>
            <a:r>
              <a:rPr lang="en-US" altLang="en-US" dirty="0">
                <a:sym typeface="Symbol" panose="05050102010706020507" pitchFamily="18" charset="2"/>
              </a:rPr>
              <a:t>1</a:t>
            </a:r>
            <a:r>
              <a:rPr lang="en-US" altLang="en-US" dirty="0"/>
              <a:t>)*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 = {0,1}*</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a:bodyPr>
          <a:lstStyle/>
          <a:p>
            <a:r>
              <a:rPr lang="en-US" altLang="en-US" sz="3200" b="1" i="1" dirty="0"/>
              <a:t>R</a:t>
            </a:r>
            <a:r>
              <a:rPr lang="en-US" altLang="en-US" sz="3200" dirty="0"/>
              <a:t> is a regular expression if </a:t>
            </a:r>
            <a:r>
              <a:rPr lang="en-US" altLang="en-US" sz="3200" b="1" i="1" dirty="0"/>
              <a:t>R</a:t>
            </a:r>
            <a:r>
              <a:rPr lang="en-US" altLang="en-US" sz="3200" dirty="0"/>
              <a:t> is – </a:t>
            </a:r>
          </a:p>
          <a:p>
            <a:pPr lvl="1"/>
            <a:r>
              <a:rPr lang="en-US" altLang="en-US" sz="2800" i="1" dirty="0"/>
              <a:t>a</a:t>
            </a:r>
            <a:r>
              <a:rPr lang="en-US" altLang="en-US" sz="2800" dirty="0"/>
              <a:t> for some </a:t>
            </a:r>
            <a:r>
              <a:rPr lang="en-US" altLang="en-US" sz="2800" i="1" dirty="0"/>
              <a:t>a</a:t>
            </a:r>
            <a:r>
              <a:rPr lang="en-US" altLang="en-US" sz="2800" dirty="0"/>
              <a:t> </a:t>
            </a:r>
            <a:r>
              <a:rPr lang="en-US" altLang="en-US" sz="2800" dirty="0">
                <a:sym typeface="Symbol" panose="05050102010706020507" pitchFamily="18" charset="2"/>
              </a:rPr>
              <a:t></a:t>
            </a:r>
            <a:r>
              <a:rPr lang="en-US" altLang="en-US" sz="2800" dirty="0"/>
              <a:t> </a:t>
            </a:r>
            <a:r>
              <a:rPr lang="en-US" altLang="en-US" sz="2800" dirty="0">
                <a:sym typeface="Symbol" panose="05050102010706020507" pitchFamily="18" charset="2"/>
              </a:rPr>
              <a:t></a:t>
            </a:r>
            <a:r>
              <a:rPr lang="en-US" altLang="en-US" sz="2800" dirty="0"/>
              <a:t>, represents the language {</a:t>
            </a:r>
            <a:r>
              <a:rPr lang="en-US" altLang="en-US" sz="2800" i="1" dirty="0"/>
              <a:t>a</a:t>
            </a:r>
            <a:r>
              <a:rPr lang="en-US" altLang="en-US" sz="2800" dirty="0"/>
              <a:t>}.</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language {</a:t>
            </a:r>
            <a:r>
              <a:rPr lang="en-US" altLang="en-US" sz="2800" i="1" dirty="0">
                <a:sym typeface="Symbol" panose="05050102010706020507" pitchFamily="18" charset="2"/>
              </a:rPr>
              <a:t></a:t>
            </a:r>
            <a:r>
              <a:rPr lang="en-US" altLang="en-US" sz="2800" dirty="0"/>
              <a:t>} </a:t>
            </a:r>
            <a:r>
              <a:rPr lang="en-US" altLang="en-US" sz="2800" dirty="0">
                <a:sym typeface="Symbol" panose="05050102010706020507" pitchFamily="18" charset="2"/>
              </a:rPr>
              <a:t>containing a single string, namely, the empty string.</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empty language </a:t>
            </a:r>
            <a:r>
              <a:rPr lang="en-US" altLang="en-US" sz="2800" dirty="0">
                <a:sym typeface="Symbol" panose="05050102010706020507" pitchFamily="18" charset="2"/>
              </a:rPr>
              <a:t>that doesn’t contain any string</a:t>
            </a:r>
            <a:r>
              <a:rPr lang="en-US" altLang="en-US" sz="2800" dirty="0"/>
              <a:t>. L(</a:t>
            </a:r>
            <a:r>
              <a:rPr lang="en-US" altLang="en-US" sz="2800" i="1" dirty="0">
                <a:sym typeface="Symbol" panose="05050102010706020507" pitchFamily="18" charset="2"/>
              </a:rPr>
              <a:t></a:t>
            </a:r>
            <a:r>
              <a:rPr lang="en-US" altLang="en-US" sz="2800" dirty="0">
                <a:sym typeface="Symbol" panose="05050102010706020507" pitchFamily="18" charset="2"/>
              </a:rPr>
              <a:t>*) = </a:t>
            </a:r>
            <a:r>
              <a:rPr lang="en-US" altLang="en-US" sz="2800" dirty="0"/>
              <a:t>{</a:t>
            </a:r>
            <a:r>
              <a:rPr lang="en-US" altLang="en-US" sz="2800" i="1" dirty="0">
                <a:sym typeface="Symbol" panose="05050102010706020507" pitchFamily="18" charset="2"/>
              </a:rPr>
              <a:t></a:t>
            </a:r>
            <a:r>
              <a:rPr lang="en-US" altLang="en-US" sz="2800" dirty="0"/>
              <a:t>}.</a:t>
            </a:r>
            <a:endParaRPr lang="en-US" altLang="en-US" sz="2800" dirty="0">
              <a:sym typeface="Symbol" panose="05050102010706020507" pitchFamily="18" charset="2"/>
            </a:endParaRP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a:t>
            </a:r>
          </a:p>
          <a:p>
            <a:pPr lvl="2"/>
            <a:r>
              <a:rPr lang="en-US" altLang="en-US" sz="2800" i="1" dirty="0">
                <a:sym typeface="Symbol" panose="05050102010706020507" pitchFamily="18" charset="2"/>
              </a:rPr>
              <a:t>R</a:t>
            </a:r>
            <a:r>
              <a:rPr lang="en-US" altLang="en-US" sz="2800" dirty="0">
                <a:sym typeface="Symbol" panose="05050102010706020507" pitchFamily="18" charset="2"/>
              </a:rPr>
              <a:t>  </a:t>
            </a:r>
            <a:r>
              <a:rPr lang="en-US" altLang="en-US" sz="2800" i="1" dirty="0">
                <a:sym typeface="Symbol" panose="05050102010706020507" pitchFamily="18" charset="2"/>
              </a:rPr>
              <a:t> =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 </a:t>
            </a:r>
          </a:p>
          <a:p>
            <a:pPr lvl="2"/>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i="1" dirty="0">
                <a:sym typeface="Symbol" panose="05050102010706020507" pitchFamily="18" charset="2"/>
              </a:rPr>
              <a:t>=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800C424-35D0-413D-BE99-FE256E23D14B}">
  <ds:schemaRefs>
    <ds:schemaRef ds:uri="http://schemas.microsoft.com/sharepoint/v3/contenttype/forms"/>
  </ds:schemaRefs>
</ds:datastoreItem>
</file>

<file path=customXml/itemProps3.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911</TotalTime>
  <Words>1701</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Corbel</vt:lpstr>
      <vt:lpstr>Courier New</vt:lpstr>
      <vt:lpstr>Monotype Corsiva</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208</cp:revision>
  <dcterms:created xsi:type="dcterms:W3CDTF">2020-07-03T15:11:23Z</dcterms:created>
  <dcterms:modified xsi:type="dcterms:W3CDTF">2021-05-25T13:50:13Z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