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8" r:id="rId5"/>
    <p:sldId id="278" r:id="rId6"/>
    <p:sldId id="299" r:id="rId7"/>
    <p:sldId id="272" r:id="rId8"/>
    <p:sldId id="300" r:id="rId9"/>
    <p:sldId id="273" r:id="rId10"/>
    <p:sldId id="312" r:id="rId11"/>
    <p:sldId id="315" r:id="rId12"/>
    <p:sldId id="314" r:id="rId13"/>
    <p:sldId id="268" r:id="rId14"/>
    <p:sldId id="301" r:id="rId15"/>
    <p:sldId id="264" r:id="rId16"/>
    <p:sldId id="302" r:id="rId17"/>
    <p:sldId id="309" r:id="rId18"/>
    <p:sldId id="310" r:id="rId19"/>
    <p:sldId id="311" r:id="rId20"/>
    <p:sldId id="265" r:id="rId21"/>
    <p:sldId id="30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8336039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Summer </a:t>
                      </a:r>
                      <a:r>
                        <a:rPr lang="en-US" dirty="0"/>
                        <a:t>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404" y="644889"/>
            <a:ext cx="2373446" cy="20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404" y="644889"/>
            <a:ext cx="2373446" cy="2008300"/>
          </a:xfrm>
          <a:prstGeom prst="rect">
            <a:avLst/>
          </a:prstGeo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xmlns="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404" y="2937830"/>
            <a:ext cx="5811513" cy="2849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4404" y="2813693"/>
          <a:ext cx="8550108" cy="350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386"/>
                <a:gridCol w="1338522"/>
                <a:gridCol w="764200"/>
                <a:gridCol w="755638"/>
                <a:gridCol w="947089"/>
                <a:gridCol w="986552"/>
                <a:gridCol w="868164"/>
                <a:gridCol w="907628"/>
                <a:gridCol w="762929"/>
              </a:tblGrid>
              <a:tr h="573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First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Follow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Variables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7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(, id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 $, )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7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 +, </a:t>
                      </a: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 $, )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(, id }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 +, $, )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7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 *,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 +, $, )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(, id }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 *, +,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$, ) 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404" y="644889"/>
            <a:ext cx="2373446" cy="20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1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89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02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75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="" xmlns:p14="http://schemas.microsoft.com/office/powerpoint/2010/main" val="27097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97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 smtClean="0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Parsing </a:t>
            </a:r>
            <a:r>
              <a:rPr lang="fr-FR" sz="2400" dirty="0" smtClean="0">
                <a:solidFill>
                  <a:schemeClr val="tx1"/>
                </a:solidFill>
              </a:rPr>
              <a:t>Technique (</a:t>
            </a:r>
            <a:r>
              <a:rPr lang="fr-FR" sz="2400" dirty="0">
                <a:solidFill>
                  <a:schemeClr val="tx1"/>
                </a:solidFill>
              </a:rPr>
              <a:t>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Parsing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1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="" xmlns:p14="http://schemas.microsoft.com/office/powerpoint/2010/main" val="27017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</a:t>
            </a:r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cs"/>
              </a:rPr>
              <a:t>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sz="20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constructs a parse tree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constructs a parse tree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56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87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FIRST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and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 Parsing table provides a direction/predictive guideline for generating a </a:t>
            </a:r>
            <a:r>
              <a:rPr lang="en-US" b="1" dirty="0">
                <a:solidFill>
                  <a:sysClr val="windowText" lastClr="000000"/>
                </a:solidFill>
              </a:rPr>
              <a:t>parse tree</a:t>
            </a:r>
            <a:r>
              <a:rPr lang="en-US" dirty="0">
                <a:solidFill>
                  <a:sysClr val="windowText" lastClr="000000"/>
                </a:solidFill>
              </a:rPr>
              <a:t>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="" xmlns:p14="http://schemas.microsoft.com/office/powerpoint/2010/main" val="25947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LL(k</a:t>
            </a:r>
            <a:r>
              <a:rPr lang="en-US" dirty="0"/>
              <a:t>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194563"/>
            <a:ext cx="7934895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Make the grammar </a:t>
            </a:r>
            <a:r>
              <a:rPr lang="en-US" sz="2000" b="1" dirty="0">
                <a:solidFill>
                  <a:sysClr val="windowText" lastClr="000000"/>
                </a:solidFill>
              </a:rPr>
              <a:t>suitable for top-down parser. </a:t>
            </a:r>
            <a:r>
              <a:rPr lang="en-US" sz="2000" dirty="0">
                <a:solidFill>
                  <a:sysClr val="windowText" lastClr="000000"/>
                </a:solidFill>
              </a:rPr>
              <a:t>By performing the </a:t>
            </a:r>
            <a:r>
              <a:rPr lang="en-US" sz="2000" b="1" dirty="0">
                <a:solidFill>
                  <a:srgbClr val="00B050"/>
                </a:solidFill>
              </a:rPr>
              <a:t>elimination of left recursion. </a:t>
            </a:r>
            <a:r>
              <a:rPr lang="en-US" sz="2000" dirty="0">
                <a:solidFill>
                  <a:sysClr val="windowText" lastClr="000000"/>
                </a:solidFill>
              </a:rPr>
              <a:t>And by </a:t>
            </a:r>
            <a:r>
              <a:rPr lang="en-US" sz="2000" b="1" dirty="0">
                <a:solidFill>
                  <a:srgbClr val="00B050"/>
                </a:solidFill>
              </a:rPr>
              <a:t>performing left factoring.</a:t>
            </a:r>
          </a:p>
          <a:p>
            <a:pPr lvl="0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Find the </a:t>
            </a:r>
            <a:r>
              <a:rPr lang="en-US" sz="2000" b="1" dirty="0">
                <a:solidFill>
                  <a:sysClr val="windowText" lastClr="000000"/>
                </a:solidFill>
              </a:rPr>
              <a:t>FIRST</a:t>
            </a:r>
            <a:r>
              <a:rPr lang="en-US" sz="2000" dirty="0">
                <a:solidFill>
                  <a:sysClr val="windowText" lastClr="000000"/>
                </a:solidFill>
              </a:rPr>
              <a:t> and </a:t>
            </a:r>
            <a:r>
              <a:rPr lang="en-US" sz="2000" b="1" dirty="0">
                <a:solidFill>
                  <a:sysClr val="windowText" lastClr="000000"/>
                </a:solidFill>
              </a:rPr>
              <a:t>FOLLOW</a:t>
            </a:r>
            <a:r>
              <a:rPr lang="en-US" sz="2000" dirty="0">
                <a:solidFill>
                  <a:sysClr val="windowText" lastClr="000000"/>
                </a:solidFill>
              </a:rPr>
              <a:t> of the </a:t>
            </a:r>
            <a:r>
              <a:rPr lang="en-US" sz="2000" b="1" dirty="0">
                <a:solidFill>
                  <a:sysClr val="windowText" lastClr="000000"/>
                </a:solidFill>
              </a:rPr>
              <a:t>variables.</a:t>
            </a:r>
          </a:p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2000" dirty="0">
                <a:solidFill>
                  <a:sysClr val="windowText" lastClr="000000"/>
                </a:solidFill>
              </a:rPr>
              <a:t>Parsing table based on the </a:t>
            </a:r>
            <a:r>
              <a:rPr lang="en-US" sz="2000" b="1" dirty="0">
                <a:solidFill>
                  <a:sysClr val="windowText" lastClr="000000"/>
                </a:solidFill>
              </a:rPr>
              <a:t>information from FIRST and FOLLOW sets</a:t>
            </a:r>
            <a:r>
              <a:rPr lang="en-US" sz="2000" b="1" dirty="0" smtClean="0">
                <a:solidFill>
                  <a:sysClr val="windowText" lastClr="000000"/>
                </a:solidFill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</a:t>
            </a:r>
            <a:r>
              <a:rPr lang="en-US" dirty="0" smtClean="0"/>
              <a:t>LL1) </a:t>
            </a:r>
            <a:r>
              <a:rPr lang="en-US" dirty="0"/>
              <a:t>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M[A, 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ysClr val="windowText" lastClr="000000"/>
                </a:solidFill>
              </a:rPr>
              <a:t>M[A, a</a:t>
            </a:r>
            <a:r>
              <a:rPr lang="en-US" sz="20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end-marker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20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2000" dirty="0"/>
              <a:t>ε</a:t>
            </a:r>
            <a:r>
              <a:rPr lang="en-US" sz="2000" dirty="0"/>
              <a:t>, we should again choose A-&gt; a, if the current input symbol is in FOLLOW (A) or if the $ on the input has been reached and $ is in the FOLLOW(A)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80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2000" dirty="0" smtClean="0"/>
              <a:t>From </a:t>
            </a:r>
            <a:r>
              <a:rPr lang="en-US" sz="2000" dirty="0"/>
              <a:t>a Grammar Find out First and Follow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2000" dirty="0" smtClean="0"/>
              <a:t>Take </a:t>
            </a:r>
            <a:r>
              <a:rPr lang="en-US" sz="2000" dirty="0"/>
              <a:t>a production; Row should be left hand side and column should </a:t>
            </a:r>
            <a:r>
              <a:rPr lang="en-US" sz="2000" dirty="0" smtClean="0"/>
              <a:t>be first of </a:t>
            </a:r>
            <a:r>
              <a:rPr lang="en-US" sz="2000" dirty="0"/>
              <a:t>right and side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2000" dirty="0" smtClean="0"/>
              <a:t>If </a:t>
            </a:r>
            <a:r>
              <a:rPr lang="en-US" sz="2000" dirty="0"/>
              <a:t>we see epsilon in first of right hand side, place the production in follow also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2000" dirty="0" smtClean="0"/>
              <a:t>If </a:t>
            </a:r>
            <a:r>
              <a:rPr lang="en-US" sz="2000" dirty="0"/>
              <a:t>first of right hand side terminal, directly place in table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2000" dirty="0" smtClean="0"/>
              <a:t>If </a:t>
            </a:r>
            <a:r>
              <a:rPr lang="en-US" sz="2000" dirty="0"/>
              <a:t>the first of right hand side is epsilon, directly place in follow of left hand </a:t>
            </a:r>
            <a:r>
              <a:rPr lang="en-US" sz="2000" dirty="0" smtClean="0"/>
              <a:t>side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806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787</TotalTime>
  <Words>770</Words>
  <Application>Microsoft Office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Parsing and Parsing Table</vt:lpstr>
      <vt:lpstr>Lecture Outline</vt:lpstr>
      <vt:lpstr>Objective and Outcome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Dell</cp:lastModifiedBy>
  <cp:revision>133</cp:revision>
  <dcterms:created xsi:type="dcterms:W3CDTF">2018-12-10T17:20:29Z</dcterms:created>
  <dcterms:modified xsi:type="dcterms:W3CDTF">2021-07-28T10:30:37Z</dcterms:modified>
</cp:coreProperties>
</file>