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33308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b="1" i="1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b="1" i="1" dirty="0">
                <a:cs typeface="Times New Roman" panose="02020603050405020304" pitchFamily="18" charset="0"/>
              </a:rPr>
              <a:t>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that is, all strings of 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's and </a:t>
            </a:r>
            <a:r>
              <a:rPr lang="en-US" b="1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's: </a:t>
            </a:r>
            <a:r>
              <a:rPr lang="en-US" b="1" dirty="0">
                <a:cs typeface="Times New Roman" panose="02020603050405020304" pitchFamily="18" charset="0"/>
              </a:rPr>
              <a:t>{E ,</a:t>
            </a:r>
            <a:r>
              <a:rPr lang="en-US" b="1" i="1" dirty="0">
                <a:cs typeface="Times New Roman" panose="02020603050405020304" pitchFamily="18" charset="0"/>
              </a:rPr>
              <a:t>a, </a:t>
            </a:r>
            <a:r>
              <a:rPr lang="en-US" b="1" i="1" dirty="0" err="1">
                <a:cs typeface="Times New Roman" panose="02020603050405020304" pitchFamily="18" charset="0"/>
              </a:rPr>
              <a:t>b,aa</a:t>
            </a:r>
            <a:r>
              <a:rPr lang="en-US" b="1" i="1" dirty="0">
                <a:cs typeface="Times New Roman" panose="02020603050405020304" pitchFamily="18" charset="0"/>
              </a:rPr>
              <a:t>, ab, </a:t>
            </a:r>
            <a:r>
              <a:rPr lang="en-US" b="1" i="1" dirty="0" err="1">
                <a:cs typeface="Times New Roman" panose="02020603050405020304" pitchFamily="18" charset="0"/>
              </a:rPr>
              <a:t>ba</a:t>
            </a:r>
            <a:r>
              <a:rPr lang="en-US" b="1" i="1" dirty="0"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cs typeface="Times New Roman" panose="02020603050405020304" pitchFamily="18" charset="0"/>
              </a:rPr>
              <a:t>bb,aaa</a:t>
            </a:r>
            <a:r>
              <a:rPr lang="en-US" b="1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b="1" i="1" dirty="0">
                <a:cs typeface="Times New Roman" panose="02020603050405020304" pitchFamily="18" charset="0"/>
              </a:rPr>
              <a:t>{a, b, ab, </a:t>
            </a:r>
            <a:r>
              <a:rPr lang="en-US" b="1" i="1" dirty="0" err="1">
                <a:cs typeface="Times New Roman" panose="02020603050405020304" pitchFamily="18" charset="0"/>
              </a:rPr>
              <a:t>aab</a:t>
            </a:r>
            <a:r>
              <a:rPr lang="en-US" b="1" i="1" dirty="0"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cs typeface="Times New Roman" panose="02020603050405020304" pitchFamily="18" charset="0"/>
              </a:rPr>
              <a:t>aaab</a:t>
            </a:r>
            <a:r>
              <a:rPr lang="en-US" b="1" i="1" dirty="0">
                <a:cs typeface="Times New Roman" panose="02020603050405020304" pitchFamily="18" charset="0"/>
              </a:rPr>
              <a:t>,...</a:t>
            </a:r>
            <a:r>
              <a:rPr lang="en-US" b="1" dirty="0">
                <a:cs typeface="Times New Roman" panose="02020603050405020304" pitchFamily="18" charset="0"/>
              </a:rPr>
              <a:t>},</a:t>
            </a:r>
            <a:r>
              <a:rPr lang="en-US" dirty="0">
                <a:cs typeface="Times New Roman" panose="02020603050405020304" pitchFamily="18" charset="0"/>
              </a:rPr>
              <a:t> that is, the string </a:t>
            </a:r>
            <a:r>
              <a:rPr lang="en-US" b="1" i="1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's and ending in </a:t>
            </a:r>
            <a:r>
              <a:rPr lang="en-US" b="1" i="1" dirty="0">
                <a:cs typeface="Times New Roman" panose="02020603050405020304" pitchFamily="18" charset="0"/>
              </a:rPr>
              <a:t>b.</a:t>
            </a: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</a:t>
            </a:r>
            <a:r>
              <a:rPr lang="en-US" b="1" dirty="0">
                <a:cs typeface="Times New Roman" panose="02020603050405020304" pitchFamily="18" charset="0"/>
              </a:rPr>
              <a:t>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</a:t>
            </a:r>
            <a:r>
              <a:rPr lang="en-US" b="1" dirty="0">
                <a:cs typeface="Times New Roman" panose="02020603050405020304" pitchFamily="18" charset="0"/>
              </a:rPr>
              <a:t>LM = {</a:t>
            </a:r>
            <a:r>
              <a:rPr lang="en-US" b="1">
                <a:cs typeface="Times New Roman" panose="02020603050405020304" pitchFamily="18" charset="0"/>
              </a:rPr>
              <a:t>st </a:t>
            </a:r>
            <a:r>
              <a:rPr lang="en-US" b="1" dirty="0">
                <a:cs typeface="Times New Roman" panose="02020603050405020304" pitchFamily="18" charset="0"/>
              </a:rPr>
              <a:t>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</a:t>
            </a:r>
            <a:r>
              <a:rPr lang="en-US" b="1" dirty="0">
                <a:cs typeface="Times New Roman" panose="02020603050405020304" pitchFamily="18" charset="0"/>
              </a:rPr>
              <a:t>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aUb</a:t>
            </a:r>
            <a:r>
              <a:rPr lang="en-US" b="1" dirty="0"/>
              <a:t>)*</a:t>
            </a:r>
            <a:r>
              <a:rPr lang="en-US" b="1" dirty="0" err="1"/>
              <a:t>abc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abUbc</a:t>
            </a:r>
            <a:r>
              <a:rPr lang="en-US" b="1" dirty="0"/>
              <a:t>(</a:t>
            </a:r>
            <a:r>
              <a:rPr lang="en-US" b="1" dirty="0" err="1"/>
              <a:t>abUc</a:t>
            </a:r>
            <a:r>
              <a:rPr lang="en-US" b="1" dirty="0"/>
              <a:t>)*)*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x-none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automata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</a:t>
            </a:r>
            <a:r>
              <a:rPr lang="en-US" b="1" dirty="0">
                <a:cs typeface="Times New Roman" panose="02020603050405020304" pitchFamily="18" charset="0"/>
              </a:rPr>
              <a:t>sequence of  symbols and characters expressing a string or pattern </a:t>
            </a:r>
            <a:r>
              <a:rPr lang="en-US" dirty="0">
                <a:cs typeface="Times New Roman" panose="02020603050405020304" pitchFamily="18" charset="0"/>
              </a:rPr>
              <a:t>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</a:t>
            </a:r>
            <a:r>
              <a:rPr lang="en-US" b="1" dirty="0">
                <a:cs typeface="Times New Roman" panose="02020603050405020304" pitchFamily="18" charset="0"/>
              </a:rPr>
              <a:t>pattern matching. </a:t>
            </a:r>
            <a:r>
              <a:rPr lang="en-US" dirty="0">
                <a:cs typeface="Times New Roman" panose="02020603050405020304" pitchFamily="18" charset="0"/>
              </a:rPr>
              <a:t>Regular expressions provide a flexible and concise means to match strings of text.</a:t>
            </a:r>
            <a:endParaRPr lang="x-none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</a:t>
            </a:r>
            <a:r>
              <a:rPr lang="en-US" b="1" dirty="0">
                <a:cs typeface="Times New Roman" panose="02020603050405020304" pitchFamily="18" charset="0"/>
              </a:rPr>
              <a:t>recursively</a:t>
            </a:r>
            <a:r>
              <a:rPr lang="en-US" dirty="0">
                <a:cs typeface="Times New Roman" panose="02020603050405020304" pitchFamily="18" charset="0"/>
              </a:rPr>
              <a:t>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 denotes a language </a:t>
            </a:r>
            <a:r>
              <a:rPr lang="en-US" b="1" dirty="0">
                <a:cs typeface="Times New Roman" panose="02020603050405020304" pitchFamily="18" charset="0"/>
              </a:rPr>
              <a:t>L(r)</a:t>
            </a:r>
            <a:r>
              <a:rPr lang="en-US" dirty="0">
                <a:cs typeface="Times New Roman" panose="02020603050405020304" pitchFamily="18" charset="0"/>
              </a:rPr>
              <a:t>, which is also defined recursively from the languages denoted by </a:t>
            </a:r>
            <a:r>
              <a:rPr lang="en-US" b="1" dirty="0">
                <a:cs typeface="Times New Roman" panose="02020603050405020304" pitchFamily="18" charset="0"/>
              </a:rPr>
              <a:t>r ' s </a:t>
            </a:r>
            <a:r>
              <a:rPr lang="en-US" dirty="0" err="1">
                <a:cs typeface="Times New Roman" panose="02020603050405020304" pitchFamily="18" charset="0"/>
              </a:rPr>
              <a:t>subexpressions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</a:t>
            </a:r>
            <a:r>
              <a:rPr lang="en-US" sz="2000" b="1" dirty="0">
                <a:cs typeface="Times New Roman" panose="02020603050405020304" pitchFamily="18" charset="0"/>
              </a:rPr>
              <a:t>recursively</a:t>
            </a:r>
            <a:r>
              <a:rPr lang="en-US" sz="2000" dirty="0">
                <a:cs typeface="Times New Roman" panose="02020603050405020304" pitchFamily="18" charset="0"/>
              </a:rPr>
              <a:t>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</a:t>
            </a:r>
            <a:r>
              <a:rPr lang="en-US" sz="2000" b="1" dirty="0">
                <a:cs typeface="Times New Roman" panose="02020603050405020304" pitchFamily="18" charset="0"/>
              </a:rPr>
              <a:t>r</a:t>
            </a:r>
            <a:r>
              <a:rPr lang="en-US" sz="2000" dirty="0">
                <a:cs typeface="Times New Roman" panose="02020603050405020304" pitchFamily="18" charset="0"/>
              </a:rPr>
              <a:t> denotes a language </a:t>
            </a:r>
            <a:r>
              <a:rPr lang="en-US" sz="2000" b="1" dirty="0">
                <a:cs typeface="Times New Roman" panose="02020603050405020304" pitchFamily="18" charset="0"/>
              </a:rPr>
              <a:t>L(r)</a:t>
            </a:r>
            <a:r>
              <a:rPr lang="en-US" sz="2000" dirty="0">
                <a:cs typeface="Times New Roman" panose="02020603050405020304" pitchFamily="18" charset="0"/>
              </a:rPr>
              <a:t>, which is also defined recursively from the languages denoted by </a:t>
            </a:r>
            <a:r>
              <a:rPr lang="en-US" sz="2000" b="1" dirty="0">
                <a:cs typeface="Times New Roman" panose="02020603050405020304" pitchFamily="18" charset="0"/>
              </a:rPr>
              <a:t>r ' s </a:t>
            </a:r>
            <a:r>
              <a:rPr lang="en-US" sz="2000" dirty="0">
                <a:cs typeface="Times New Roman" panose="02020603050405020304" pitchFamily="18" charset="0"/>
              </a:rPr>
              <a:t>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</a:t>
            </a:r>
            <a:r>
              <a:rPr lang="en-US" b="1" dirty="0"/>
              <a:t>alphabet £ </a:t>
            </a:r>
            <a:r>
              <a:rPr lang="en-US" dirty="0"/>
              <a:t>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</a:t>
            </a:r>
            <a:r>
              <a:rPr lang="en-US" b="1" dirty="0">
                <a:cs typeface="Times New Roman" panose="02020603050405020304" pitchFamily="18" charset="0"/>
              </a:rPr>
              <a:t>two rules </a:t>
            </a:r>
            <a:r>
              <a:rPr lang="en-US" dirty="0">
                <a:cs typeface="Times New Roman" panose="02020603050405020304" pitchFamily="18" charset="0"/>
              </a:rPr>
              <a:t>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</a:t>
            </a:r>
            <a:r>
              <a:rPr lang="en-US" b="1" dirty="0">
                <a:cs typeface="Times New Roman" panose="02020603050405020304" pitchFamily="18" charset="0"/>
              </a:rPr>
              <a:t>italics is used for symbols</a:t>
            </a:r>
            <a:r>
              <a:rPr lang="en-US" dirty="0">
                <a:cs typeface="Times New Roman" panose="02020603050405020304" pitchFamily="18" charset="0"/>
              </a:rPr>
              <a:t>, and </a:t>
            </a:r>
            <a:r>
              <a:rPr lang="en-US" b="1" dirty="0">
                <a:cs typeface="Times New Roman" panose="02020603050405020304" pitchFamily="18" charset="0"/>
              </a:rPr>
              <a:t>boldface for their corresponding regular expression.</a:t>
            </a:r>
            <a:endParaRPr lang="x-none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</a:t>
            </a:r>
            <a:r>
              <a:rPr lang="en-US" b="1" dirty="0">
                <a:cs typeface="Times New Roman" panose="02020603050405020304" pitchFamily="18" charset="0"/>
              </a:rPr>
              <a:t>four parts to the induction. </a:t>
            </a:r>
            <a:r>
              <a:rPr lang="en-US" dirty="0">
                <a:cs typeface="Times New Roman" panose="02020603050405020304" pitchFamily="18" charset="0"/>
              </a:rPr>
              <a:t>Suppose 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b="1" i="1" dirty="0">
                <a:cs typeface="Times New Roman" panose="02020603050405020304" pitchFamily="18" charset="0"/>
              </a:rPr>
              <a:t>s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b="1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i="1" dirty="0">
                <a:cs typeface="Times New Roman" panose="02020603050405020304" pitchFamily="18" charset="0"/>
              </a:rPr>
              <a:t>L(s)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(r)|(s) </a:t>
            </a:r>
            <a:r>
              <a:rPr lang="en-US" dirty="0">
                <a:cs typeface="Times New Roman" panose="02020603050405020304" pitchFamily="18" charset="0"/>
              </a:rPr>
              <a:t>is a regular expression denoting the language </a:t>
            </a:r>
            <a:r>
              <a:rPr lang="en-US" b="1" i="1" dirty="0">
                <a:cs typeface="Times New Roman" panose="02020603050405020304" pitchFamily="18" charset="0"/>
              </a:rPr>
              <a:t>L(r) </a:t>
            </a:r>
            <a:r>
              <a:rPr lang="en-US" b="1" dirty="0">
                <a:cs typeface="Times New Roman" panose="02020603050405020304" pitchFamily="18" charset="0"/>
              </a:rPr>
              <a:t>U </a:t>
            </a:r>
            <a:r>
              <a:rPr lang="en-US" b="1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(r)(s) </a:t>
            </a:r>
            <a:r>
              <a:rPr lang="en-US" dirty="0">
                <a:cs typeface="Times New Roman" panose="02020603050405020304" pitchFamily="18" charset="0"/>
              </a:rPr>
              <a:t>is a regular expression denoting the language </a:t>
            </a:r>
            <a:r>
              <a:rPr lang="en-US" b="1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cs typeface="Times New Roman" panose="02020603050405020304" pitchFamily="18" charset="0"/>
              </a:rPr>
              <a:t>(r)* </a:t>
            </a:r>
            <a:r>
              <a:rPr lang="pt-BR" dirty="0">
                <a:cs typeface="Times New Roman" panose="02020603050405020304" pitchFamily="18" charset="0"/>
              </a:rPr>
              <a:t>is a regular expression denoting </a:t>
            </a:r>
            <a:r>
              <a:rPr lang="pt-BR" b="1" dirty="0">
                <a:cs typeface="Times New Roman" panose="02020603050405020304" pitchFamily="18" charset="0"/>
              </a:rPr>
              <a:t>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 </a:t>
            </a:r>
            <a:r>
              <a:rPr lang="en-US" dirty="0">
                <a:cs typeface="Times New Roman" panose="02020603050405020304" pitchFamily="18" charset="0"/>
              </a:rPr>
              <a:t>is a regular expression denoting </a:t>
            </a:r>
            <a:r>
              <a:rPr lang="en-US" b="1" i="1" dirty="0">
                <a:cs typeface="Times New Roman" panose="02020603050405020304" pitchFamily="18" charset="0"/>
              </a:rPr>
              <a:t>L(r).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b="1" i="1" dirty="0"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b="1" i="1" dirty="0">
                <a:cs typeface="Times New Roman" panose="02020603050405020304" pitchFamily="18" charset="0"/>
              </a:rPr>
              <a:t>N.B. </a:t>
            </a:r>
            <a:r>
              <a:rPr lang="en-US" dirty="0">
                <a:cs typeface="Times New Roman" panose="02020603050405020304" pitchFamily="18" charset="0"/>
              </a:rPr>
              <a:t>The last rule says that we </a:t>
            </a:r>
            <a:r>
              <a:rPr lang="en-US" b="1" dirty="0">
                <a:cs typeface="Times New Roman" panose="02020603050405020304" pitchFamily="18" charset="0"/>
              </a:rPr>
              <a:t>can add additional pairs of parentheses</a:t>
            </a:r>
            <a:r>
              <a:rPr lang="en-US" dirty="0">
                <a:cs typeface="Times New Roman" panose="02020603050405020304" pitchFamily="18" charset="0"/>
              </a:rPr>
              <a:t> around expressions without changing the language they denote.</a:t>
            </a:r>
            <a:endParaRPr lang="x-none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b="1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b="1" i="1" dirty="0">
                <a:cs typeface="Times New Roman" panose="02020603050405020304" pitchFamily="18" charset="0"/>
              </a:rPr>
              <a:t>{aa, ab, </a:t>
            </a:r>
            <a:r>
              <a:rPr lang="en-US" b="1" i="1" dirty="0" err="1">
                <a:cs typeface="Times New Roman" panose="02020603050405020304" pitchFamily="18" charset="0"/>
              </a:rPr>
              <a:t>ba</a:t>
            </a:r>
            <a:r>
              <a:rPr lang="en-US" b="1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</a:t>
            </a:r>
            <a:r>
              <a:rPr lang="en-US" b="1" dirty="0">
                <a:cs typeface="Times New Roman" panose="02020603050405020304" pitchFamily="18" charset="0"/>
              </a:rPr>
              <a:t>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</a:t>
            </a:r>
            <a:r>
              <a:rPr lang="en-US" b="1" dirty="0">
                <a:cs typeface="Times New Roman" panose="02020603050405020304" pitchFamily="18" charset="0"/>
              </a:rPr>
              <a:t>all strings of zero or more a's, </a:t>
            </a:r>
            <a:r>
              <a:rPr lang="en-US" dirty="0">
                <a:cs typeface="Times New Roman" panose="02020603050405020304" pitchFamily="18" charset="0"/>
              </a:rPr>
              <a:t>that </a:t>
            </a:r>
            <a:r>
              <a:rPr lang="pt-BR" dirty="0">
                <a:cs typeface="Times New Roman" panose="02020603050405020304" pitchFamily="18" charset="0"/>
              </a:rPr>
              <a:t>is, </a:t>
            </a:r>
            <a:r>
              <a:rPr lang="pt-BR" b="1" dirty="0">
                <a:cs typeface="Times New Roman" panose="02020603050405020304" pitchFamily="18" charset="0"/>
              </a:rPr>
              <a:t>{ E, </a:t>
            </a:r>
            <a:r>
              <a:rPr lang="pt-BR" b="1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cd08325829643c92bbda9cbaa702f35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89cb451e1b6887f33a0a66097268a486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FCB7EF-4AB1-4EC8-97DB-F1A6F8F56FED}"/>
</file>

<file path=customXml/itemProps2.xml><?xml version="1.0" encoding="utf-8"?>
<ds:datastoreItem xmlns:ds="http://schemas.openxmlformats.org/officeDocument/2006/customXml" ds:itemID="{6661965F-9A5D-43CB-A1EC-22E6DFC38BA9}"/>
</file>

<file path=customXml/itemProps3.xml><?xml version="1.0" encoding="utf-8"?>
<ds:datastoreItem xmlns:ds="http://schemas.openxmlformats.org/officeDocument/2006/customXml" ds:itemID="{D3227940-96D0-4435-97D9-CF8CE76DBAE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404</TotalTime>
  <Words>1019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61</cp:revision>
  <dcterms:created xsi:type="dcterms:W3CDTF">2018-12-10T17:20:29Z</dcterms:created>
  <dcterms:modified xsi:type="dcterms:W3CDTF">2021-11-02T05:45:09Z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