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77" r:id="rId4"/>
    <p:sldId id="278" r:id="rId5"/>
    <p:sldId id="279" r:id="rId6"/>
    <p:sldId id="280" r:id="rId7"/>
    <p:sldId id="281" r:id="rId8"/>
    <p:sldId id="282" r:id="rId9"/>
    <p:sldId id="283" r:id="rId10"/>
    <p:sldId id="267" r:id="rId11"/>
    <p:sldId id="268" r:id="rId12"/>
    <p:sldId id="269" r:id="rId13"/>
    <p:sldId id="270" r:id="rId14"/>
    <p:sldId id="258" r:id="rId15"/>
    <p:sldId id="271" r:id="rId16"/>
    <p:sldId id="273" r:id="rId17"/>
    <p:sldId id="275" r:id="rId18"/>
    <p:sldId id="274" r:id="rId19"/>
    <p:sldId id="276" r:id="rId20"/>
    <p:sldId id="288" r:id="rId21"/>
    <p:sldId id="264" r:id="rId22"/>
    <p:sldId id="26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2208" autoAdjust="0"/>
  </p:normalViewPr>
  <p:slideViewPr>
    <p:cSldViewPr snapToGrid="0" snapToObjects="1">
      <p:cViewPr varScale="1">
        <p:scale>
          <a:sx n="66" d="100"/>
          <a:sy n="66" d="100"/>
        </p:scale>
        <p:origin x="150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BF448-7BA4-480B-B564-ADB798C85B6D}" type="datetimeFigureOut">
              <a:rPr lang="en-US" smtClean="0"/>
              <a:pPr/>
              <a:t>9/13/2021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168669-65FF-463C-98E1-9914589FD11D}" type="slidenum">
              <a:rPr lang="en-US" smtClean="0"/>
              <a:pPr/>
              <a:t>‹#›</a:t>
            </a:fld>
            <a:endParaRPr lang="en-US"/>
          </a:p>
        </p:txBody>
      </p:sp>
    </p:spTree>
    <p:extLst>
      <p:ext uri="{BB962C8B-B14F-4D97-AF65-F5344CB8AC3E}">
        <p14:creationId xmlns:p14="http://schemas.microsoft.com/office/powerpoint/2010/main" val="210151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9/13/2021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9/13/2021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9/13/2021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9/13/2021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graphicFrame>
        <p:nvGraphicFramePr>
          <p:cNvPr id="9" name="Table 8">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318336039"/>
              </p:ext>
            </p:extLst>
          </p:nvPr>
        </p:nvGraphicFramePr>
        <p:xfrm>
          <a:off x="419053" y="5186042"/>
          <a:ext cx="8310608" cy="757472"/>
        </p:xfrm>
        <a:graphic>
          <a:graphicData uri="http://schemas.openxmlformats.org/drawingml/2006/table">
            <a:tbl>
              <a:tblPr firstRow="1" bandRow="1">
                <a:tableStyleId>{D7AC3CCA-C797-4891-BE02-D94E43425B78}</a:tableStyleId>
              </a:tblPr>
              <a:tblGrid>
                <a:gridCol w="1514468">
                  <a:extLst>
                    <a:ext uri="{9D8B030D-6E8A-4147-A177-3AD203B41FA5}">
                      <a16:colId xmlns:a16="http://schemas.microsoft.com/office/drawing/2014/main" val="3905988420"/>
                    </a:ext>
                  </a:extLst>
                </a:gridCol>
                <a:gridCol w="1179581">
                  <a:extLst>
                    <a:ext uri="{9D8B030D-6E8A-4147-A177-3AD203B41FA5}">
                      <a16:colId xmlns:a16="http://schemas.microsoft.com/office/drawing/2014/main" val="2889894460"/>
                    </a:ext>
                  </a:extLst>
                </a:gridCol>
                <a:gridCol w="1152489">
                  <a:extLst>
                    <a:ext uri="{9D8B030D-6E8A-4147-A177-3AD203B41FA5}">
                      <a16:colId xmlns:a16="http://schemas.microsoft.com/office/drawing/2014/main" val="3023211198"/>
                    </a:ext>
                  </a:extLst>
                </a:gridCol>
                <a:gridCol w="1181665">
                  <a:extLst>
                    <a:ext uri="{9D8B030D-6E8A-4147-A177-3AD203B41FA5}">
                      <a16:colId xmlns:a16="http://schemas.microsoft.com/office/drawing/2014/main" val="1762131981"/>
                    </a:ext>
                  </a:extLst>
                </a:gridCol>
                <a:gridCol w="1152489">
                  <a:extLst>
                    <a:ext uri="{9D8B030D-6E8A-4147-A177-3AD203B41FA5}">
                      <a16:colId xmlns:a16="http://schemas.microsoft.com/office/drawing/2014/main" val="445458238"/>
                    </a:ext>
                  </a:extLst>
                </a:gridCol>
                <a:gridCol w="2129916">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1.1</a:t>
                      </a:r>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Summer 2020-2021</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dirty="0"/>
                        <a:t>MAHFUJUR RAHMAN,   </a:t>
                      </a:r>
                      <a:r>
                        <a:rPr lang="en-US" b="1" i="1" dirty="0"/>
                        <a:t>mahfuj@aiub.edu</a:t>
                      </a:r>
                      <a:endParaRPr lang="en-US" b="1" i="0"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Objectives and Outcomes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484741" cy="2954655"/>
          </a:xfrm>
          <a:prstGeom prst="rect">
            <a:avLst/>
          </a:prstGeom>
          <a:noFill/>
        </p:spPr>
        <p:txBody>
          <a:bodyPr wrap="none" rtlCol="0">
            <a:spAutoFit/>
          </a:bodyPr>
          <a:lstStyle/>
          <a:p>
            <a:r>
              <a:rPr lang="en-US" sz="2000" b="1" dirty="0"/>
              <a:t>Objectives:</a:t>
            </a:r>
            <a:endParaRPr lang="en-US" sz="2000" dirty="0"/>
          </a:p>
          <a:p>
            <a:pPr marL="800100" lvl="1" indent="-342900">
              <a:buFont typeface="Wingdings" panose="05000000000000000000" pitchFamily="2" charset="2"/>
              <a:buChar char="Ø"/>
            </a:pPr>
            <a:r>
              <a:rPr lang="en-US" dirty="0"/>
              <a:t>Understand the objective of this Course</a:t>
            </a:r>
          </a:p>
          <a:p>
            <a:pPr marL="800100" lvl="1" indent="-342900">
              <a:buFont typeface="Wingdings" panose="05000000000000000000" pitchFamily="2" charset="2"/>
              <a:buChar char="Ø"/>
            </a:pPr>
            <a:r>
              <a:rPr lang="en-US" dirty="0"/>
              <a:t>Understand the basic concept of a compiler</a:t>
            </a:r>
          </a:p>
          <a:p>
            <a:pPr lvl="1"/>
            <a:endParaRPr lang="en-US" dirty="0"/>
          </a:p>
          <a:p>
            <a:pPr marL="342900" indent="-342900">
              <a:buFont typeface="Wingdings" panose="05000000000000000000" pitchFamily="2" charset="2"/>
              <a:buChar char="Ø"/>
            </a:pPr>
            <a:endParaRPr lang="en-US" sz="2000" b="1" dirty="0"/>
          </a:p>
          <a:p>
            <a:r>
              <a:rPr lang="en-US" sz="2000" b="1" dirty="0"/>
              <a:t>Outcomes:</a:t>
            </a:r>
          </a:p>
          <a:p>
            <a:pPr marL="800100" lvl="1" indent="-342900">
              <a:buFont typeface="Wingdings" panose="05000000000000000000" pitchFamily="2" charset="2"/>
              <a:buChar char="Ø"/>
            </a:pPr>
            <a:r>
              <a:rPr lang="en-US" dirty="0"/>
              <a:t>Students should be able to understand the importance of a compiler</a:t>
            </a:r>
          </a:p>
          <a:p>
            <a:pPr marL="800100" lvl="1" indent="-342900">
              <a:buFont typeface="Wingdings" panose="05000000000000000000" pitchFamily="2" charset="2"/>
              <a:buChar char="Ø"/>
            </a:pPr>
            <a:r>
              <a:rPr lang="en-US" dirty="0"/>
              <a:t>Students will analyze  the language Processors.</a:t>
            </a:r>
          </a:p>
          <a:p>
            <a:pPr lvl="1"/>
            <a:endParaRPr lang="en-US" dirty="0"/>
          </a:p>
          <a:p>
            <a:r>
              <a:rPr lang="en-US" dirty="0"/>
              <a:t>                                                                                                                                          </a:t>
            </a:r>
            <a:endParaRPr lang="x-none" dirty="0"/>
          </a:p>
        </p:txBody>
      </p:sp>
    </p:spTree>
    <p:extLst>
      <p:ext uri="{BB962C8B-B14F-4D97-AF65-F5344CB8AC3E}">
        <p14:creationId xmlns:p14="http://schemas.microsoft.com/office/powerpoint/2010/main" val="3132154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Basic things of a Compiler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484741" cy="1754326"/>
          </a:xfrm>
          <a:prstGeom prst="rect">
            <a:avLst/>
          </a:prstGeom>
          <a:noFill/>
        </p:spPr>
        <p:txBody>
          <a:bodyPr wrap="none" rtlCol="0">
            <a:spAutoFit/>
          </a:bodyPr>
          <a:lstStyle/>
          <a:p>
            <a:pPr marL="342900" indent="-342900">
              <a:buAutoNum type="arabicPeriod"/>
            </a:pPr>
            <a:r>
              <a:rPr lang="en-US" dirty="0"/>
              <a:t>What is a Compiler?</a:t>
            </a:r>
          </a:p>
          <a:p>
            <a:pPr marL="342900" indent="-342900">
              <a:buAutoNum type="arabicPeriod"/>
            </a:pPr>
            <a:r>
              <a:rPr lang="en-US" dirty="0"/>
              <a:t>Why do we need a compiler?</a:t>
            </a:r>
          </a:p>
          <a:p>
            <a:pPr marL="342900" indent="-342900">
              <a:buAutoNum type="arabicPeriod"/>
            </a:pPr>
            <a:r>
              <a:rPr lang="en-US" dirty="0"/>
              <a:t>Why study compilers?</a:t>
            </a:r>
          </a:p>
          <a:p>
            <a:pPr marL="342900" indent="-342900">
              <a:buAutoNum type="arabicPeriod"/>
            </a:pPr>
            <a:endParaRPr lang="en-US" dirty="0"/>
          </a:p>
          <a:p>
            <a:pPr lvl="1"/>
            <a:endParaRPr lang="en-US" dirty="0"/>
          </a:p>
          <a:p>
            <a:r>
              <a:rPr lang="en-US" dirty="0"/>
              <a:t>                                                                                                                                          </a:t>
            </a:r>
            <a:endParaRPr lang="x-none" dirty="0"/>
          </a:p>
        </p:txBody>
      </p:sp>
    </p:spTree>
    <p:extLst>
      <p:ext uri="{BB962C8B-B14F-4D97-AF65-F5344CB8AC3E}">
        <p14:creationId xmlns:p14="http://schemas.microsoft.com/office/powerpoint/2010/main" val="3061500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Basic things of a Compiler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900332" y="2098266"/>
            <a:ext cx="7329985" cy="3908762"/>
          </a:xfrm>
          <a:prstGeom prst="rect">
            <a:avLst/>
          </a:prstGeom>
          <a:noFill/>
        </p:spPr>
        <p:txBody>
          <a:bodyPr wrap="square" rtlCol="0">
            <a:spAutoFit/>
          </a:bodyPr>
          <a:lstStyle/>
          <a:p>
            <a:r>
              <a:rPr lang="en-US" sz="2400" b="1" dirty="0"/>
              <a:t>Compilers Construction touches many topics in Computer Science</a:t>
            </a:r>
            <a:endParaRPr lang="en-US" sz="2400" dirty="0"/>
          </a:p>
          <a:p>
            <a:pPr marL="457200" indent="-457200">
              <a:buFont typeface="+mj-lt"/>
              <a:buAutoNum type="arabicPeriod"/>
            </a:pPr>
            <a:r>
              <a:rPr lang="en-US" sz="2000" dirty="0"/>
              <a:t>Theory</a:t>
            </a:r>
          </a:p>
          <a:p>
            <a:pPr marL="800100" lvl="1" indent="-342900">
              <a:buFont typeface="Wingdings" panose="05000000000000000000" pitchFamily="2" charset="2"/>
              <a:buChar char="§"/>
            </a:pPr>
            <a:r>
              <a:rPr lang="en-US" sz="2000" dirty="0"/>
              <a:t>Finite State Automata, Grammars and Parsing, data-flow</a:t>
            </a:r>
          </a:p>
          <a:p>
            <a:pPr marL="457200" indent="-457200">
              <a:buFont typeface="+mj-lt"/>
              <a:buAutoNum type="arabicPeriod"/>
            </a:pPr>
            <a:r>
              <a:rPr lang="en-US" sz="2000" dirty="0"/>
              <a:t>Algorithms</a:t>
            </a:r>
          </a:p>
          <a:p>
            <a:pPr marL="914400" lvl="1" indent="-457200">
              <a:buFont typeface="Wingdings" panose="05000000000000000000" pitchFamily="2" charset="2"/>
              <a:buChar char="§"/>
            </a:pPr>
            <a:r>
              <a:rPr lang="en-US" sz="2000" dirty="0"/>
              <a:t>Graph manipulation, dynamic programming</a:t>
            </a:r>
          </a:p>
          <a:p>
            <a:pPr marL="457200" indent="-457200">
              <a:buFont typeface="+mj-lt"/>
              <a:buAutoNum type="arabicPeriod"/>
            </a:pPr>
            <a:r>
              <a:rPr lang="en-US" sz="2000" dirty="0"/>
              <a:t>Data structures</a:t>
            </a:r>
          </a:p>
          <a:p>
            <a:pPr marL="914400" lvl="1" indent="-457200">
              <a:buFont typeface="Wingdings" panose="05000000000000000000" pitchFamily="2" charset="2"/>
              <a:buChar char="§"/>
            </a:pPr>
            <a:r>
              <a:rPr lang="en-US" sz="2000" dirty="0"/>
              <a:t>Symbol tables, abstract syntax trees</a:t>
            </a:r>
          </a:p>
          <a:p>
            <a:pPr marL="457200" indent="-457200">
              <a:buFont typeface="+mj-lt"/>
              <a:buAutoNum type="arabicPeriod"/>
            </a:pPr>
            <a:r>
              <a:rPr lang="en-US" sz="2000" dirty="0"/>
              <a:t>Software Engineering</a:t>
            </a:r>
          </a:p>
          <a:p>
            <a:pPr marL="914400" lvl="1" indent="-457200">
              <a:buFont typeface="Wingdings" panose="05000000000000000000" pitchFamily="2" charset="2"/>
              <a:buChar char="§"/>
            </a:pPr>
            <a:r>
              <a:rPr lang="en-US" sz="2000" dirty="0"/>
              <a:t>Software development environments, debugging</a:t>
            </a:r>
          </a:p>
          <a:p>
            <a:pPr marL="457200" indent="-457200">
              <a:buFont typeface="+mj-lt"/>
              <a:buAutoNum type="arabicPeriod"/>
            </a:pPr>
            <a:r>
              <a:rPr lang="en-US" sz="2000" dirty="0"/>
              <a:t>Artificial Intelligence</a:t>
            </a:r>
          </a:p>
          <a:p>
            <a:pPr marL="914400" lvl="1" indent="-457200">
              <a:buFont typeface="Wingdings" panose="05000000000000000000" pitchFamily="2" charset="2"/>
              <a:buChar char="§"/>
            </a:pPr>
            <a:r>
              <a:rPr lang="en-US" sz="2000" dirty="0"/>
              <a:t>Heuristic based search</a:t>
            </a:r>
            <a:endParaRPr lang="x-none" dirty="0"/>
          </a:p>
        </p:txBody>
      </p:sp>
    </p:spTree>
    <p:extLst>
      <p:ext uri="{BB962C8B-B14F-4D97-AF65-F5344CB8AC3E}">
        <p14:creationId xmlns:p14="http://schemas.microsoft.com/office/powerpoint/2010/main" val="1911292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Language processors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900332" y="2253014"/>
            <a:ext cx="7329985" cy="3754874"/>
          </a:xfrm>
          <a:prstGeom prst="rect">
            <a:avLst/>
          </a:prstGeom>
          <a:noFill/>
        </p:spPr>
        <p:txBody>
          <a:bodyPr wrap="square" rtlCol="0">
            <a:spAutoFit/>
          </a:bodyPr>
          <a:lstStyle/>
          <a:p>
            <a:pPr lvl="1"/>
            <a:r>
              <a:rPr lang="en-US" sz="2000" dirty="0"/>
              <a:t>Some common language processors are:</a:t>
            </a:r>
          </a:p>
          <a:p>
            <a:pPr marL="914400" lvl="1" indent="-457200">
              <a:buAutoNum type="arabicPeriod"/>
            </a:pPr>
            <a:r>
              <a:rPr lang="en-US" sz="2000" dirty="0"/>
              <a:t>Compiler</a:t>
            </a:r>
          </a:p>
          <a:p>
            <a:pPr marL="914400" lvl="1" indent="-457200">
              <a:buAutoNum type="arabicPeriod"/>
            </a:pPr>
            <a:r>
              <a:rPr lang="en-US" sz="2000" dirty="0"/>
              <a:t>Interpreter</a:t>
            </a:r>
          </a:p>
          <a:p>
            <a:pPr marL="914400" lvl="1" indent="-457200">
              <a:buAutoNum type="arabicPeriod"/>
            </a:pPr>
            <a:r>
              <a:rPr lang="en-US" sz="2000" dirty="0"/>
              <a:t>Preprocessor</a:t>
            </a:r>
          </a:p>
          <a:p>
            <a:pPr marL="914400" lvl="1" indent="-457200">
              <a:buAutoNum type="arabicPeriod"/>
            </a:pPr>
            <a:r>
              <a:rPr lang="en-US" sz="2000" dirty="0"/>
              <a:t>Assembler</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lvl="1"/>
            <a:endParaRPr lang="en-US" dirty="0"/>
          </a:p>
          <a:p>
            <a:r>
              <a:rPr lang="en-US" dirty="0"/>
              <a:t>                                                                                                                                          </a:t>
            </a:r>
            <a:endParaRPr lang="x-none" dirty="0"/>
          </a:p>
          <a:p>
            <a:pPr lvl="1"/>
            <a:endParaRPr lang="en-US" sz="2400" dirty="0"/>
          </a:p>
          <a:p>
            <a:r>
              <a:rPr lang="en-US" dirty="0"/>
              <a:t>                                                                                                                                          </a:t>
            </a:r>
            <a:endParaRPr lang="x-none" dirty="0"/>
          </a:p>
        </p:txBody>
      </p:sp>
    </p:spTree>
    <p:extLst>
      <p:ext uri="{BB962C8B-B14F-4D97-AF65-F5344CB8AC3E}">
        <p14:creationId xmlns:p14="http://schemas.microsoft.com/office/powerpoint/2010/main" val="4226746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Compiler </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4524315"/>
          </a:xfrm>
          <a:prstGeom prst="rect">
            <a:avLst/>
          </a:prstGeom>
          <a:noFill/>
        </p:spPr>
        <p:txBody>
          <a:bodyPr wrap="square" rtlCol="0">
            <a:spAutoFit/>
          </a:bodyPr>
          <a:lstStyle/>
          <a:p>
            <a:r>
              <a:rPr lang="en-US" dirty="0"/>
              <a:t>A compiler is a program that reads a program written in one language and translates it into another language</a:t>
            </a:r>
            <a:r>
              <a:rPr lang="en-US" b="1" dirty="0"/>
              <a:t>.</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endParaRPr lang="x-none" dirty="0"/>
          </a:p>
        </p:txBody>
      </p:sp>
      <p:pic>
        <p:nvPicPr>
          <p:cNvPr id="6" name="Picture 5">
            <a:extLst>
              <a:ext uri="{FF2B5EF4-FFF2-40B4-BE49-F238E27FC236}">
                <a16:creationId xmlns:a16="http://schemas.microsoft.com/office/drawing/2014/main" id="{3EA5EB94-9D45-4105-BDCD-B991FC5B2674}"/>
              </a:ext>
            </a:extLst>
          </p:cNvPr>
          <p:cNvPicPr>
            <a:picLocks noChangeAspect="1"/>
          </p:cNvPicPr>
          <p:nvPr/>
        </p:nvPicPr>
        <p:blipFill>
          <a:blip r:embed="rId2" cstate="print"/>
          <a:stretch>
            <a:fillRect/>
          </a:stretch>
        </p:blipFill>
        <p:spPr>
          <a:xfrm>
            <a:off x="1414462" y="3010224"/>
            <a:ext cx="6315075" cy="2095500"/>
          </a:xfrm>
          <a:prstGeom prst="rect">
            <a:avLst/>
          </a:prstGeom>
        </p:spPr>
      </p:pic>
    </p:spTree>
    <p:extLst>
      <p:ext uri="{BB962C8B-B14F-4D97-AF65-F5344CB8AC3E}">
        <p14:creationId xmlns:p14="http://schemas.microsoft.com/office/powerpoint/2010/main" val="2823762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3970318"/>
          </a:xfrm>
          <a:prstGeom prst="rect">
            <a:avLst/>
          </a:prstGeom>
          <a:noFill/>
        </p:spPr>
        <p:txBody>
          <a:bodyPr wrap="square" rtlCol="0">
            <a:spAutoFit/>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endParaRPr lang="x-none" dirty="0"/>
          </a:p>
        </p:txBody>
      </p:sp>
      <p:pic>
        <p:nvPicPr>
          <p:cNvPr id="4" name="Picture 3">
            <a:extLst>
              <a:ext uri="{FF2B5EF4-FFF2-40B4-BE49-F238E27FC236}">
                <a16:creationId xmlns:a16="http://schemas.microsoft.com/office/drawing/2014/main" id="{2084851B-430C-469F-BDEE-A6906328F744}"/>
              </a:ext>
            </a:extLst>
          </p:cNvPr>
          <p:cNvPicPr>
            <a:picLocks noChangeAspect="1"/>
          </p:cNvPicPr>
          <p:nvPr/>
        </p:nvPicPr>
        <p:blipFill>
          <a:blip r:embed="rId2" cstate="print"/>
          <a:stretch>
            <a:fillRect/>
          </a:stretch>
        </p:blipFill>
        <p:spPr>
          <a:xfrm>
            <a:off x="1154061" y="2365492"/>
            <a:ext cx="6638925" cy="1704975"/>
          </a:xfrm>
          <a:prstGeom prst="rect">
            <a:avLst/>
          </a:prstGeom>
        </p:spPr>
      </p:pic>
    </p:spTree>
    <p:extLst>
      <p:ext uri="{BB962C8B-B14F-4D97-AF65-F5344CB8AC3E}">
        <p14:creationId xmlns:p14="http://schemas.microsoft.com/office/powerpoint/2010/main" val="1942546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Interpreter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3847207"/>
          </a:xfrm>
          <a:prstGeom prst="rect">
            <a:avLst/>
          </a:prstGeom>
          <a:noFill/>
        </p:spPr>
        <p:txBody>
          <a:bodyPr wrap="square" rtlCol="0">
            <a:spAutoFit/>
          </a:bodyPr>
          <a:lstStyle/>
          <a:p>
            <a:pPr algn="just"/>
            <a:r>
              <a:rPr lang="en-US" dirty="0"/>
              <a:t>An interpreter is another common kind of language processor. Instead of producing a target program as a translation, an interpreter appears to directly execute the operations specified in the source program on inputs supplied by the user.</a:t>
            </a:r>
          </a:p>
          <a:p>
            <a:pPr algn="just"/>
            <a:endParaRPr lang="en-US" dirty="0"/>
          </a:p>
          <a:p>
            <a:pPr algn="just"/>
            <a:endParaRPr lang="en-US" dirty="0"/>
          </a:p>
          <a:p>
            <a:pPr algn="just"/>
            <a:r>
              <a:rPr lang="en-US" sz="1400" dirty="0"/>
              <a:t>Source </a:t>
            </a:r>
          </a:p>
          <a:p>
            <a:pPr algn="just"/>
            <a:r>
              <a:rPr lang="en-US" sz="1400" dirty="0"/>
              <a:t>Program</a:t>
            </a:r>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x-none" dirty="0"/>
          </a:p>
        </p:txBody>
      </p:sp>
      <p:cxnSp>
        <p:nvCxnSpPr>
          <p:cNvPr id="8" name="Straight Arrow Connector 7">
            <a:extLst>
              <a:ext uri="{FF2B5EF4-FFF2-40B4-BE49-F238E27FC236}">
                <a16:creationId xmlns:a16="http://schemas.microsoft.com/office/drawing/2014/main" id="{DB1E568C-494E-4CA1-B51A-DD97BA07740C}"/>
              </a:ext>
            </a:extLst>
          </p:cNvPr>
          <p:cNvCxnSpPr>
            <a:cxnSpLocks/>
          </p:cNvCxnSpPr>
          <p:nvPr/>
        </p:nvCxnSpPr>
        <p:spPr>
          <a:xfrm>
            <a:off x="1969477" y="3757535"/>
            <a:ext cx="98473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Rectangle: Rounded Corners 8">
            <a:extLst>
              <a:ext uri="{FF2B5EF4-FFF2-40B4-BE49-F238E27FC236}">
                <a16:creationId xmlns:a16="http://schemas.microsoft.com/office/drawing/2014/main" id="{6C30DDAF-E897-44E0-BFC9-7AE709631CF6}"/>
              </a:ext>
            </a:extLst>
          </p:cNvPr>
          <p:cNvSpPr/>
          <p:nvPr/>
        </p:nvSpPr>
        <p:spPr>
          <a:xfrm>
            <a:off x="2954215" y="3614278"/>
            <a:ext cx="3235570" cy="784105"/>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Interpreter</a:t>
            </a:r>
          </a:p>
        </p:txBody>
      </p:sp>
      <p:cxnSp>
        <p:nvCxnSpPr>
          <p:cNvPr id="18" name="Straight Arrow Connector 17">
            <a:extLst>
              <a:ext uri="{FF2B5EF4-FFF2-40B4-BE49-F238E27FC236}">
                <a16:creationId xmlns:a16="http://schemas.microsoft.com/office/drawing/2014/main" id="{DE796322-B8DC-4CCE-894D-1CFE3D92865D}"/>
              </a:ext>
            </a:extLst>
          </p:cNvPr>
          <p:cNvCxnSpPr>
            <a:cxnSpLocks/>
          </p:cNvCxnSpPr>
          <p:nvPr/>
        </p:nvCxnSpPr>
        <p:spPr>
          <a:xfrm>
            <a:off x="1969477" y="4183468"/>
            <a:ext cx="98473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a16="http://schemas.microsoft.com/office/drawing/2014/main" id="{FA724AAF-1E0F-418C-AB23-C025173EA5A0}"/>
              </a:ext>
            </a:extLst>
          </p:cNvPr>
          <p:cNvPicPr>
            <a:picLocks noChangeAspect="1"/>
          </p:cNvPicPr>
          <p:nvPr/>
        </p:nvPicPr>
        <p:blipFill>
          <a:blip r:embed="rId2" cstate="print"/>
          <a:stretch>
            <a:fillRect/>
          </a:stretch>
        </p:blipFill>
        <p:spPr>
          <a:xfrm>
            <a:off x="1277083" y="4040594"/>
            <a:ext cx="400050" cy="285750"/>
          </a:xfrm>
          <a:prstGeom prst="rect">
            <a:avLst/>
          </a:prstGeom>
        </p:spPr>
      </p:pic>
      <p:cxnSp>
        <p:nvCxnSpPr>
          <p:cNvPr id="22" name="Straight Arrow Connector 21">
            <a:extLst>
              <a:ext uri="{FF2B5EF4-FFF2-40B4-BE49-F238E27FC236}">
                <a16:creationId xmlns:a16="http://schemas.microsoft.com/office/drawing/2014/main" id="{6420B129-E8FD-4E14-95F8-7080716AF80B}"/>
              </a:ext>
            </a:extLst>
          </p:cNvPr>
          <p:cNvCxnSpPr>
            <a:stCxn id="9" idx="3"/>
          </p:cNvCxnSpPr>
          <p:nvPr/>
        </p:nvCxnSpPr>
        <p:spPr>
          <a:xfrm flipV="1">
            <a:off x="6189785" y="4006330"/>
            <a:ext cx="68931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3" name="Picture 22">
            <a:extLst>
              <a:ext uri="{FF2B5EF4-FFF2-40B4-BE49-F238E27FC236}">
                <a16:creationId xmlns:a16="http://schemas.microsoft.com/office/drawing/2014/main" id="{BD3EA722-E8DD-4B13-B88D-814D46ECE1B1}"/>
              </a:ext>
            </a:extLst>
          </p:cNvPr>
          <p:cNvPicPr>
            <a:picLocks noChangeAspect="1"/>
          </p:cNvPicPr>
          <p:nvPr/>
        </p:nvPicPr>
        <p:blipFill>
          <a:blip r:embed="rId3" cstate="print"/>
          <a:stretch>
            <a:fillRect/>
          </a:stretch>
        </p:blipFill>
        <p:spPr>
          <a:xfrm>
            <a:off x="6841679" y="3872981"/>
            <a:ext cx="638175" cy="266700"/>
          </a:xfrm>
          <a:prstGeom prst="rect">
            <a:avLst/>
          </a:prstGeom>
        </p:spPr>
      </p:pic>
    </p:spTree>
    <p:extLst>
      <p:ext uri="{BB962C8B-B14F-4D97-AF65-F5344CB8AC3E}">
        <p14:creationId xmlns:p14="http://schemas.microsoft.com/office/powerpoint/2010/main" val="717431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Preprocessor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2800767"/>
          </a:xfrm>
          <a:prstGeom prst="rect">
            <a:avLst/>
          </a:prstGeom>
          <a:noFill/>
        </p:spPr>
        <p:txBody>
          <a:bodyPr wrap="square" rtlCol="0">
            <a:spAutoFit/>
          </a:bodyPr>
          <a:lstStyle/>
          <a:p>
            <a:pPr algn="just"/>
            <a:r>
              <a:rPr lang="en-US" dirty="0"/>
              <a:t>Preprocessing performs (usually simple) operations on the source file(s) prior to compilation.</a:t>
            </a:r>
          </a:p>
          <a:p>
            <a:pPr algn="just"/>
            <a:endParaRPr lang="en-US" dirty="0"/>
          </a:p>
          <a:p>
            <a:pPr algn="just"/>
            <a:endParaRPr lang="en-US" sz="1400" dirty="0"/>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x-none" dirty="0"/>
          </a:p>
        </p:txBody>
      </p:sp>
      <p:sp>
        <p:nvSpPr>
          <p:cNvPr id="6" name="Rectangle: Rounded Corners 8">
            <a:extLst>
              <a:ext uri="{FF2B5EF4-FFF2-40B4-BE49-F238E27FC236}">
                <a16:creationId xmlns:a16="http://schemas.microsoft.com/office/drawing/2014/main" id="{6C30DDAF-E897-44E0-BFC9-7AE709631CF6}"/>
              </a:ext>
            </a:extLst>
          </p:cNvPr>
          <p:cNvSpPr/>
          <p:nvPr/>
        </p:nvSpPr>
        <p:spPr>
          <a:xfrm>
            <a:off x="2954215" y="3614278"/>
            <a:ext cx="3235570" cy="784105"/>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Preprocessor</a:t>
            </a:r>
          </a:p>
        </p:txBody>
      </p:sp>
      <p:cxnSp>
        <p:nvCxnSpPr>
          <p:cNvPr id="7" name="Straight Arrow Connector 6">
            <a:extLst>
              <a:ext uri="{FF2B5EF4-FFF2-40B4-BE49-F238E27FC236}">
                <a16:creationId xmlns:a16="http://schemas.microsoft.com/office/drawing/2014/main" id="{DE796322-B8DC-4CCE-894D-1CFE3D92865D}"/>
              </a:ext>
            </a:extLst>
          </p:cNvPr>
          <p:cNvCxnSpPr>
            <a:cxnSpLocks/>
          </p:cNvCxnSpPr>
          <p:nvPr/>
        </p:nvCxnSpPr>
        <p:spPr>
          <a:xfrm>
            <a:off x="1969477" y="4006329"/>
            <a:ext cx="98473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6420B129-E8FD-4E14-95F8-7080716AF80B}"/>
              </a:ext>
            </a:extLst>
          </p:cNvPr>
          <p:cNvCxnSpPr>
            <a:stCxn id="6" idx="3"/>
          </p:cNvCxnSpPr>
          <p:nvPr/>
        </p:nvCxnSpPr>
        <p:spPr>
          <a:xfrm flipV="1">
            <a:off x="6189785" y="4006330"/>
            <a:ext cx="68931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85814" y="3752052"/>
            <a:ext cx="1183663" cy="646331"/>
          </a:xfrm>
          <a:prstGeom prst="rect">
            <a:avLst/>
          </a:prstGeom>
          <a:noFill/>
        </p:spPr>
        <p:txBody>
          <a:bodyPr wrap="square" rtlCol="0">
            <a:spAutoFit/>
          </a:bodyPr>
          <a:lstStyle/>
          <a:p>
            <a:pPr algn="ctr"/>
            <a:r>
              <a:rPr lang="en-US" dirty="0"/>
              <a:t>Source Program</a:t>
            </a:r>
          </a:p>
        </p:txBody>
      </p:sp>
      <p:sp>
        <p:nvSpPr>
          <p:cNvPr id="12" name="TextBox 11"/>
          <p:cNvSpPr txBox="1"/>
          <p:nvPr/>
        </p:nvSpPr>
        <p:spPr>
          <a:xfrm>
            <a:off x="6879102" y="3544666"/>
            <a:ext cx="1448971" cy="923330"/>
          </a:xfrm>
          <a:prstGeom prst="rect">
            <a:avLst/>
          </a:prstGeom>
          <a:noFill/>
        </p:spPr>
        <p:txBody>
          <a:bodyPr wrap="square" rtlCol="0">
            <a:spAutoFit/>
          </a:bodyPr>
          <a:lstStyle/>
          <a:p>
            <a:pPr algn="ctr"/>
            <a:r>
              <a:rPr lang="en-US" dirty="0"/>
              <a:t>Preprocessed Source Program</a:t>
            </a:r>
          </a:p>
        </p:txBody>
      </p:sp>
    </p:spTree>
    <p:extLst>
      <p:ext uri="{BB962C8B-B14F-4D97-AF65-F5344CB8AC3E}">
        <p14:creationId xmlns:p14="http://schemas.microsoft.com/office/powerpoint/2010/main" val="117631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Assembler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4154984"/>
          </a:xfrm>
          <a:prstGeom prst="rect">
            <a:avLst/>
          </a:prstGeom>
          <a:noFill/>
        </p:spPr>
        <p:txBody>
          <a:bodyPr wrap="square" rtlCol="0">
            <a:spAutoFit/>
          </a:bodyPr>
          <a:lstStyle/>
          <a:p>
            <a:pPr algn="just"/>
            <a:r>
              <a:rPr lang="en-US" dirty="0"/>
              <a:t>An Assembler is a translator that translates Assembly language to machine code. So, an assembler is a type of a compiler and the source code is written in Assembly language.</a:t>
            </a:r>
          </a:p>
          <a:p>
            <a:pPr algn="just"/>
            <a:endParaRPr lang="en-US" dirty="0"/>
          </a:p>
          <a:p>
            <a:pPr algn="just"/>
            <a:endParaRPr lang="en-US" sz="1400" dirty="0"/>
          </a:p>
          <a:p>
            <a:pPr algn="just"/>
            <a:endParaRPr lang="en-US" sz="1400" dirty="0"/>
          </a:p>
          <a:p>
            <a:pPr algn="just"/>
            <a:endParaRPr lang="en-US" sz="1400" dirty="0"/>
          </a:p>
          <a:p>
            <a:pPr algn="just"/>
            <a:endParaRPr lang="en-US" sz="1400" dirty="0"/>
          </a:p>
          <a:p>
            <a:pPr algn="just"/>
            <a:r>
              <a:rPr lang="en-US" sz="1400" dirty="0"/>
              <a:t>Assembly </a:t>
            </a:r>
          </a:p>
          <a:p>
            <a:pPr algn="just"/>
            <a:r>
              <a:rPr lang="en-US" sz="1400" dirty="0"/>
              <a:t>Program</a:t>
            </a:r>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x-none" dirty="0"/>
          </a:p>
        </p:txBody>
      </p:sp>
      <p:sp>
        <p:nvSpPr>
          <p:cNvPr id="9" name="Rectangle: Rounded Corners 8">
            <a:extLst>
              <a:ext uri="{FF2B5EF4-FFF2-40B4-BE49-F238E27FC236}">
                <a16:creationId xmlns:a16="http://schemas.microsoft.com/office/drawing/2014/main" id="{6C30DDAF-E897-44E0-BFC9-7AE709631CF6}"/>
              </a:ext>
            </a:extLst>
          </p:cNvPr>
          <p:cNvSpPr/>
          <p:nvPr/>
        </p:nvSpPr>
        <p:spPr>
          <a:xfrm>
            <a:off x="2954215" y="3614278"/>
            <a:ext cx="3235570" cy="784105"/>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Assembler</a:t>
            </a:r>
          </a:p>
        </p:txBody>
      </p:sp>
      <p:cxnSp>
        <p:nvCxnSpPr>
          <p:cNvPr id="18" name="Straight Arrow Connector 17">
            <a:extLst>
              <a:ext uri="{FF2B5EF4-FFF2-40B4-BE49-F238E27FC236}">
                <a16:creationId xmlns:a16="http://schemas.microsoft.com/office/drawing/2014/main" id="{DE796322-B8DC-4CCE-894D-1CFE3D92865D}"/>
              </a:ext>
            </a:extLst>
          </p:cNvPr>
          <p:cNvCxnSpPr>
            <a:cxnSpLocks/>
          </p:cNvCxnSpPr>
          <p:nvPr/>
        </p:nvCxnSpPr>
        <p:spPr>
          <a:xfrm>
            <a:off x="1969477" y="4006331"/>
            <a:ext cx="98473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6420B129-E8FD-4E14-95F8-7080716AF80B}"/>
              </a:ext>
            </a:extLst>
          </p:cNvPr>
          <p:cNvCxnSpPr>
            <a:stCxn id="9" idx="3"/>
          </p:cNvCxnSpPr>
          <p:nvPr/>
        </p:nvCxnSpPr>
        <p:spPr>
          <a:xfrm flipV="1">
            <a:off x="6189785" y="4006330"/>
            <a:ext cx="68931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40FA0CF5-DA85-47BF-B56D-2E5AE0749059}"/>
              </a:ext>
            </a:extLst>
          </p:cNvPr>
          <p:cNvPicPr>
            <a:picLocks noChangeAspect="1"/>
          </p:cNvPicPr>
          <p:nvPr/>
        </p:nvPicPr>
        <p:blipFill>
          <a:blip r:embed="rId2" cstate="print"/>
          <a:stretch>
            <a:fillRect/>
          </a:stretch>
        </p:blipFill>
        <p:spPr>
          <a:xfrm>
            <a:off x="6879102" y="3827142"/>
            <a:ext cx="1123950" cy="313349"/>
          </a:xfrm>
          <a:prstGeom prst="rect">
            <a:avLst/>
          </a:prstGeom>
        </p:spPr>
      </p:pic>
    </p:spTree>
    <p:extLst>
      <p:ext uri="{BB962C8B-B14F-4D97-AF65-F5344CB8AC3E}">
        <p14:creationId xmlns:p14="http://schemas.microsoft.com/office/powerpoint/2010/main" val="3531370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Language Processing System</a:t>
            </a:r>
          </a:p>
          <a:p>
            <a:pPr marL="0" indent="0">
              <a:buNone/>
            </a:pPr>
            <a:endParaRPr lang="en-US" sz="2600" b="1" dirty="0">
              <a:solidFill>
                <a:schemeClr val="tx1"/>
              </a:solidFill>
            </a:endParaRP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3477875"/>
          </a:xfrm>
          <a:prstGeom prst="rect">
            <a:avLst/>
          </a:prstGeom>
          <a:noFill/>
        </p:spPr>
        <p:txBody>
          <a:bodyPr wrap="square" rtlCol="0">
            <a:spAutoFit/>
          </a:bodyPr>
          <a:lstStyle/>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x-none" dirty="0"/>
          </a:p>
        </p:txBody>
      </p:sp>
      <p:pic>
        <p:nvPicPr>
          <p:cNvPr id="1026" name="Picture 2" descr="C:\Users\Dell\Downloads\A language processing system.jpg"/>
          <p:cNvPicPr>
            <a:picLocks noChangeAspect="1" noChangeArrowheads="1"/>
          </p:cNvPicPr>
          <p:nvPr/>
        </p:nvPicPr>
        <p:blipFill>
          <a:blip r:embed="rId2" cstate="print"/>
          <a:srcRect/>
          <a:stretch>
            <a:fillRect/>
          </a:stretch>
        </p:blipFill>
        <p:spPr bwMode="auto">
          <a:xfrm>
            <a:off x="2032000" y="1590694"/>
            <a:ext cx="5080000" cy="4762500"/>
          </a:xfrm>
          <a:prstGeom prst="rect">
            <a:avLst/>
          </a:prstGeom>
          <a:noFill/>
        </p:spPr>
      </p:pic>
    </p:spTree>
    <p:extLst>
      <p:ext uri="{BB962C8B-B14F-4D97-AF65-F5344CB8AC3E}">
        <p14:creationId xmlns:p14="http://schemas.microsoft.com/office/powerpoint/2010/main" val="73322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7"/>
            <a:ext cx="7754112" cy="3722079"/>
          </a:xfrm>
        </p:spPr>
        <p:txBody>
          <a:bodyPr>
            <a:normAutofit/>
          </a:bodyPr>
          <a:lstStyle/>
          <a:p>
            <a:pPr marL="342900" indent="-342900">
              <a:buAutoNum type="arabicPeriod"/>
            </a:pPr>
            <a:r>
              <a:rPr lang="en-US" sz="2400" dirty="0">
                <a:solidFill>
                  <a:schemeClr val="tx1"/>
                </a:solidFill>
              </a:rPr>
              <a:t>Vision, Mission, Quality Policy, and Goals of AIUB</a:t>
            </a:r>
          </a:p>
          <a:p>
            <a:pPr marL="342900" indent="-342900">
              <a:buAutoNum type="arabicPeriod"/>
            </a:pPr>
            <a:r>
              <a:rPr lang="en-US" sz="2400" dirty="0">
                <a:solidFill>
                  <a:schemeClr val="tx1"/>
                </a:solidFill>
              </a:rPr>
              <a:t>Vision and Mission of Computer Science Department</a:t>
            </a:r>
          </a:p>
          <a:p>
            <a:pPr marL="342900" indent="-342900">
              <a:buAutoNum type="arabicPeriod"/>
            </a:pPr>
            <a:r>
              <a:rPr lang="en-US" sz="2400" dirty="0">
                <a:solidFill>
                  <a:schemeClr val="tx1"/>
                </a:solidFill>
              </a:rPr>
              <a:t>Course Evaluation</a:t>
            </a:r>
          </a:p>
          <a:p>
            <a:pPr marL="342900" indent="-342900">
              <a:buAutoNum type="arabicPeriod"/>
            </a:pPr>
            <a:r>
              <a:rPr lang="en-US" sz="2400" dirty="0">
                <a:solidFill>
                  <a:schemeClr val="tx1"/>
                </a:solidFill>
              </a:rPr>
              <a:t>Objective of this Course</a:t>
            </a:r>
          </a:p>
          <a:p>
            <a:pPr marL="342900" indent="-342900">
              <a:buAutoNum type="arabicPeriod"/>
            </a:pPr>
            <a:r>
              <a:rPr lang="en-US" sz="2400" dirty="0">
                <a:solidFill>
                  <a:schemeClr val="tx1"/>
                </a:solidFill>
              </a:rPr>
              <a:t>Basic things of a Compiler</a:t>
            </a:r>
          </a:p>
          <a:p>
            <a:pPr marL="342900" indent="-342900">
              <a:buAutoNum type="arabicPeriod"/>
            </a:pPr>
            <a:r>
              <a:rPr lang="en-US" sz="2400" dirty="0">
                <a:solidFill>
                  <a:schemeClr val="tx1"/>
                </a:solidFill>
              </a:rPr>
              <a:t>Language Processors</a:t>
            </a:r>
          </a:p>
          <a:p>
            <a:pPr marL="342900" indent="-342900">
              <a:buAutoNum type="arabicPeriod"/>
            </a:pP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Differences between Compiler and Interpreter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3477875"/>
          </a:xfrm>
          <a:prstGeom prst="rect">
            <a:avLst/>
          </a:prstGeom>
          <a:noFill/>
        </p:spPr>
        <p:txBody>
          <a:bodyPr wrap="square" rtlCol="0">
            <a:spAutoFit/>
          </a:bodyPr>
          <a:lstStyle/>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x-none" dirty="0"/>
          </a:p>
        </p:txBody>
      </p:sp>
      <p:graphicFrame>
        <p:nvGraphicFramePr>
          <p:cNvPr id="10" name="Table 10">
            <a:extLst>
              <a:ext uri="{FF2B5EF4-FFF2-40B4-BE49-F238E27FC236}">
                <a16:creationId xmlns:a16="http://schemas.microsoft.com/office/drawing/2014/main" id="{5F95B391-DBF8-4543-A174-5CC1049795EF}"/>
              </a:ext>
            </a:extLst>
          </p:cNvPr>
          <p:cNvGraphicFramePr>
            <a:graphicFrameLocks noGrp="1"/>
          </p:cNvGraphicFramePr>
          <p:nvPr>
            <p:extLst>
              <p:ext uri="{D42A27DB-BD31-4B8C-83A1-F6EECF244321}">
                <p14:modId xmlns:p14="http://schemas.microsoft.com/office/powerpoint/2010/main" val="974202994"/>
              </p:ext>
            </p:extLst>
          </p:nvPr>
        </p:nvGraphicFramePr>
        <p:xfrm>
          <a:off x="1117600" y="1890480"/>
          <a:ext cx="7010401" cy="3726543"/>
        </p:xfrm>
        <a:graphic>
          <a:graphicData uri="http://schemas.openxmlformats.org/drawingml/2006/table">
            <a:tbl>
              <a:tblPr firstRow="1" bandRow="1">
                <a:tableStyleId>{5C22544A-7EE6-4342-B048-85BDC9FD1C3A}</a:tableStyleId>
              </a:tblPr>
              <a:tblGrid>
                <a:gridCol w="3645039">
                  <a:extLst>
                    <a:ext uri="{9D8B030D-6E8A-4147-A177-3AD203B41FA5}">
                      <a16:colId xmlns:a16="http://schemas.microsoft.com/office/drawing/2014/main" val="4252023846"/>
                    </a:ext>
                  </a:extLst>
                </a:gridCol>
                <a:gridCol w="3365362">
                  <a:extLst>
                    <a:ext uri="{9D8B030D-6E8A-4147-A177-3AD203B41FA5}">
                      <a16:colId xmlns:a16="http://schemas.microsoft.com/office/drawing/2014/main" val="1648789278"/>
                    </a:ext>
                  </a:extLst>
                </a:gridCol>
              </a:tblGrid>
              <a:tr h="470653">
                <a:tc>
                  <a:txBody>
                    <a:bodyPr/>
                    <a:lstStyle/>
                    <a:p>
                      <a:pPr algn="ctr"/>
                      <a:r>
                        <a:rPr lang="en-US" dirty="0"/>
                        <a:t>Compiler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Interpreter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6806047"/>
                  </a:ext>
                </a:extLst>
              </a:tr>
              <a:tr h="812361">
                <a:tc>
                  <a:txBody>
                    <a:bodyPr/>
                    <a:lstStyle/>
                    <a:p>
                      <a:pPr algn="just"/>
                      <a:r>
                        <a:rPr lang="en-US" dirty="0"/>
                        <a:t>Compiler takes whole program as input.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solidFill>
                            <a:schemeClr val="dk1"/>
                          </a:solidFill>
                          <a:effectLst/>
                          <a:latin typeface="+mn-lt"/>
                          <a:ea typeface="+mn-ea"/>
                          <a:cs typeface="+mn-cs"/>
                        </a:rPr>
                        <a:t>Interpreter takes single instruction as input.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8713667"/>
                  </a:ext>
                </a:extLst>
              </a:tr>
              <a:tr h="812361">
                <a:tc>
                  <a:txBody>
                    <a:bodyPr/>
                    <a:lstStyle/>
                    <a:p>
                      <a:pPr algn="just"/>
                      <a:r>
                        <a:rPr lang="en-US" sz="1800" kern="1200" dirty="0">
                          <a:solidFill>
                            <a:schemeClr val="dk1"/>
                          </a:solidFill>
                          <a:effectLst/>
                          <a:latin typeface="+mn-lt"/>
                          <a:ea typeface="+mn-ea"/>
                          <a:cs typeface="+mn-cs"/>
                        </a:rPr>
                        <a:t>Intermediate Object code is generated.</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 Intermediate Object Code is Generated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2859697"/>
                  </a:ext>
                </a:extLst>
              </a:tr>
              <a:tr h="470653">
                <a:tc>
                  <a:txBody>
                    <a:bodyPr/>
                    <a:lstStyle/>
                    <a:p>
                      <a:r>
                        <a:rPr lang="en-US" sz="1800" b="0" kern="1200" dirty="0">
                          <a:solidFill>
                            <a:schemeClr val="dk1"/>
                          </a:solidFill>
                          <a:effectLst/>
                          <a:latin typeface="+mn-lt"/>
                          <a:ea typeface="+mn-ea"/>
                          <a:cs typeface="+mn-cs"/>
                        </a:rPr>
                        <a:t>Memory Requirement: More </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kern="1200" dirty="0">
                          <a:solidFill>
                            <a:schemeClr val="dk1"/>
                          </a:solidFill>
                          <a:effectLst/>
                          <a:latin typeface="+mn-lt"/>
                          <a:ea typeface="+mn-ea"/>
                          <a:cs typeface="+mn-cs"/>
                        </a:rPr>
                        <a:t>Memory Requirement is Less</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5039052"/>
                  </a:ext>
                </a:extLst>
              </a:tr>
              <a:tr h="1160515">
                <a:tc>
                  <a:txBody>
                    <a:bodyPr/>
                    <a:lstStyle/>
                    <a:p>
                      <a:pPr algn="just"/>
                      <a:r>
                        <a:rPr lang="en-US" dirty="0"/>
                        <a:t>Program need not be compiled every time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solidFill>
                            <a:schemeClr val="dk1"/>
                          </a:solidFill>
                          <a:effectLst/>
                          <a:latin typeface="+mn-lt"/>
                          <a:ea typeface="+mn-ea"/>
                          <a:cs typeface="+mn-cs"/>
                        </a:rPr>
                        <a:t>Every time higher-level program</a:t>
                      </a:r>
                    </a:p>
                    <a:p>
                      <a:r>
                        <a:rPr lang="en-US" sz="1800" kern="1200" dirty="0">
                          <a:solidFill>
                            <a:schemeClr val="dk1"/>
                          </a:solidFill>
                          <a:effectLst/>
                          <a:latin typeface="+mn-lt"/>
                          <a:ea typeface="+mn-ea"/>
                          <a:cs typeface="+mn-cs"/>
                        </a:rPr>
                        <a:t>Is converted into lower-level program.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2901885"/>
                  </a:ext>
                </a:extLst>
              </a:tr>
            </a:tbl>
          </a:graphicData>
        </a:graphic>
      </p:graphicFrame>
    </p:spTree>
    <p:extLst>
      <p:ext uri="{BB962C8B-B14F-4D97-AF65-F5344CB8AC3E}">
        <p14:creationId xmlns:p14="http://schemas.microsoft.com/office/powerpoint/2010/main" val="73322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7151958" cy="646331"/>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x-none" dirty="0"/>
          </a:p>
        </p:txBody>
      </p:sp>
    </p:spTree>
    <p:extLst>
      <p:ext uri="{BB962C8B-B14F-4D97-AF65-F5344CB8AC3E}">
        <p14:creationId xmlns:p14="http://schemas.microsoft.com/office/powerpoint/2010/main" val="1923382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x-none" dirty="0"/>
          </a:p>
        </p:txBody>
      </p:sp>
      <p:sp>
        <p:nvSpPr>
          <p:cNvPr id="2" name="Rectangle 1">
            <a:extLst>
              <a:ext uri="{FF2B5EF4-FFF2-40B4-BE49-F238E27FC236}">
                <a16:creationId xmlns:a16="http://schemas.microsoft.com/office/drawing/2014/main"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x-none"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6"/>
            <a:ext cx="8469441" cy="1569660"/>
          </a:xfrm>
          <a:prstGeom prst="rect">
            <a:avLst/>
          </a:prstGeom>
          <a:noFill/>
        </p:spPr>
        <p:txBody>
          <a:bodyPr wrap="square" rtlCol="0">
            <a:spAutoFit/>
          </a:bodyPr>
          <a:lstStyle/>
          <a:p>
            <a:pPr algn="just"/>
            <a:r>
              <a:rPr lang="en-US" sz="2400" dirty="0"/>
              <a:t>AMERICAN INTERNATIONAL UNIVERSITY-BANGLADESH (AIUB) envisions promoting professionals and excellent leadership catering to the technological progress and development needs of the country.</a:t>
            </a:r>
            <a:endParaRPr lang="x-none" sz="2400" dirty="0"/>
          </a:p>
        </p:txBody>
      </p:sp>
    </p:spTree>
    <p:extLst>
      <p:ext uri="{BB962C8B-B14F-4D97-AF65-F5344CB8AC3E}">
        <p14:creationId xmlns:p14="http://schemas.microsoft.com/office/powerpoint/2010/main" val="351715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Mission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6"/>
            <a:ext cx="8469441" cy="2677656"/>
          </a:xfrm>
          <a:prstGeom prst="rect">
            <a:avLst/>
          </a:prstGeom>
          <a:noFill/>
        </p:spPr>
        <p:txBody>
          <a:bodyPr wrap="square" rtlCol="0">
            <a:spAutoFit/>
          </a:bodyPr>
          <a:lstStyle/>
          <a:p>
            <a:pPr algn="just"/>
            <a:r>
              <a:rPr lang="en-US" sz="2400"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x-none" sz="2400" dirty="0"/>
          </a:p>
        </p:txBody>
      </p:sp>
    </p:spTree>
    <p:extLst>
      <p:ext uri="{BB962C8B-B14F-4D97-AF65-F5344CB8AC3E}">
        <p14:creationId xmlns:p14="http://schemas.microsoft.com/office/powerpoint/2010/main" val="2048660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Quality Policy</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6"/>
            <a:ext cx="8469441" cy="3477875"/>
          </a:xfrm>
          <a:prstGeom prst="rect">
            <a:avLst/>
          </a:prstGeom>
          <a:noFill/>
        </p:spPr>
        <p:txBody>
          <a:bodyPr wrap="square" rtlCol="0">
            <a:spAutoFit/>
          </a:bodyPr>
          <a:lstStyle/>
          <a:p>
            <a:pPr algn="just"/>
            <a:r>
              <a:rPr lang="en-US" sz="2000" dirty="0"/>
              <a:t>“Quality shall be adhered to in conformity with the prescribed national and international standards of quality and excellence including those provided by the professional bodies and organizations. The American International University- Bangladesh is committed to translate into actions the programs, projects and activities related to the sustainable delivery of quality management operation system. The students being the valued customers are the central focus of the university shall be provided with utmost care and attention to meet their primordial needs and future career success. In view of this commitment, the university shall exert best efforts to harmonize its action through collaboration, cooperation and consultation with every unit and components of the university.”</a:t>
            </a:r>
            <a:endParaRPr lang="x-none" sz="2000" dirty="0"/>
          </a:p>
        </p:txBody>
      </p:sp>
    </p:spTree>
    <p:extLst>
      <p:ext uri="{BB962C8B-B14F-4D97-AF65-F5344CB8AC3E}">
        <p14:creationId xmlns:p14="http://schemas.microsoft.com/office/powerpoint/2010/main" val="3135917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1927900"/>
            <a:ext cx="8469441" cy="4401205"/>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t>Sustain development and progress of the university</a:t>
            </a:r>
          </a:p>
          <a:p>
            <a:pPr marL="342900" indent="-342900" algn="just">
              <a:buFont typeface="Wingdings" panose="05000000000000000000" pitchFamily="2" charset="2"/>
              <a:buChar char="Ø"/>
            </a:pPr>
            <a:r>
              <a:rPr lang="en-US" sz="2000" dirty="0"/>
              <a:t>Continue to upgrade educational services and facilities responsive</a:t>
            </a:r>
          </a:p>
          <a:p>
            <a:pPr algn="just"/>
            <a:r>
              <a:rPr lang="en-US" sz="2000" dirty="0"/>
              <a:t>      of the demands for change and needs of the society</a:t>
            </a:r>
          </a:p>
          <a:p>
            <a:pPr marL="342900" indent="-342900" algn="just">
              <a:buFont typeface="Wingdings" panose="05000000000000000000" pitchFamily="2" charset="2"/>
              <a:buChar char="Ø"/>
            </a:pPr>
            <a:r>
              <a:rPr lang="en-US" sz="2000" dirty="0"/>
              <a:t>Inculcate professional culture among management, faculty and </a:t>
            </a:r>
          </a:p>
          <a:p>
            <a:pPr algn="just"/>
            <a:r>
              <a:rPr lang="en-US" sz="2000" dirty="0"/>
              <a:t>      personnel in the attainment of the institution's vision, mission and goals</a:t>
            </a:r>
          </a:p>
          <a:p>
            <a:pPr marL="342900" indent="-342900" algn="just">
              <a:buFont typeface="Wingdings" panose="05000000000000000000" pitchFamily="2" charset="2"/>
              <a:buChar char="Ø"/>
            </a:pPr>
            <a:r>
              <a:rPr lang="en-US" sz="2000" dirty="0"/>
              <a:t>Enhance research consciousness in discovering new dimensions for curriculum development and enrichment</a:t>
            </a:r>
          </a:p>
          <a:p>
            <a:pPr marL="342900" indent="-342900" algn="just">
              <a:buFont typeface="Wingdings" panose="05000000000000000000" pitchFamily="2" charset="2"/>
              <a:buChar char="Ø"/>
            </a:pPr>
            <a:r>
              <a:rPr lang="en-US" sz="2000" dirty="0"/>
              <a:t>Implement meaningful and relevant community outreach programs reflective  of the available resources and expertise of the university</a:t>
            </a:r>
          </a:p>
          <a:p>
            <a:pPr marL="342900" indent="-342900" algn="just">
              <a:buFont typeface="Wingdings" panose="05000000000000000000" pitchFamily="2" charset="2"/>
              <a:buChar char="Ø"/>
            </a:pPr>
            <a:r>
              <a:rPr lang="en-US" sz="2000" dirty="0"/>
              <a:t>Establish strong networking of programs, sharing of resources and expertise </a:t>
            </a:r>
          </a:p>
          <a:p>
            <a:pPr algn="just"/>
            <a:r>
              <a:rPr lang="en-US" sz="2000" dirty="0"/>
              <a:t>      with local and international educational institutions and organizations</a:t>
            </a:r>
          </a:p>
          <a:p>
            <a:pPr marL="342900" indent="-342900" algn="just">
              <a:buFont typeface="Wingdings" panose="05000000000000000000" pitchFamily="2" charset="2"/>
              <a:buChar char="Ø"/>
            </a:pPr>
            <a:r>
              <a:rPr lang="en-US" sz="2000" dirty="0"/>
              <a:t>Accelerate the participation of alumni, students and professionals in the implementation of educational programs and development of projects designed to expand and improve global academic standards</a:t>
            </a:r>
          </a:p>
        </p:txBody>
      </p:sp>
    </p:spTree>
    <p:extLst>
      <p:ext uri="{BB962C8B-B14F-4D97-AF65-F5344CB8AC3E}">
        <p14:creationId xmlns:p14="http://schemas.microsoft.com/office/powerpoint/2010/main" val="1067420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08659"/>
            <a:ext cx="7808976" cy="1088136"/>
          </a:xfrm>
        </p:spPr>
        <p:txBody>
          <a:bodyPr>
            <a:normAutofit fontScale="90000"/>
          </a:bodyPr>
          <a:lstStyle/>
          <a:p>
            <a:r>
              <a:rPr lang="en-US" sz="4400" dirty="0"/>
              <a:t>Vision of Computer Science Department</a:t>
            </a:r>
            <a:endParaRPr lang="en-US"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19786"/>
            <a:ext cx="8469441" cy="1631216"/>
          </a:xfrm>
          <a:prstGeom prst="rect">
            <a:avLst/>
          </a:prstGeom>
          <a:noFill/>
        </p:spPr>
        <p:txBody>
          <a:bodyPr wrap="square" rtlCol="0">
            <a:spAutoFit/>
          </a:bodyPr>
          <a:lstStyle/>
          <a:p>
            <a:pPr algn="just"/>
            <a:r>
              <a:rPr lang="en-US" sz="2000" dirty="0"/>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endParaRPr lang="x-none" sz="2000" dirty="0"/>
          </a:p>
          <a:p>
            <a:pPr algn="just"/>
            <a:endParaRPr lang="en-US" sz="2000" dirty="0"/>
          </a:p>
        </p:txBody>
      </p:sp>
    </p:spTree>
    <p:extLst>
      <p:ext uri="{BB962C8B-B14F-4D97-AF65-F5344CB8AC3E}">
        <p14:creationId xmlns:p14="http://schemas.microsoft.com/office/powerpoint/2010/main" val="417159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08659"/>
            <a:ext cx="7808976" cy="1088136"/>
          </a:xfrm>
        </p:spPr>
        <p:txBody>
          <a:bodyPr>
            <a:normAutofit fontScale="90000"/>
          </a:bodyPr>
          <a:lstStyle/>
          <a:p>
            <a:r>
              <a:rPr lang="en-US" sz="4400" dirty="0"/>
              <a:t>Mission of Computer Science Department</a:t>
            </a:r>
            <a:endParaRPr lang="en-US"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19786"/>
            <a:ext cx="8469441" cy="1938992"/>
          </a:xfrm>
          <a:prstGeom prst="rect">
            <a:avLst/>
          </a:prstGeom>
          <a:noFill/>
        </p:spPr>
        <p:txBody>
          <a:bodyPr wrap="square" rtlCol="0">
            <a:spAutoFit/>
          </a:bodyPr>
          <a:lstStyle/>
          <a:p>
            <a:pPr algn="just"/>
            <a:r>
              <a:rPr lang="en-US" sz="2000" dirty="0"/>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endParaRPr lang="x-none" sz="2000" dirty="0"/>
          </a:p>
          <a:p>
            <a:pPr algn="just"/>
            <a:endParaRPr lang="en-US" sz="2000" dirty="0"/>
          </a:p>
        </p:txBody>
      </p:sp>
    </p:spTree>
    <p:extLst>
      <p:ext uri="{BB962C8B-B14F-4D97-AF65-F5344CB8AC3E}">
        <p14:creationId xmlns:p14="http://schemas.microsoft.com/office/powerpoint/2010/main" val="954752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Evaluation</a:t>
            </a:r>
          </a:p>
        </p:txBody>
      </p:sp>
      <p:sp>
        <p:nvSpPr>
          <p:cNvPr id="8" name="Content Placeholder 2">
            <a:extLst>
              <a:ext uri="{FF2B5EF4-FFF2-40B4-BE49-F238E27FC236}">
                <a16:creationId xmlns:a16="http://schemas.microsoft.com/office/drawing/2014/main" id="{2124CE52-1F24-49C6-82AC-DD1DAC8DE35E}"/>
              </a:ext>
            </a:extLst>
          </p:cNvPr>
          <p:cNvSpPr txBox="1">
            <a:spLocks/>
          </p:cNvSpPr>
          <p:nvPr/>
        </p:nvSpPr>
        <p:spPr bwMode="auto">
          <a:xfrm>
            <a:off x="267293" y="2317068"/>
            <a:ext cx="8609414" cy="35069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gn="just">
              <a:buFont typeface="Wingdings" pitchFamily="2" charset="2"/>
              <a:buChar char="§"/>
            </a:pPr>
            <a:r>
              <a:rPr lang="en-US" sz="2800" dirty="0"/>
              <a:t> To be announced later… </a:t>
            </a:r>
          </a:p>
        </p:txBody>
      </p:sp>
    </p:spTree>
    <p:extLst>
      <p:ext uri="{BB962C8B-B14F-4D97-AF65-F5344CB8AC3E}">
        <p14:creationId xmlns:p14="http://schemas.microsoft.com/office/powerpoint/2010/main" val="370474961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6DCD58A38264EA2006590E480489B" ma:contentTypeVersion="0" ma:contentTypeDescription="Create a new document." ma:contentTypeScope="" ma:versionID="51e7367a591b9fac62af896e4ee3d091">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E2E3CE2-6CF9-4238-B33C-35C349E3EEE4}"/>
</file>

<file path=customXml/itemProps2.xml><?xml version="1.0" encoding="utf-8"?>
<ds:datastoreItem xmlns:ds="http://schemas.openxmlformats.org/officeDocument/2006/customXml" ds:itemID="{91A29642-A50F-4C81-A2B6-83D20E5D620D}"/>
</file>

<file path=customXml/itemProps3.xml><?xml version="1.0" encoding="utf-8"?>
<ds:datastoreItem xmlns:ds="http://schemas.openxmlformats.org/officeDocument/2006/customXml" ds:itemID="{2A86296C-AF6C-4137-B19B-1F6A627BABDC}"/>
</file>

<file path=docProps/app.xml><?xml version="1.0" encoding="utf-8"?>
<Properties xmlns="http://schemas.openxmlformats.org/officeDocument/2006/extended-properties" xmlns:vt="http://schemas.openxmlformats.org/officeDocument/2006/docPropsVTypes">
  <TotalTime>4744</TotalTime>
  <Words>930</Words>
  <Application>Microsoft Office PowerPoint</Application>
  <PresentationFormat>On-screen Show (4:3)</PresentationFormat>
  <Paragraphs>197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Corbel</vt:lpstr>
      <vt:lpstr>Wingdings</vt:lpstr>
      <vt:lpstr>Spectrum</vt:lpstr>
      <vt:lpstr>Introduction To Compiler</vt:lpstr>
      <vt:lpstr>Lecture Outline</vt:lpstr>
      <vt:lpstr>Vision</vt:lpstr>
      <vt:lpstr>Mission</vt:lpstr>
      <vt:lpstr>Quality Policy</vt:lpstr>
      <vt:lpstr>Goals</vt:lpstr>
      <vt:lpstr>Vision of Computer Science Department</vt:lpstr>
      <vt:lpstr>Mission of Computer Science Department</vt:lpstr>
      <vt:lpstr>Course Evaluation</vt:lpstr>
      <vt:lpstr>Objectives and Outcomes</vt:lpstr>
      <vt:lpstr>Basic things of a Compiler</vt:lpstr>
      <vt:lpstr>Basic things of a Compiler</vt:lpstr>
      <vt:lpstr>Language processors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Compiler</dc:title>
  <dc:creator>Tohedul Islam</dc:creator>
  <cp:lastModifiedBy>Mahfujur Rahman</cp:lastModifiedBy>
  <cp:revision>48</cp:revision>
  <dcterms:created xsi:type="dcterms:W3CDTF">2020-04-25T17:58:10Z</dcterms:created>
  <dcterms:modified xsi:type="dcterms:W3CDTF">2021-09-13T06:46:07Z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0x0101000386DCD58A38264EA2006590E480489B</vt:lpwstr>
  </property>
</Properties>
</file>