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6/26/2021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6/26/2021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219032"/>
            <a:ext cx="7626847" cy="3170099"/>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a:t>
            </a:r>
            <a:r>
              <a:rPr lang="en-US" b="1" dirty="0"/>
              <a:t>second phase </a:t>
            </a:r>
            <a:r>
              <a:rPr lang="en-US" dirty="0"/>
              <a:t>of the compiler is </a:t>
            </a:r>
            <a:r>
              <a:rPr lang="en-US" b="1" dirty="0"/>
              <a:t>syntax analysis </a:t>
            </a:r>
            <a:r>
              <a:rPr lang="en-US" dirty="0"/>
              <a:t>or </a:t>
            </a:r>
            <a:r>
              <a:rPr lang="en-US" b="1" dirty="0"/>
              <a:t>parsing.</a:t>
            </a:r>
            <a:r>
              <a:rPr lang="en-US" dirty="0"/>
              <a:t> The parser uses the first components of the tokens produced by the lexical analyzer to </a:t>
            </a:r>
            <a:r>
              <a:rPr lang="en-US" b="1" dirty="0"/>
              <a:t>create a tree-like intermediate representation </a:t>
            </a:r>
            <a:r>
              <a:rPr lang="en-US" dirty="0"/>
              <a:t>that </a:t>
            </a:r>
            <a:r>
              <a:rPr lang="en-US" b="1" dirty="0"/>
              <a:t>depicts the grammatical structure</a:t>
            </a:r>
            <a:r>
              <a:rPr lang="en-US" dirty="0"/>
              <a:t> of the token stream. A typical representation is a syntax tree in which </a:t>
            </a:r>
            <a:r>
              <a:rPr lang="en-US" b="1" dirty="0"/>
              <a:t>each interior node represents an operation </a:t>
            </a:r>
            <a:r>
              <a:rPr lang="en-US" dirty="0"/>
              <a:t>and </a:t>
            </a:r>
            <a:r>
              <a:rPr lang="en-US" b="1" dirty="0"/>
              <a:t>the children of the node represent the arguments of the operation.</a:t>
            </a:r>
            <a:r>
              <a:rPr lang="en-US" dirty="0"/>
              <a:t> A syntax tree for the token stream </a:t>
            </a:r>
            <a:r>
              <a:rPr lang="en-US" dirty="0" smtClean="0"/>
              <a:t>(obtain </a:t>
            </a:r>
            <a:r>
              <a:rPr lang="en-US" dirty="0"/>
              <a:t>from lexical analyzer) is shown below as the output of this phase</a:t>
            </a:r>
            <a:r>
              <a:rPr lang="en-US" dirty="0" smtClean="0"/>
              <a:t>.</a:t>
            </a:r>
          </a:p>
          <a:p>
            <a:pPr algn="just"/>
            <a:endParaRPr lang="x-none" dirty="0"/>
          </a:p>
        </p:txBody>
      </p:sp>
      <p:grpSp>
        <p:nvGrpSpPr>
          <p:cNvPr id="4" name="Group 40">
            <a:extLst>
              <a:ext uri="{FF2B5EF4-FFF2-40B4-BE49-F238E27FC236}">
                <a16:creationId xmlns:a16="http://schemas.microsoft.com/office/drawing/2014/main" xmlns="" id="{D26DD765-9869-4DF6-B60A-A5F3BEB2976D}"/>
              </a:ext>
            </a:extLst>
          </p:cNvPr>
          <p:cNvGrpSpPr>
            <a:grpSpLocks/>
          </p:cNvGrpSpPr>
          <p:nvPr/>
        </p:nvGrpSpPr>
        <p:grpSpPr bwMode="auto">
          <a:xfrm>
            <a:off x="3505200" y="4836936"/>
            <a:ext cx="2438400" cy="1585913"/>
            <a:chOff x="384" y="2160"/>
            <a:chExt cx="1536" cy="999"/>
          </a:xfrm>
        </p:grpSpPr>
        <p:sp>
          <p:nvSpPr>
            <p:cNvPr id="6" name="Text Box 41">
              <a:extLst>
                <a:ext uri="{FF2B5EF4-FFF2-40B4-BE49-F238E27FC236}">
                  <a16:creationId xmlns:a16="http://schemas.microsoft.com/office/drawing/2014/main" xmlns="" id="{A73F6F28-8A50-44C5-A3DC-322C91653434}"/>
                </a:ext>
              </a:extLst>
            </p:cNvPr>
            <p:cNvSpPr txBox="1">
              <a:spLocks noChangeArrowheads="1"/>
            </p:cNvSpPr>
            <p:nvPr/>
          </p:nvSpPr>
          <p:spPr bwMode="auto">
            <a:xfrm>
              <a:off x="384" y="2352"/>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a:t>
              </a:r>
              <a:r>
                <a:rPr lang="en-US" altLang="en-US" sz="1800" dirty="0" smtClean="0">
                  <a:latin typeface="Times New Roman" panose="02020603050405020304" pitchFamily="18" charset="0"/>
                </a:rPr>
                <a:t>id,1</a:t>
              </a:r>
              <a:r>
                <a:rPr lang="en-US" altLang="en-US" sz="1800" dirty="0">
                  <a:latin typeface="Times New Roman" panose="02020603050405020304" pitchFamily="18" charset="0"/>
                </a:rPr>
                <a:t>)</a:t>
              </a:r>
            </a:p>
          </p:txBody>
        </p:sp>
        <p:sp>
          <p:nvSpPr>
            <p:cNvPr id="7" name="Text Box 42">
              <a:extLst>
                <a:ext uri="{FF2B5EF4-FFF2-40B4-BE49-F238E27FC236}">
                  <a16:creationId xmlns:a16="http://schemas.microsoft.com/office/drawing/2014/main" xmlns=""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xmlns=""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xmlns=""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xmlns=""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xmlns=""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xmlns=""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xmlns=""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xmlns=""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50">
              <a:extLst>
                <a:ext uri="{FF2B5EF4-FFF2-40B4-BE49-F238E27FC236}">
                  <a16:creationId xmlns:a16="http://schemas.microsoft.com/office/drawing/2014/main" xmlns=""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xmlns=""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52">
              <a:extLst>
                <a:ext uri="{FF2B5EF4-FFF2-40B4-BE49-F238E27FC236}">
                  <a16:creationId xmlns:a16="http://schemas.microsoft.com/office/drawing/2014/main" xmlns=""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53">
              <a:extLst>
                <a:ext uri="{FF2B5EF4-FFF2-40B4-BE49-F238E27FC236}">
                  <a16:creationId xmlns:a16="http://schemas.microsoft.com/office/drawing/2014/main" xmlns=""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xmlns=""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178992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219032"/>
            <a:ext cx="7626847" cy="4278094"/>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b="1" dirty="0" err="1"/>
              <a:t>i</a:t>
            </a:r>
            <a:r>
              <a:rPr lang="en-US" b="1" dirty="0"/>
              <a:t> n </a:t>
            </a:r>
            <a:r>
              <a:rPr lang="en-US" b="1" dirty="0" err="1"/>
              <a:t>i</a:t>
            </a:r>
            <a:r>
              <a:rPr lang="en-US" b="1" dirty="0"/>
              <a:t> t </a:t>
            </a:r>
            <a:r>
              <a:rPr lang="en-US" b="1" dirty="0" err="1"/>
              <a:t>i</a:t>
            </a:r>
            <a:r>
              <a:rPr lang="en-US" b="1" dirty="0"/>
              <a:t> a </a:t>
            </a:r>
            <a:r>
              <a:rPr lang="en-US" b="1" dirty="0" smtClean="0"/>
              <a:t>l. </a:t>
            </a:r>
            <a:r>
              <a:rPr lang="en-US" dirty="0"/>
              <a:t>The root of the tree, labeled =, indicates that we must store the result of this addition into the location for the identifier </a:t>
            </a:r>
            <a:r>
              <a:rPr lang="en-US" b="1" dirty="0"/>
              <a:t>p o s </a:t>
            </a:r>
            <a:r>
              <a:rPr lang="en-US" b="1" dirty="0" err="1"/>
              <a:t>i</a:t>
            </a:r>
            <a:r>
              <a:rPr lang="en-US" b="1" dirty="0"/>
              <a:t> t </a:t>
            </a:r>
            <a:r>
              <a:rPr lang="en-US" b="1" dirty="0" err="1"/>
              <a:t>i</a:t>
            </a:r>
            <a:r>
              <a:rPr lang="en-US" b="1" dirty="0"/>
              <a:t> o </a:t>
            </a:r>
            <a:r>
              <a:rPr lang="en-US" b="1" dirty="0" smtClean="0"/>
              <a:t>n. </a:t>
            </a:r>
            <a:r>
              <a:rPr lang="en-US" dirty="0"/>
              <a:t>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smtClean="0"/>
              <a:t>).</a:t>
            </a:r>
            <a:endParaRPr lang="x-none" dirty="0"/>
          </a:p>
        </p:txBody>
      </p:sp>
    </p:spTree>
    <p:extLst>
      <p:ext uri="{BB962C8B-B14F-4D97-AF65-F5344CB8AC3E}">
        <p14:creationId xmlns:p14="http://schemas.microsoft.com/office/powerpoint/2010/main" xmlns="" val="3425017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994491" y="1718131"/>
            <a:ext cx="7556508" cy="3724096"/>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a:t>
            </a:r>
            <a:r>
              <a:rPr lang="en-US" b="1" dirty="0"/>
              <a:t>syntax tree </a:t>
            </a:r>
            <a:r>
              <a:rPr lang="en-US" dirty="0"/>
              <a:t>and the information in the </a:t>
            </a:r>
            <a:r>
              <a:rPr lang="en-US" b="1" dirty="0"/>
              <a:t>symbol table </a:t>
            </a:r>
            <a:r>
              <a:rPr lang="en-US" dirty="0"/>
              <a:t>to check the source program for </a:t>
            </a:r>
            <a:r>
              <a:rPr lang="en-US" b="1" dirty="0"/>
              <a:t>semantic consistency</a:t>
            </a:r>
            <a:r>
              <a:rPr lang="en-US" dirty="0"/>
              <a:t> with the language definition. It also </a:t>
            </a:r>
            <a:r>
              <a:rPr lang="en-US" b="1" dirty="0"/>
              <a:t>gathers type information </a:t>
            </a:r>
            <a:r>
              <a:rPr lang="en-US" dirty="0"/>
              <a:t>and saves it in either the syntax tree or the symbol table, for subsequent use during intermediate-code generation.</a:t>
            </a:r>
          </a:p>
          <a:p>
            <a:pPr algn="just"/>
            <a:endParaRPr lang="en-US" dirty="0"/>
          </a:p>
          <a:p>
            <a:pPr algn="just"/>
            <a:r>
              <a:rPr lang="en-US" b="1" dirty="0"/>
              <a:t>Semantic analysis checks whether the parse tree constructed follows the rules of language. </a:t>
            </a:r>
            <a:r>
              <a:rPr lang="en-US" dirty="0"/>
              <a:t>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a:t>
            </a:r>
            <a:r>
              <a:rPr lang="en-US" b="1" dirty="0"/>
              <a:t>The semantic analyzer produces an annotated syntax tree as an output</a:t>
            </a:r>
            <a:r>
              <a:rPr lang="en-US" b="1" dirty="0" smtClean="0"/>
              <a:t>.</a:t>
            </a:r>
            <a:r>
              <a:rPr lang="en-US" dirty="0" smtClean="0"/>
              <a:t> </a:t>
            </a:r>
            <a:endParaRPr lang="x-none" dirty="0"/>
          </a:p>
        </p:txBody>
      </p:sp>
    </p:spTree>
    <p:extLst>
      <p:ext uri="{BB962C8B-B14F-4D97-AF65-F5344CB8AC3E}">
        <p14:creationId xmlns:p14="http://schemas.microsoft.com/office/powerpoint/2010/main" xmlns="" val="15263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x-none" dirty="0"/>
          </a:p>
        </p:txBody>
      </p:sp>
      <p:grpSp>
        <p:nvGrpSpPr>
          <p:cNvPr id="4" name="Group 40">
            <a:extLst>
              <a:ext uri="{FF2B5EF4-FFF2-40B4-BE49-F238E27FC236}">
                <a16:creationId xmlns:a16="http://schemas.microsoft.com/office/drawing/2014/main" xmlns="" id="{635F3233-5C68-4AFF-8795-D99B2403CD8F}"/>
              </a:ext>
            </a:extLst>
          </p:cNvPr>
          <p:cNvGrpSpPr>
            <a:grpSpLocks/>
          </p:cNvGrpSpPr>
          <p:nvPr/>
        </p:nvGrpSpPr>
        <p:grpSpPr bwMode="auto">
          <a:xfrm>
            <a:off x="1960273" y="1899819"/>
            <a:ext cx="3933252" cy="2348743"/>
            <a:chOff x="247" y="2201"/>
            <a:chExt cx="1960" cy="895"/>
          </a:xfrm>
        </p:grpSpPr>
        <p:sp>
          <p:nvSpPr>
            <p:cNvPr id="5" name="Text Box 41">
              <a:extLst>
                <a:ext uri="{FF2B5EF4-FFF2-40B4-BE49-F238E27FC236}">
                  <a16:creationId xmlns:a16="http://schemas.microsoft.com/office/drawing/2014/main" xmlns=""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xmlns=""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xmlns=""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xmlns=""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xmlns=""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xmlns=""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xmlns="" id="{C5814E90-3120-46F8-BCF3-68102B6CDBDF}"/>
                </a:ext>
              </a:extLst>
            </p:cNvPr>
            <p:cNvSpPr txBox="1">
              <a:spLocks noChangeArrowheads="1"/>
            </p:cNvSpPr>
            <p:nvPr/>
          </p:nvSpPr>
          <p:spPr bwMode="auto">
            <a:xfrm>
              <a:off x="1536" y="2928"/>
              <a:ext cx="671"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smtClean="0">
                  <a:latin typeface="Times New Roman" panose="02020603050405020304" pitchFamily="18" charset="0"/>
                </a:rPr>
                <a:t>int</a:t>
              </a:r>
              <a:r>
                <a:rPr lang="en-US" altLang="en-US" sz="1800" dirty="0" smtClean="0">
                  <a:latin typeface="Times New Roman" panose="02020603050405020304" pitchFamily="18" charset="0"/>
                </a:rPr>
                <a:t> to 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xmlns=""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xmlns=""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xmlns=""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xmlns=""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xmlns=""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xmlns=""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xmlns=""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xmlns=""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xmlns=""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xmlns=""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xmlns=""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997743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2339102"/>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a:t>
            </a:r>
            <a:r>
              <a:rPr lang="en-US" dirty="0" smtClean="0"/>
              <a:t>mismatch</a:t>
            </a:r>
            <a:endParaRPr lang="x-none" dirty="0"/>
          </a:p>
        </p:txBody>
      </p:sp>
    </p:spTree>
    <p:extLst>
      <p:ext uri="{BB962C8B-B14F-4D97-AF65-F5344CB8AC3E}">
        <p14:creationId xmlns:p14="http://schemas.microsoft.com/office/powerpoint/2010/main" xmlns="" val="263405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x-none" dirty="0"/>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2954655"/>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r>
              <a:rPr lang="en-US" dirty="0" smtClean="0"/>
              <a:t>.</a:t>
            </a:r>
            <a:endParaRPr lang="x-none" b="1" dirty="0"/>
          </a:p>
        </p:txBody>
      </p:sp>
    </p:spTree>
    <p:extLst>
      <p:ext uri="{BB962C8B-B14F-4D97-AF65-F5344CB8AC3E}">
        <p14:creationId xmlns:p14="http://schemas.microsoft.com/office/powerpoint/2010/main" xmlns="" val="259670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x-none" dirty="0"/>
          </a:p>
        </p:txBody>
      </p:sp>
      <p:sp>
        <p:nvSpPr>
          <p:cNvPr id="10" name="Rectangle: Rounded Corners 9">
            <a:extLst>
              <a:ext uri="{FF2B5EF4-FFF2-40B4-BE49-F238E27FC236}">
                <a16:creationId xmlns:a16="http://schemas.microsoft.com/office/drawing/2014/main" xmlns=""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xmlns=""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xmlns=""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xmlns=""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xmlns=""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xmlns=""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xmlns=""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xmlns=""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xmlns=""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xmlns=""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xmlns=""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xmlns=""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xmlns=""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xmlns=""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xmlns=""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xmlns="" val="2817326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xmlns=""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xmlns=""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xmlns=""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xmlns=""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xmlns=""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xmlns=""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xmlns=""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xmlns=""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xmlns=""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xmlns=""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xmlns=""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xmlns=""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xmlns=""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xmlns=""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xmlns=""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xmlns=""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xmlns=""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xmlns=""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xmlns=""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xmlns=""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xmlns=""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xmlns=""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xmlns=""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xmlns=""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xmlns=""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xmlns=""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xmlns=""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xmlns=""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32">
              <a:extLst>
                <a:ext uri="{FF2B5EF4-FFF2-40B4-BE49-F238E27FC236}">
                  <a16:creationId xmlns:a16="http://schemas.microsoft.com/office/drawing/2014/main" xmlns=""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33">
              <a:extLst>
                <a:ext uri="{FF2B5EF4-FFF2-40B4-BE49-F238E27FC236}">
                  <a16:creationId xmlns:a16="http://schemas.microsoft.com/office/drawing/2014/main" xmlns=""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34">
              <a:extLst>
                <a:ext uri="{FF2B5EF4-FFF2-40B4-BE49-F238E27FC236}">
                  <a16:creationId xmlns:a16="http://schemas.microsoft.com/office/drawing/2014/main" xmlns=""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35">
              <a:extLst>
                <a:ext uri="{FF2B5EF4-FFF2-40B4-BE49-F238E27FC236}">
                  <a16:creationId xmlns:a16="http://schemas.microsoft.com/office/drawing/2014/main" xmlns=""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36">
              <a:extLst>
                <a:ext uri="{FF2B5EF4-FFF2-40B4-BE49-F238E27FC236}">
                  <a16:creationId xmlns:a16="http://schemas.microsoft.com/office/drawing/2014/main" xmlns=""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37">
              <a:extLst>
                <a:ext uri="{FF2B5EF4-FFF2-40B4-BE49-F238E27FC236}">
                  <a16:creationId xmlns:a16="http://schemas.microsoft.com/office/drawing/2014/main" xmlns=""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xmlns=""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xmlns=""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xmlns=""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xmlns=""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xmlns=""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xmlns=""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xmlns=""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45">
              <a:extLst>
                <a:ext uri="{FF2B5EF4-FFF2-40B4-BE49-F238E27FC236}">
                  <a16:creationId xmlns:a16="http://schemas.microsoft.com/office/drawing/2014/main" xmlns=""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46">
              <a:extLst>
                <a:ext uri="{FF2B5EF4-FFF2-40B4-BE49-F238E27FC236}">
                  <a16:creationId xmlns:a16="http://schemas.microsoft.com/office/drawing/2014/main" xmlns=""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47">
              <a:extLst>
                <a:ext uri="{FF2B5EF4-FFF2-40B4-BE49-F238E27FC236}">
                  <a16:creationId xmlns:a16="http://schemas.microsoft.com/office/drawing/2014/main" xmlns=""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48">
              <a:extLst>
                <a:ext uri="{FF2B5EF4-FFF2-40B4-BE49-F238E27FC236}">
                  <a16:creationId xmlns:a16="http://schemas.microsoft.com/office/drawing/2014/main" xmlns=""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49">
              <a:extLst>
                <a:ext uri="{FF2B5EF4-FFF2-40B4-BE49-F238E27FC236}">
                  <a16:creationId xmlns:a16="http://schemas.microsoft.com/office/drawing/2014/main" xmlns=""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50">
              <a:extLst>
                <a:ext uri="{FF2B5EF4-FFF2-40B4-BE49-F238E27FC236}">
                  <a16:creationId xmlns:a16="http://schemas.microsoft.com/office/drawing/2014/main" xmlns=""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51">
              <a:extLst>
                <a:ext uri="{FF2B5EF4-FFF2-40B4-BE49-F238E27FC236}">
                  <a16:creationId xmlns:a16="http://schemas.microsoft.com/office/drawing/2014/main" xmlns=""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52">
              <a:extLst>
                <a:ext uri="{FF2B5EF4-FFF2-40B4-BE49-F238E27FC236}">
                  <a16:creationId xmlns:a16="http://schemas.microsoft.com/office/drawing/2014/main" xmlns=""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53">
              <a:extLst>
                <a:ext uri="{FF2B5EF4-FFF2-40B4-BE49-F238E27FC236}">
                  <a16:creationId xmlns:a16="http://schemas.microsoft.com/office/drawing/2014/main" xmlns=""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54">
              <a:extLst>
                <a:ext uri="{FF2B5EF4-FFF2-40B4-BE49-F238E27FC236}">
                  <a16:creationId xmlns:a16="http://schemas.microsoft.com/office/drawing/2014/main" xmlns=""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55">
              <a:extLst>
                <a:ext uri="{FF2B5EF4-FFF2-40B4-BE49-F238E27FC236}">
                  <a16:creationId xmlns:a16="http://schemas.microsoft.com/office/drawing/2014/main" xmlns=""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28237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xmlns="" val="262174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626847" cy="4832092"/>
          </a:xfrm>
          <a:prstGeom prst="rect">
            <a:avLst/>
          </a:prstGeom>
          <a:noFill/>
        </p:spPr>
        <p:txBody>
          <a:bodyPr wrap="square" rtlCol="0">
            <a:spAutoFit/>
          </a:bodyPr>
          <a:lstStyle/>
          <a:p>
            <a:pPr algn="just"/>
            <a:r>
              <a:rPr lang="en-US" sz="2000" b="1" dirty="0"/>
              <a:t>Lexical Analyzer: </a:t>
            </a:r>
            <a:r>
              <a:rPr lang="en-US" dirty="0" smtClean="0"/>
              <a:t>The </a:t>
            </a:r>
            <a:r>
              <a:rPr lang="en-US" b="1" dirty="0" smtClean="0"/>
              <a:t>first phase </a:t>
            </a:r>
            <a:r>
              <a:rPr lang="en-US" dirty="0" smtClean="0"/>
              <a:t>of a compiler is called </a:t>
            </a:r>
            <a:r>
              <a:rPr lang="en-US" b="1" dirty="0" smtClean="0"/>
              <a:t>lexical analysis </a:t>
            </a:r>
            <a:r>
              <a:rPr lang="en-US" dirty="0" smtClean="0"/>
              <a:t>or </a:t>
            </a:r>
            <a:r>
              <a:rPr lang="en-US" b="1" dirty="0" smtClean="0"/>
              <a:t>scanning</a:t>
            </a:r>
            <a:r>
              <a:rPr lang="en-US" dirty="0"/>
              <a:t>. The lexical analyzer reads the stream of </a:t>
            </a:r>
            <a:r>
              <a:rPr lang="en-US" dirty="0" smtClean="0"/>
              <a:t>characters </a:t>
            </a:r>
            <a:r>
              <a:rPr lang="en-US" dirty="0"/>
              <a:t>making up the source program and groups the characters into meaningful sequences called </a:t>
            </a:r>
            <a:r>
              <a:rPr lang="en-US" b="1" dirty="0" smtClean="0"/>
              <a:t>lexemes.</a:t>
            </a:r>
            <a:r>
              <a:rPr lang="en-US" dirty="0" smtClean="0"/>
              <a:t> </a:t>
            </a:r>
            <a:r>
              <a:rPr lang="en-US" dirty="0"/>
              <a:t>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b="1" dirty="0"/>
              <a:t>p o s </a:t>
            </a:r>
            <a:r>
              <a:rPr lang="en-US" b="1" dirty="0" err="1"/>
              <a:t>i</a:t>
            </a:r>
            <a:r>
              <a:rPr lang="en-US" b="1" dirty="0"/>
              <a:t> t </a:t>
            </a:r>
            <a:r>
              <a:rPr lang="en-US" b="1" dirty="0" err="1"/>
              <a:t>i</a:t>
            </a:r>
            <a:r>
              <a:rPr lang="en-US" b="1" dirty="0"/>
              <a:t> o n</a:t>
            </a:r>
            <a:r>
              <a:rPr lang="en-US" dirty="0"/>
              <a:t> is a lexeme that would be mapped into a token </a:t>
            </a:r>
            <a:r>
              <a:rPr lang="en-US" b="1" dirty="0"/>
              <a:t>(id, </a:t>
            </a:r>
            <a:r>
              <a:rPr lang="en-US" dirty="0"/>
              <a:t>1), where </a:t>
            </a:r>
            <a:r>
              <a:rPr lang="en-US" b="1" dirty="0"/>
              <a:t>id </a:t>
            </a:r>
            <a:r>
              <a:rPr lang="en-US" dirty="0"/>
              <a:t>is an abstract symbol standing for </a:t>
            </a:r>
            <a:r>
              <a:rPr lang="en-US" b="1" i="1" dirty="0"/>
              <a:t>identifier</a:t>
            </a:r>
            <a:r>
              <a:rPr lang="en-US" i="1" dirty="0"/>
              <a:t> </a:t>
            </a:r>
            <a:r>
              <a:rPr lang="en-US" dirty="0"/>
              <a:t>and 1 points to the symbol table entry for </a:t>
            </a:r>
            <a:r>
              <a:rPr lang="en-US" b="1" dirty="0"/>
              <a:t>p o s </a:t>
            </a:r>
            <a:r>
              <a:rPr lang="en-US" b="1" dirty="0" err="1"/>
              <a:t>i</a:t>
            </a:r>
            <a:r>
              <a:rPr lang="en-US" b="1" dirty="0"/>
              <a:t> t </a:t>
            </a:r>
            <a:r>
              <a:rPr lang="en-US" b="1" dirty="0" err="1"/>
              <a:t>i</a:t>
            </a:r>
            <a:r>
              <a:rPr lang="en-US" b="1" dirty="0"/>
              <a:t> o </a:t>
            </a:r>
            <a:r>
              <a:rPr lang="en-US" b="1" dirty="0" smtClean="0"/>
              <a:t>n. </a:t>
            </a:r>
            <a:r>
              <a:rPr lang="en-US" dirty="0"/>
              <a:t>The symbol-table entry for an identifier holds information about the identifier, such as its </a:t>
            </a:r>
            <a:r>
              <a:rPr lang="en-US" b="1" dirty="0"/>
              <a:t>name</a:t>
            </a:r>
            <a:r>
              <a:rPr lang="en-US" dirty="0"/>
              <a:t> and </a:t>
            </a:r>
            <a:r>
              <a:rPr lang="en-US" b="1" dirty="0"/>
              <a:t>type</a:t>
            </a:r>
            <a:r>
              <a:rPr lang="en-US" b="1" dirty="0" smtClean="0"/>
              <a:t>.</a:t>
            </a:r>
            <a:endParaRPr lang="en-US" dirty="0"/>
          </a:p>
        </p:txBody>
      </p:sp>
    </p:spTree>
    <p:extLst>
      <p:ext uri="{BB962C8B-B14F-4D97-AF65-F5344CB8AC3E}">
        <p14:creationId xmlns:p14="http://schemas.microsoft.com/office/powerpoint/2010/main" xmlns="" val="2913755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528528"/>
            <a:ext cx="7626847" cy="5078313"/>
          </a:xfrm>
          <a:prstGeom prst="rect">
            <a:avLst/>
          </a:prstGeom>
          <a:noFill/>
        </p:spPr>
        <p:txBody>
          <a:bodyPr wrap="square" rtlCol="0">
            <a:spAutoFit/>
          </a:bodyPr>
          <a:lstStyle/>
          <a:p>
            <a:pPr algn="just"/>
            <a:endParaRPr lang="en-US" dirty="0"/>
          </a:p>
          <a:p>
            <a:pPr algn="just"/>
            <a:r>
              <a:rPr lang="en-US" dirty="0"/>
              <a:t>2. The assignment symbol = is a lexeme that is mapped into the token </a:t>
            </a:r>
            <a:r>
              <a:rPr lang="en-US" dirty="0" smtClean="0"/>
              <a:t>(=). Since </a:t>
            </a:r>
            <a:r>
              <a:rPr lang="en-US" dirty="0"/>
              <a:t>this token needs no attribute-value, we have omitted the </a:t>
            </a:r>
            <a:r>
              <a:rPr lang="en-US" dirty="0" smtClean="0"/>
              <a:t>second </a:t>
            </a:r>
            <a:r>
              <a:rPr lang="en-US" dirty="0"/>
              <a:t>component. We could have used any abstract symbol such as 	</a:t>
            </a:r>
            <a:r>
              <a:rPr lang="en-US" b="1" dirty="0"/>
              <a:t>assign </a:t>
            </a:r>
            <a:r>
              <a:rPr lang="en-US" dirty="0"/>
              <a:t>for the token-name, but for notational convenience we have </a:t>
            </a:r>
            <a:r>
              <a:rPr lang="en-US" dirty="0" smtClean="0"/>
              <a:t>chosen </a:t>
            </a:r>
            <a:r>
              <a:rPr lang="en-US" dirty="0"/>
              <a:t>to use the lexeme itself as the name of the abstract symbol.</a:t>
            </a:r>
          </a:p>
          <a:p>
            <a:pPr algn="just"/>
            <a:endParaRPr lang="en-US" b="1" dirty="0"/>
          </a:p>
          <a:p>
            <a:pPr algn="just"/>
            <a:r>
              <a:rPr lang="en-US" dirty="0"/>
              <a:t>3. </a:t>
            </a:r>
            <a:r>
              <a:rPr lang="en-US" b="1" dirty="0" err="1" smtClean="0"/>
              <a:t>i</a:t>
            </a:r>
            <a:r>
              <a:rPr lang="en-US" b="1" dirty="0" smtClean="0"/>
              <a:t> n </a:t>
            </a:r>
            <a:r>
              <a:rPr lang="en-US" b="1" dirty="0" err="1" smtClean="0"/>
              <a:t>i</a:t>
            </a:r>
            <a:r>
              <a:rPr lang="en-US" b="1" dirty="0" smtClean="0"/>
              <a:t> t </a:t>
            </a:r>
            <a:r>
              <a:rPr lang="en-US" b="1" dirty="0" err="1" smtClean="0"/>
              <a:t>i</a:t>
            </a:r>
            <a:r>
              <a:rPr lang="en-US" b="1" dirty="0" smtClean="0"/>
              <a:t> a l </a:t>
            </a:r>
            <a:r>
              <a:rPr lang="en-US" dirty="0"/>
              <a:t>is a lexeme that is mapped into the token </a:t>
            </a:r>
            <a:r>
              <a:rPr lang="en-US" b="1" dirty="0"/>
              <a:t>(id, </a:t>
            </a:r>
            <a:r>
              <a:rPr lang="en-US" dirty="0"/>
              <a:t>2), where 2 points to the symbol-table entry for </a:t>
            </a:r>
            <a:r>
              <a:rPr lang="en-US" b="1" dirty="0" err="1"/>
              <a:t>i</a:t>
            </a:r>
            <a:r>
              <a:rPr lang="en-US" b="1" dirty="0"/>
              <a:t> n </a:t>
            </a:r>
            <a:r>
              <a:rPr lang="en-US" b="1" dirty="0" err="1"/>
              <a:t>i</a:t>
            </a:r>
            <a:r>
              <a:rPr lang="en-US" b="1" dirty="0"/>
              <a:t> t </a:t>
            </a:r>
            <a:r>
              <a:rPr lang="en-US" b="1" dirty="0" err="1"/>
              <a:t>i</a:t>
            </a:r>
            <a:r>
              <a:rPr lang="en-US" b="1" dirty="0"/>
              <a:t> a </a:t>
            </a:r>
            <a:r>
              <a:rPr lang="en-US" b="1" dirty="0" smtClean="0"/>
              <a:t>l.</a:t>
            </a:r>
            <a:endParaRPr lang="en-US" b="1" dirty="0"/>
          </a:p>
          <a:p>
            <a:pPr algn="just"/>
            <a:endParaRPr lang="en-US" dirty="0"/>
          </a:p>
          <a:p>
            <a:pPr algn="just"/>
            <a:r>
              <a:rPr lang="en-US" dirty="0"/>
              <a:t>4. + is a lexeme that is mapped into the token (+).</a:t>
            </a:r>
          </a:p>
          <a:p>
            <a:pPr algn="just"/>
            <a:endParaRPr lang="en-US" dirty="0"/>
          </a:p>
          <a:p>
            <a:pPr algn="just"/>
            <a:r>
              <a:rPr lang="en-US" dirty="0"/>
              <a:t>5. </a:t>
            </a:r>
            <a:r>
              <a:rPr lang="en-US" b="1" dirty="0"/>
              <a:t>r a t e </a:t>
            </a:r>
            <a:r>
              <a:rPr lang="en-US" dirty="0"/>
              <a:t>is a lexeme that is mapped into the token </a:t>
            </a:r>
            <a:r>
              <a:rPr lang="en-US" b="1" dirty="0"/>
              <a:t>(id, </a:t>
            </a:r>
            <a:r>
              <a:rPr lang="en-US" dirty="0"/>
              <a:t>3), where 3 points to the symbol-table entry for </a:t>
            </a:r>
            <a:r>
              <a:rPr lang="en-US" b="1" dirty="0"/>
              <a:t>r a t </a:t>
            </a:r>
            <a:r>
              <a:rPr lang="en-US" b="1" dirty="0" smtClean="0"/>
              <a:t>e.</a:t>
            </a:r>
            <a:endParaRPr lang="en-US" b="1" dirty="0"/>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r>
              <a:rPr lang="en-US" dirty="0" smtClean="0"/>
              <a:t>).</a:t>
            </a:r>
            <a:endParaRPr lang="x-none" dirty="0"/>
          </a:p>
        </p:txBody>
      </p:sp>
    </p:spTree>
    <p:extLst>
      <p:ext uri="{BB962C8B-B14F-4D97-AF65-F5344CB8AC3E}">
        <p14:creationId xmlns:p14="http://schemas.microsoft.com/office/powerpoint/2010/main" xmlns="" val="906826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(i d , </a:t>
            </a:r>
            <a:r>
              <a:rPr lang="nn-NO" b="1" dirty="0" smtClean="0"/>
              <a:t>1 </a:t>
            </a:r>
            <a:r>
              <a:rPr lang="nn-NO" b="1" dirty="0"/>
              <a:t>) </a:t>
            </a:r>
            <a:r>
              <a:rPr lang="nn-NO" b="1" dirty="0" smtClean="0"/>
              <a:t>(=) </a:t>
            </a:r>
            <a:r>
              <a:rPr lang="nn-NO" b="1" dirty="0"/>
              <a:t>(id, 2) (+) (id, 3) (*) (60)</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xmlns="" val="3121653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2" ma:contentTypeDescription="Create a new document." ma:contentTypeScope="" ma:versionID="01cd2af3c6253c2d50fd4c6d7798aebc">
  <xsd:schema xmlns:xsd="http://www.w3.org/2001/XMLSchema" xmlns:xs="http://www.w3.org/2001/XMLSchema" xmlns:p="http://schemas.microsoft.com/office/2006/metadata/properties" xmlns:ns2="a12ddc03-b357-499c-864f-c6204d3dd0f9" targetNamespace="http://schemas.microsoft.com/office/2006/metadata/properties" ma:root="true" ma:fieldsID="08ec22ff5490d06271bd68cebc77660a" ns2:_="">
    <xsd:import namespace="a12ddc03-b357-499c-864f-c6204d3dd0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BFA9A5-EC31-4DB2-8F6C-ED1F1CFEC10E}"/>
</file>

<file path=customXml/itemProps2.xml><?xml version="1.0" encoding="utf-8"?>
<ds:datastoreItem xmlns:ds="http://schemas.openxmlformats.org/officeDocument/2006/customXml" ds:itemID="{D06E1031-D77E-4564-8529-FD1ABABC4FEF}"/>
</file>

<file path=customXml/itemProps3.xml><?xml version="1.0" encoding="utf-8"?>
<ds:datastoreItem xmlns:ds="http://schemas.openxmlformats.org/officeDocument/2006/customXml" ds:itemID="{4819B428-FB05-461E-A1D8-F500467D7284}"/>
</file>

<file path=docProps/app.xml><?xml version="1.0" encoding="utf-8"?>
<Properties xmlns="http://schemas.openxmlformats.org/officeDocument/2006/extended-properties" xmlns:vt="http://schemas.openxmlformats.org/officeDocument/2006/docPropsVTypes">
  <Template>Spectrum.thmx</Template>
  <TotalTime>4804</TotalTime>
  <Words>1107</Words>
  <Application>Microsoft Office PowerPoint</Application>
  <PresentationFormat>On-screen Show (4:3)</PresentationFormat>
  <Paragraphs>185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Introduction To Compiler</vt:lpstr>
      <vt:lpstr>Lecture Outline</vt:lpstr>
      <vt:lpstr>Objectives and Outcomes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92</cp:revision>
  <dcterms:created xsi:type="dcterms:W3CDTF">2018-12-10T17:20:29Z</dcterms:created>
  <dcterms:modified xsi:type="dcterms:W3CDTF">2021-06-25T20:52:38Z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