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84" r:id="rId7"/>
    <p:sldId id="266" r:id="rId8"/>
    <p:sldId id="277" r:id="rId9"/>
    <p:sldId id="272" r:id="rId10"/>
    <p:sldId id="267" r:id="rId11"/>
    <p:sldId id="273" r:id="rId12"/>
    <p:sldId id="278" r:id="rId13"/>
    <p:sldId id="269" r:id="rId14"/>
    <p:sldId id="279" r:id="rId15"/>
    <p:sldId id="274" r:id="rId16"/>
    <p:sldId id="270" r:id="rId17"/>
    <p:sldId id="275" r:id="rId18"/>
    <p:sldId id="271" r:id="rId19"/>
    <p:sldId id="265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DE879-47F6-4B61-9B2A-1D0CACC1A68B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23E5-E5BC-4A61-8AC5-F62FD8408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523E5-E5BC-4A61-8AC5-F62FD8408B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864DF-D9A6-46C3-98F6-3AED4DFA1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E78E58E-EF83-4BBA-8A12-864D971F5708}"/>
              </a:ext>
            </a:extLst>
          </p:cNvPr>
          <p:cNvSpPr txBox="1">
            <a:spLocks/>
          </p:cNvSpPr>
          <p:nvPr/>
        </p:nvSpPr>
        <p:spPr>
          <a:xfrm>
            <a:off x="373214" y="1419111"/>
            <a:ext cx="278950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Code: CSC3220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2141C86-37F6-4627-B175-852CB29ED579}"/>
              </a:ext>
            </a:extLst>
          </p:cNvPr>
          <p:cNvSpPr txBox="1">
            <a:spLocks/>
          </p:cNvSpPr>
          <p:nvPr/>
        </p:nvSpPr>
        <p:spPr>
          <a:xfrm>
            <a:off x="3356672" y="1381186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FBD2120-6C0D-4A8E-A0D5-11C11E85D2EF}"/>
              </a:ext>
            </a:extLst>
          </p:cNvPr>
          <p:cNvSpPr txBox="1">
            <a:spLocks/>
          </p:cNvSpPr>
          <p:nvPr/>
        </p:nvSpPr>
        <p:spPr>
          <a:xfrm>
            <a:off x="373214" y="15869"/>
            <a:ext cx="7808976" cy="1088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 </a:t>
            </a:r>
            <a:r>
              <a:rPr lang="en-US" sz="3200" b="1" dirty="0">
                <a:latin typeface="+mn-lt"/>
              </a:rPr>
              <a:t>Simple</a:t>
            </a:r>
            <a:r>
              <a:rPr lang="en-US" sz="3200" b="1" dirty="0"/>
              <a:t> Syntax-Directed Translator</a:t>
            </a:r>
            <a:endParaRPr lang="en-US" sz="3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36039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Parse Trees and Ambiguity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98420" y="2435897"/>
            <a:ext cx="8329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parse tree pictorially shows how the start symbol of a grammar derives a</a:t>
            </a:r>
          </a:p>
          <a:p>
            <a:r>
              <a:rPr lang="en-US" sz="2000" dirty="0"/>
              <a:t>string in the language. If non-terminal A has a production </a:t>
            </a:r>
            <a:r>
              <a:rPr lang="en-US" sz="2000" b="1" dirty="0"/>
              <a:t>A -&gt; XYZ, </a:t>
            </a:r>
            <a:r>
              <a:rPr lang="en-US" sz="2000" dirty="0"/>
              <a:t>then a</a:t>
            </a:r>
          </a:p>
          <a:p>
            <a:r>
              <a:rPr lang="en-US" sz="2000" dirty="0"/>
              <a:t>parse tree may have </a:t>
            </a:r>
            <a:r>
              <a:rPr lang="en-US" sz="2000" b="1" dirty="0"/>
              <a:t>an interior node labeled A with three children labeled X,</a:t>
            </a:r>
          </a:p>
          <a:p>
            <a:r>
              <a:rPr lang="en-US" sz="2000" b="1" dirty="0"/>
              <a:t>Y, and Z, from left to right.</a:t>
            </a:r>
            <a:endParaRPr lang="x-none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98419" y="4055064"/>
            <a:ext cx="727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grammar can have </a:t>
            </a:r>
            <a:r>
              <a:rPr lang="en-US" sz="2000" b="1" dirty="0"/>
              <a:t>more than one parse tree </a:t>
            </a:r>
            <a:r>
              <a:rPr lang="en-US" sz="2000" dirty="0"/>
              <a:t>generating a given string of terminals. Such a grammar is said to be </a:t>
            </a:r>
            <a:r>
              <a:rPr lang="en-US" sz="2000" b="1" dirty="0"/>
              <a:t>ambiguous.</a:t>
            </a:r>
            <a:endParaRPr 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91385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Derivation</a:t>
            </a:r>
          </a:p>
        </p:txBody>
      </p:sp>
      <p:pic>
        <p:nvPicPr>
          <p:cNvPr id="1027" name="Picture 3" descr="C:\Users\teacher\Desktop\Compiler design\fig-2-3 (1)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195513"/>
            <a:ext cx="5810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0713" y="1450030"/>
            <a:ext cx="7838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string</a:t>
            </a:r>
            <a:r>
              <a:rPr lang="en-US" sz="2000" dirty="0"/>
              <a:t> -&gt; </a:t>
            </a:r>
            <a:r>
              <a:rPr lang="en-US" sz="2000" i="1" dirty="0"/>
              <a:t>string</a:t>
            </a:r>
            <a:r>
              <a:rPr lang="en-US" sz="2000" dirty="0"/>
              <a:t> + </a:t>
            </a:r>
            <a:r>
              <a:rPr lang="en-US" sz="2000" i="1" dirty="0"/>
              <a:t>string</a:t>
            </a:r>
            <a:r>
              <a:rPr lang="en-US" sz="2000" dirty="0"/>
              <a:t> | </a:t>
            </a:r>
            <a:r>
              <a:rPr lang="en-US" sz="2000" i="1" dirty="0"/>
              <a:t>string</a:t>
            </a:r>
            <a:r>
              <a:rPr lang="en-US" sz="2000" dirty="0"/>
              <a:t> - </a:t>
            </a:r>
            <a:r>
              <a:rPr lang="en-US" sz="2000" i="1" dirty="0"/>
              <a:t>string </a:t>
            </a:r>
            <a:r>
              <a:rPr lang="en-US" sz="2000" dirty="0"/>
              <a:t>| 0 | 1 | 2 | 3 | 4 | 5 | 6 | 7 | 8 | 9</a:t>
            </a:r>
          </a:p>
        </p:txBody>
      </p:sp>
    </p:spTree>
    <p:extLst>
      <p:ext uri="{BB962C8B-B14F-4D97-AF65-F5344CB8AC3E}">
        <p14:creationId xmlns:p14="http://schemas.microsoft.com/office/powerpoint/2010/main" val="210457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2880" y="731162"/>
            <a:ext cx="7413674" cy="84554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the given grammar G is ambiguous or not.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→ </a:t>
            </a:r>
            <a:r>
              <a:rPr lang="en-US" dirty="0" err="1"/>
              <a:t>aSb</a:t>
            </a:r>
            <a:r>
              <a:rPr lang="en-US" dirty="0"/>
              <a:t> | SS  </a:t>
            </a:r>
          </a:p>
          <a:p>
            <a:r>
              <a:rPr lang="en-US" dirty="0"/>
              <a:t>S → ε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918706" y="2678636"/>
            <a:ext cx="681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string "</a:t>
            </a:r>
            <a:r>
              <a:rPr lang="en-US" dirty="0" err="1"/>
              <a:t>aabb</a:t>
            </a:r>
            <a:r>
              <a:rPr lang="en-US" dirty="0"/>
              <a:t>" the above grammar can generate two parse trees</a:t>
            </a:r>
            <a:endParaRPr lang="x-none" dirty="0"/>
          </a:p>
        </p:txBody>
      </p:sp>
      <p:pic>
        <p:nvPicPr>
          <p:cNvPr id="1026" name="Picture 2" descr="C:\Users\teacher\Desktop\Compiler design\automata-ambiguity-in-grammar-solut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15" y="3267075"/>
            <a:ext cx="36957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5846084"/>
            <a:ext cx="833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there are two parse trees for a single string "</a:t>
            </a:r>
            <a:r>
              <a:rPr lang="en-US" dirty="0" err="1"/>
              <a:t>aabb</a:t>
            </a:r>
            <a:r>
              <a:rPr lang="en-US" dirty="0"/>
              <a:t>", the grammar G is ambiguous.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0722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Associativity of operators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​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Left-Associative</a:t>
            </a:r>
            <a:endParaRPr lang="x-non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9237" y="2168611"/>
            <a:ext cx="8539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By convention, 9+5+2 is equivalent to (9+5)+2 and 9 - 5 - 2 is equivalent to ( 9 - 5 ) - 2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When an operand like 5 has operators to its left and right, conventions are needed for deciding which operator applies to that operand.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We say that the </a:t>
            </a:r>
            <a:r>
              <a:rPr lang="en-US" sz="2000" b="1" dirty="0"/>
              <a:t>operator + associates to the left, </a:t>
            </a:r>
            <a:r>
              <a:rPr lang="en-US" sz="2000" dirty="0"/>
              <a:t>because an operand with plus signs on both sides of it belongs to the operator to its left. In most programming languages the four arithmetic operators, </a:t>
            </a:r>
            <a:r>
              <a:rPr lang="en-US" sz="2000" b="1" dirty="0"/>
              <a:t>addition, subtraction, multiplication, and division are left-associative.</a:t>
            </a:r>
            <a:endParaRPr 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91385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Right-Associative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241487" y="1337962"/>
            <a:ext cx="855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common operators such as </a:t>
            </a:r>
            <a:r>
              <a:rPr lang="en-US" b="1" dirty="0"/>
              <a:t>exponentiation are right-associative.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another example, </a:t>
            </a:r>
            <a:r>
              <a:rPr lang="en-US" b="1" dirty="0"/>
              <a:t>the assignment operator = in C and its descendants is right associative;</a:t>
            </a:r>
            <a:r>
              <a:rPr lang="en-US" dirty="0"/>
              <a:t> that is, the expression a=b=c is treated in the same way as the expression a=(b=c).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like a=b=c with a right-associative operator are generated by the following grammar:</a:t>
            </a:r>
          </a:p>
          <a:p>
            <a:r>
              <a:rPr lang="en-US" b="1" dirty="0"/>
              <a:t>right -&gt; letter = right | letter</a:t>
            </a:r>
          </a:p>
          <a:p>
            <a:r>
              <a:rPr lang="en-US" b="1" dirty="0"/>
              <a:t>letter -&gt; a | b | • • • | z</a:t>
            </a:r>
            <a:endParaRPr lang="x-none" b="1" dirty="0"/>
          </a:p>
        </p:txBody>
      </p:sp>
      <p:pic>
        <p:nvPicPr>
          <p:cNvPr id="2051" name="Picture 3" descr="C:\Users\teacher\Desktop\Compiler design\fig-2-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91" y="3759673"/>
            <a:ext cx="56769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2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>
                <a:cs typeface="Times New Roman" pitchFamily="18" charset="0"/>
              </a:rPr>
              <a:t>Precedence of operators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224882"/>
            <a:ext cx="8174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Consider the expression 9+5*2.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There are two possible interpretations of this expression: (9+5)*2 or 9+(5*2).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associativity rules for + and * apply to occurrences of the same operator, so they do not resolve this ambiguity.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We say that </a:t>
            </a:r>
            <a:r>
              <a:rPr lang="en-US" b="1" dirty="0"/>
              <a:t>* has higher precedence than + </a:t>
            </a:r>
            <a:r>
              <a:rPr lang="en-US" dirty="0"/>
              <a:t>if * takes its operands before + does.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 In ordinary arithmetic, </a:t>
            </a:r>
            <a:r>
              <a:rPr lang="en-US" b="1" dirty="0"/>
              <a:t>multiplication and division have higher precedence than addition and subtraction.</a:t>
            </a:r>
            <a:r>
              <a:rPr lang="en-US" dirty="0"/>
              <a:t> Therefore, 5 is taken by * in 9+5*2.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140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E5FB0-310B-4282-A0EC-61B41F18A3BF}"/>
              </a:ext>
            </a:extLst>
          </p:cNvPr>
          <p:cNvSpPr/>
          <p:nvPr/>
        </p:nvSpPr>
        <p:spPr>
          <a:xfrm>
            <a:off x="393895" y="1811607"/>
            <a:ext cx="8356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Compilers-Principles, techniques and tools (2nd Edition) </a:t>
            </a:r>
            <a:r>
              <a:rPr lang="en-US" i="1" dirty="0"/>
              <a:t>V. </a:t>
            </a:r>
            <a:r>
              <a:rPr lang="en-US" i="1" dirty="0" err="1"/>
              <a:t>Aho</a:t>
            </a:r>
            <a:r>
              <a:rPr lang="en-US" i="1" dirty="0"/>
              <a:t>, </a:t>
            </a:r>
            <a:r>
              <a:rPr lang="en-US" i="1" dirty="0" err="1"/>
              <a:t>Sethi</a:t>
            </a:r>
            <a:r>
              <a:rPr lang="en-US" i="1" dirty="0"/>
              <a:t> and D. Ullman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D1114-A609-4851-84B9-DBD061D4755A}"/>
              </a:ext>
            </a:extLst>
          </p:cNvPr>
          <p:cNvSpPr/>
          <p:nvPr/>
        </p:nvSpPr>
        <p:spPr>
          <a:xfrm>
            <a:off x="335494" y="1583158"/>
            <a:ext cx="7809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1. Compilers-Principles, techniques and tools (2nd Edition) </a:t>
            </a:r>
            <a:r>
              <a:rPr lang="en-US" i="1" dirty="0"/>
              <a:t>V. </a:t>
            </a:r>
            <a:r>
              <a:rPr lang="en-US" i="1" dirty="0" err="1"/>
              <a:t>Aho</a:t>
            </a:r>
            <a:r>
              <a:rPr lang="en-US" i="1" dirty="0"/>
              <a:t>, </a:t>
            </a:r>
            <a:r>
              <a:rPr lang="en-US" i="1" dirty="0" err="1"/>
              <a:t>Sethi</a:t>
            </a:r>
            <a:r>
              <a:rPr lang="en-US" i="1" dirty="0"/>
              <a:t> and D. Ullman </a:t>
            </a:r>
          </a:p>
          <a:p>
            <a:r>
              <a:rPr lang="en-US" dirty="0"/>
              <a:t>2. Principles of Compiler Design (2nd Revised Edition 2009) </a:t>
            </a:r>
            <a:r>
              <a:rPr lang="en-US" i="1" dirty="0"/>
              <a:t>A. A. Puntambekar </a:t>
            </a:r>
          </a:p>
          <a:p>
            <a:r>
              <a:rPr lang="en-US" dirty="0"/>
              <a:t>3. Basics of Compiler Design  </a:t>
            </a:r>
            <a:r>
              <a:rPr lang="en-US" i="1" dirty="0"/>
              <a:t>Torben </a:t>
            </a:r>
            <a:r>
              <a:rPr lang="en-US" i="1" dirty="0" err="1"/>
              <a:t>Mogensen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896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75935"/>
            <a:ext cx="7754112" cy="41024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Context-free grammar​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Derivation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Ambiguity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Associativity of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Precedence of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Books and References</a:t>
            </a:r>
          </a:p>
          <a:p>
            <a:pPr lvl="2" algn="l">
              <a:buClr>
                <a:prstClr val="black">
                  <a:lumMod val="75000"/>
                  <a:lumOff val="25000"/>
                </a:prstClr>
              </a:buClr>
            </a:pPr>
            <a:endParaRPr lang="en-US" sz="3400" b="1" dirty="0">
              <a:solidFill>
                <a:schemeClr val="tx1"/>
              </a:solidFill>
            </a:endParaRPr>
          </a:p>
          <a:p>
            <a:pPr lvl="2" algn="l">
              <a:buClr>
                <a:prstClr val="black">
                  <a:lumMod val="75000"/>
                  <a:lumOff val="25000"/>
                </a:prstClr>
              </a:buClr>
            </a:pPr>
            <a:endParaRPr lang="en-US" sz="3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513" y="2237318"/>
            <a:ext cx="8302973" cy="3853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Context Free Grammar (CFG) with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derivation or derivation tree from a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ambiguity and ambiguous grammar.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associativity and precedence of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able to demonstrate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Student will be capable of derivation from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Student will be able to differentiate if a grammar is ambiguous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student will learn associativity and precedence of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Context-free grammar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3" y="2435897"/>
            <a:ext cx="8131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In this section, we introduce a notation — the </a:t>
            </a:r>
            <a:r>
              <a:rPr lang="en-US" sz="2000" b="1" dirty="0"/>
              <a:t>"context-free grammar," </a:t>
            </a:r>
            <a:r>
              <a:rPr lang="en-US" sz="2000" dirty="0"/>
              <a:t>or </a:t>
            </a:r>
            <a:r>
              <a:rPr lang="en-US" sz="2000" b="1" dirty="0"/>
              <a:t>"grammar" </a:t>
            </a:r>
            <a:r>
              <a:rPr lang="en-US" sz="2000" dirty="0"/>
              <a:t>for short — that is used to specify the syntax of a language.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 grammar naturally describes the hierarchical structure of most programming language constructs.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For example, an if-else statement in Java can have the form</a:t>
            </a:r>
          </a:p>
          <a:p>
            <a:pPr marL="285750" indent="-285750"/>
            <a:endParaRPr lang="en-US" sz="2000" dirty="0"/>
          </a:p>
          <a:p>
            <a:pPr lvl="2"/>
            <a:r>
              <a:rPr lang="en-US" sz="2000" dirty="0"/>
              <a:t>if ( expression ) </a:t>
            </a:r>
          </a:p>
          <a:p>
            <a:pPr lvl="2"/>
            <a:r>
              <a:rPr lang="en-US" sz="2000" dirty="0"/>
              <a:t>        // statement </a:t>
            </a:r>
          </a:p>
          <a:p>
            <a:pPr lvl="2"/>
            <a:r>
              <a:rPr lang="en-US" sz="2000" dirty="0"/>
              <a:t>else </a:t>
            </a:r>
          </a:p>
          <a:p>
            <a:pPr lvl="2"/>
            <a:r>
              <a:rPr lang="en-US" sz="2000" dirty="0"/>
              <a:t>        // statement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872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grammar consists of: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A set of variables </a:t>
            </a:r>
            <a:r>
              <a:rPr lang="en-US" dirty="0"/>
              <a:t>(also called non terminals), one of which is designated the start variable; It </a:t>
            </a:r>
            <a:r>
              <a:rPr lang="en-US" b="1" dirty="0"/>
              <a:t>is customary to use upper-case letters </a:t>
            </a:r>
            <a:r>
              <a:rPr lang="en-US" dirty="0"/>
              <a:t>for variables;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A set of terminals </a:t>
            </a:r>
            <a:r>
              <a:rPr lang="en-US" dirty="0"/>
              <a:t>(from the alphabet); and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A list of productions </a:t>
            </a:r>
            <a:r>
              <a:rPr lang="en-US" dirty="0"/>
              <a:t>(also called rules).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designation of one of the non terminals as the </a:t>
            </a:r>
            <a:r>
              <a:rPr lang="en-US" b="1" i="1" dirty="0"/>
              <a:t>start </a:t>
            </a:r>
            <a:r>
              <a:rPr lang="en-US" b="1" dirty="0"/>
              <a:t>symbol.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Formal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87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can provide a formal definition of a context free grammar. It is a </a:t>
            </a:r>
            <a:r>
              <a:rPr lang="en-US" sz="2000" b="1" dirty="0"/>
              <a:t>4-tuple (V, Σ, S, P) </a:t>
            </a:r>
            <a:r>
              <a:rPr lang="en-US" sz="2000" dirty="0"/>
              <a:t>where:</a:t>
            </a:r>
          </a:p>
          <a:p>
            <a:r>
              <a:rPr lang="en-US" sz="2000" dirty="0"/>
              <a:t>• V is a finite set of </a:t>
            </a:r>
            <a:r>
              <a:rPr lang="en-US" sz="2000" b="1" dirty="0"/>
              <a:t>variables;</a:t>
            </a:r>
          </a:p>
          <a:p>
            <a:r>
              <a:rPr lang="en-US" sz="2000" dirty="0"/>
              <a:t>• Σ is a finite alphabet of </a:t>
            </a:r>
            <a:r>
              <a:rPr lang="en-US" sz="2000" b="1" dirty="0"/>
              <a:t>terminals;</a:t>
            </a:r>
          </a:p>
          <a:p>
            <a:r>
              <a:rPr lang="en-US" sz="2000" dirty="0"/>
              <a:t>• S is the </a:t>
            </a:r>
            <a:r>
              <a:rPr lang="en-US" sz="2000" b="1" dirty="0"/>
              <a:t>start variable; </a:t>
            </a:r>
            <a:r>
              <a:rPr lang="en-US" sz="2000" dirty="0"/>
              <a:t>and</a:t>
            </a:r>
          </a:p>
          <a:p>
            <a:r>
              <a:rPr lang="en-US" sz="2000" dirty="0"/>
              <a:t>• P is the finite set of </a:t>
            </a:r>
            <a:r>
              <a:rPr lang="en-US" sz="2000" b="1" dirty="0"/>
              <a:t>productions.</a:t>
            </a:r>
            <a:r>
              <a:rPr lang="en-US" sz="2000" dirty="0"/>
              <a:t> Each production has the form V → (V ∪ Σ)∗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4473473"/>
            <a:ext cx="8487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</a:t>
            </a:r>
            <a:r>
              <a:rPr lang="en-US" sz="2000" dirty="0"/>
              <a:t> 0ⁿ1ⁿ Here is a grammar: </a:t>
            </a:r>
          </a:p>
          <a:p>
            <a:r>
              <a:rPr lang="en-US" sz="2000" dirty="0"/>
              <a:t>S → 0S1 </a:t>
            </a:r>
          </a:p>
          <a:p>
            <a:r>
              <a:rPr lang="en-US" sz="2000" dirty="0"/>
              <a:t>S → ε </a:t>
            </a:r>
          </a:p>
          <a:p>
            <a:r>
              <a:rPr lang="en-US" sz="2000" dirty="0"/>
              <a:t>S is the only variable. The terminals are 0 and 1. There are two productions.</a:t>
            </a:r>
          </a:p>
        </p:txBody>
      </p:sp>
    </p:spTree>
    <p:extLst>
      <p:ext uri="{BB962C8B-B14F-4D97-AF65-F5344CB8AC3E}">
        <p14:creationId xmlns:p14="http://schemas.microsoft.com/office/powerpoint/2010/main" val="180722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8334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grammar derives strings by beginning with the start symbol and repeatedly replacing a non-terminal by the body of a production for that non-terminal. </a:t>
            </a:r>
          </a:p>
          <a:p>
            <a:pPr marL="342900" indent="-342900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terminal strings that can be derived from the start symbol form the language defined by the grammar.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Derivation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8574" y="1400400"/>
            <a:ext cx="77804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→ 0S1</a:t>
            </a:r>
          </a:p>
          <a:p>
            <a:r>
              <a:rPr lang="en-US" sz="2000" dirty="0"/>
              <a:t>S → ε</a:t>
            </a:r>
          </a:p>
          <a:p>
            <a:endParaRPr lang="en-US" sz="2000" dirty="0"/>
          </a:p>
          <a:p>
            <a:r>
              <a:rPr lang="en-US" sz="2000" dirty="0"/>
              <a:t>The string 0011 is in the language generated.</a:t>
            </a:r>
          </a:p>
          <a:p>
            <a:endParaRPr lang="en-US" sz="2000" dirty="0"/>
          </a:p>
          <a:p>
            <a:r>
              <a:rPr lang="en-US" sz="2000" dirty="0"/>
              <a:t>The derivation is:</a:t>
            </a:r>
          </a:p>
          <a:p>
            <a:r>
              <a:rPr lang="en-US" sz="2000" dirty="0"/>
              <a:t>S =⇒ 0S1 =⇒ 00S11 =⇒ 0011</a:t>
            </a:r>
          </a:p>
          <a:p>
            <a:r>
              <a:rPr lang="en-US" sz="2000" dirty="0"/>
              <a:t>For compactness, we write</a:t>
            </a:r>
          </a:p>
          <a:p>
            <a:r>
              <a:rPr lang="en-US" sz="2000" dirty="0"/>
              <a:t>S → 0S1 | ε</a:t>
            </a:r>
          </a:p>
          <a:p>
            <a:r>
              <a:rPr lang="en-US" sz="2000" dirty="0"/>
              <a:t>where the vertical bar means or.</a:t>
            </a:r>
            <a:endParaRPr lang="x-non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8574" y="4747072"/>
            <a:ext cx="7780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 the CFG</a:t>
            </a:r>
          </a:p>
          <a:p>
            <a:r>
              <a:rPr lang="en-US" sz="2000" dirty="0"/>
              <a:t>S → 0S1S | 1S0S | ε</a:t>
            </a:r>
          </a:p>
          <a:p>
            <a:r>
              <a:rPr lang="en-US" sz="2000" dirty="0"/>
              <a:t>The string 011100 is generated:</a:t>
            </a:r>
          </a:p>
          <a:p>
            <a:r>
              <a:rPr lang="en-US" sz="2000" dirty="0"/>
              <a:t>S =⇒ 0S1S =⇒ 01S =⇒ 011S0S =⇒ 0111S0S0S</a:t>
            </a:r>
          </a:p>
          <a:p>
            <a:r>
              <a:rPr lang="en-US" sz="2000" dirty="0"/>
              <a:t>=⇒ 01110S0S =⇒ 011100S =⇒ 011100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180722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Derivation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8574" y="1400400"/>
            <a:ext cx="77804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CFG generates sentences as composed of noun- and verb-phrases:</a:t>
            </a:r>
          </a:p>
          <a:p>
            <a:endParaRPr lang="en-US" sz="2000" dirty="0"/>
          </a:p>
          <a:p>
            <a:r>
              <a:rPr lang="en-US" sz="2000" dirty="0"/>
              <a:t>S → NP VP</a:t>
            </a:r>
          </a:p>
          <a:p>
            <a:r>
              <a:rPr lang="en-US" sz="2000" dirty="0"/>
              <a:t>NP → the N</a:t>
            </a:r>
          </a:p>
          <a:p>
            <a:r>
              <a:rPr lang="en-US" sz="2000" dirty="0"/>
              <a:t>VP → V NP</a:t>
            </a:r>
          </a:p>
          <a:p>
            <a:r>
              <a:rPr lang="en-US" sz="2000" dirty="0"/>
              <a:t>V → sings | eats</a:t>
            </a:r>
          </a:p>
          <a:p>
            <a:r>
              <a:rPr lang="en-US" sz="2000" dirty="0"/>
              <a:t>N → cat | song | canary</a:t>
            </a:r>
          </a:p>
          <a:p>
            <a:endParaRPr lang="en-US" sz="2000" dirty="0"/>
          </a:p>
          <a:p>
            <a:r>
              <a:rPr lang="en-US" sz="2000" dirty="0"/>
              <a:t>This generates “the canary sings the song”, but also “the song eats the cat”.</a:t>
            </a:r>
          </a:p>
          <a:p>
            <a:r>
              <a:rPr lang="en-US" sz="2000" b="1" i="1" dirty="0"/>
              <a:t>This CFG generates all “legal” sentences, not just meaningful ones.</a:t>
            </a:r>
            <a:endParaRPr lang="x-none" sz="2000" b="1" i="1" dirty="0"/>
          </a:p>
        </p:txBody>
      </p:sp>
    </p:spTree>
    <p:extLst>
      <p:ext uri="{BB962C8B-B14F-4D97-AF65-F5344CB8AC3E}">
        <p14:creationId xmlns:p14="http://schemas.microsoft.com/office/powerpoint/2010/main" val="17301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cd08325829643c92bbda9cbaa702f358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89cb451e1b6887f33a0a66097268a486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AF77D4-6ECF-4378-8E25-B6840ABDCB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10CD23-F85D-4715-96B1-8BD2FAE1E5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A9508-C087-4DBA-A823-60F96915298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439</TotalTime>
  <Words>1126</Words>
  <Application>Microsoft Office PowerPoint</Application>
  <PresentationFormat>On-screen Show (4:3)</PresentationFormat>
  <Paragraphs>135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PowerPoint Presentation</vt:lpstr>
      <vt:lpstr>Lecture Outline</vt:lpstr>
      <vt:lpstr>Objective and Outcome</vt:lpstr>
      <vt:lpstr>Context-free grammar</vt:lpstr>
      <vt:lpstr>PowerPoint Presentation</vt:lpstr>
      <vt:lpstr>PowerPoint Presentation</vt:lpstr>
      <vt:lpstr>Derivation</vt:lpstr>
      <vt:lpstr>PowerPoint Presentation</vt:lpstr>
      <vt:lpstr>PowerPoint Presentation</vt:lpstr>
      <vt:lpstr>Parse Trees and Ambiguity</vt:lpstr>
      <vt:lpstr>PowerPoint Presentation</vt:lpstr>
      <vt:lpstr>PowerPoint Presentation</vt:lpstr>
      <vt:lpstr>Associativity of operators​</vt:lpstr>
      <vt:lpstr>PowerPoint Presentation</vt:lpstr>
      <vt:lpstr>Precedence of operators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93</cp:revision>
  <dcterms:created xsi:type="dcterms:W3CDTF">2018-12-10T17:20:29Z</dcterms:created>
  <dcterms:modified xsi:type="dcterms:W3CDTF">2021-10-02T17:54:53Z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