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302" r:id="rId5"/>
    <p:sldId id="268" r:id="rId6"/>
    <p:sldId id="290" r:id="rId7"/>
    <p:sldId id="295" r:id="rId8"/>
    <p:sldId id="291" r:id="rId9"/>
    <p:sldId id="292" r:id="rId10"/>
    <p:sldId id="293" r:id="rId11"/>
    <p:sldId id="294" r:id="rId12"/>
    <p:sldId id="296" r:id="rId13"/>
    <p:sldId id="297" r:id="rId14"/>
    <p:sldId id="298" r:id="rId15"/>
    <p:sldId id="299" r:id="rId16"/>
    <p:sldId id="300" r:id="rId17"/>
    <p:sldId id="264" r:id="rId18"/>
    <p:sldId id="301"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6/17/2021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6/17/2021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6/17/2021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6/17/2021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 xmlns:a16="http://schemas.microsoft.com/office/drawing/2014/main" val="3905988420"/>
                    </a:ext>
                  </a:extLst>
                </a:gridCol>
                <a:gridCol w="1179581">
                  <a:extLst>
                    <a:ext uri="{9D8B030D-6E8A-4147-A177-3AD203B41FA5}">
                      <a16:colId xmlns="" xmlns:a16="http://schemas.microsoft.com/office/drawing/2014/main" val="2889894460"/>
                    </a:ext>
                  </a:extLst>
                </a:gridCol>
                <a:gridCol w="1152489">
                  <a:extLst>
                    <a:ext uri="{9D8B030D-6E8A-4147-A177-3AD203B41FA5}">
                      <a16:colId xmlns="" xmlns:a16="http://schemas.microsoft.com/office/drawing/2014/main" val="3023211198"/>
                    </a:ext>
                  </a:extLst>
                </a:gridCol>
                <a:gridCol w="1181665">
                  <a:extLst>
                    <a:ext uri="{9D8B030D-6E8A-4147-A177-3AD203B41FA5}">
                      <a16:colId xmlns="" xmlns:a16="http://schemas.microsoft.com/office/drawing/2014/main" val="1762131981"/>
                    </a:ext>
                  </a:extLst>
                </a:gridCol>
                <a:gridCol w="1152489">
                  <a:extLst>
                    <a:ext uri="{9D8B030D-6E8A-4147-A177-3AD203B41FA5}">
                      <a16:colId xmlns="" xmlns:a16="http://schemas.microsoft.com/office/drawing/2014/main" val="445458238"/>
                    </a:ext>
                  </a:extLst>
                </a:gridCol>
                <a:gridCol w="2129916">
                  <a:extLst>
                    <a:ext uri="{9D8B030D-6E8A-4147-A177-3AD203B41FA5}">
                      <a16:colId xmlns="" xmlns:a16="http://schemas.microsoft.com/office/drawing/2014/main" val="1508364941"/>
                    </a:ext>
                  </a:extLst>
                </a:gridCol>
              </a:tblGrid>
              <a:tr h="378736">
                <a:tc>
                  <a:txBody>
                    <a:bodyPr/>
                    <a:lstStyle/>
                    <a:p>
                      <a:r>
                        <a:rPr lang="en-US" dirty="0"/>
                        <a:t>Lecture No:</a:t>
                      </a:r>
                    </a:p>
                  </a:txBody>
                  <a:tcPr/>
                </a:tc>
                <a:tc>
                  <a:txBody>
                    <a:bodyPr/>
                    <a:lstStyle/>
                    <a:p>
                      <a:r>
                        <a:rPr lang="en-US" dirty="0" smtClean="0"/>
                        <a:t>5.1</a:t>
                      </a:r>
                      <a:endParaRPr lang="en-US" dirty="0"/>
                    </a:p>
                  </a:txBody>
                  <a:tcPr/>
                </a:tc>
                <a:tc>
                  <a:txBody>
                    <a:bodyPr/>
                    <a:lstStyle/>
                    <a:p>
                      <a:r>
                        <a:rPr lang="en-US" dirty="0"/>
                        <a:t>Week No:</a:t>
                      </a:r>
                    </a:p>
                  </a:txBody>
                  <a:tcPr/>
                </a:tc>
                <a:tc>
                  <a:txBody>
                    <a:bodyPr/>
                    <a:lstStyle/>
                    <a:p>
                      <a:r>
                        <a:rPr lang="en-US" dirty="0" smtClean="0"/>
                        <a:t>5</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x-none" dirty="0"/>
          </a:p>
        </p:txBody>
      </p:sp>
    </p:spTree>
    <p:extLst>
      <p:ext uri="{BB962C8B-B14F-4D97-AF65-F5344CB8AC3E}">
        <p14:creationId xmlns:p14="http://schemas.microsoft.com/office/powerpoint/2010/main" xmlns="" val="110883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p>
          <a:p>
            <a:endParaRPr lang="en-US" dirty="0"/>
          </a:p>
          <a:p>
            <a:pPr marL="742950" lvl="1" indent="-285750">
              <a:buFont typeface="Wingdings" panose="05000000000000000000" pitchFamily="2" charset="2"/>
              <a:buChar char="Ø"/>
            </a:pPr>
            <a:r>
              <a:rPr lang="en-US" dirty="0"/>
              <a:t>The value of an expression when literal constants are used</a:t>
            </a:r>
          </a:p>
          <a:p>
            <a:pPr lvl="1"/>
            <a:endParaRPr lang="en-US" dirty="0"/>
          </a:p>
          <a:p>
            <a:pPr marL="742950" lvl="1" indent="-285750">
              <a:buFont typeface="Wingdings" panose="05000000000000000000" pitchFamily="2" charset="2"/>
              <a:buChar char="Ø"/>
            </a:pPr>
            <a:r>
              <a:rPr lang="en-US" dirty="0"/>
              <a:t>The data type of a constant, variable, or expression</a:t>
            </a:r>
          </a:p>
          <a:p>
            <a:pPr lvl="1"/>
            <a:endParaRPr lang="en-US" dirty="0"/>
          </a:p>
          <a:p>
            <a:pPr marL="742950" lvl="1" indent="-285750">
              <a:buFont typeface="Wingdings" panose="05000000000000000000" pitchFamily="2" charset="2"/>
              <a:buChar char="Ø"/>
            </a:pPr>
            <a:r>
              <a:rPr lang="en-US" dirty="0"/>
              <a:t>The location (or offset) of a variable in memory</a:t>
            </a:r>
          </a:p>
          <a:p>
            <a:pPr lvl="1"/>
            <a:endParaRPr lang="en-US" dirty="0"/>
          </a:p>
          <a:p>
            <a:pPr marL="742950" lvl="1" indent="-285750">
              <a:buFont typeface="Wingdings" panose="05000000000000000000" pitchFamily="2" charset="2"/>
              <a:buChar char="Ø"/>
            </a:pPr>
            <a:r>
              <a:rPr lang="en-US" dirty="0"/>
              <a:t>The translated code of an expression, statement, or function</a:t>
            </a:r>
          </a:p>
          <a:p>
            <a:pPr marL="742950" lvl="1" indent="-285750">
              <a:buFont typeface="Wingdings" panose="05000000000000000000" pitchFamily="2" charset="2"/>
              <a:buChar char="Ø"/>
            </a:pPr>
            <a:endParaRPr lang="en-US" dirty="0"/>
          </a:p>
          <a:p>
            <a:r>
              <a:rPr lang="en-US" dirty="0"/>
              <a:t>We distinguish between two kinds of attributes:</a:t>
            </a:r>
          </a:p>
          <a:p>
            <a:endParaRPr lang="en-US" dirty="0"/>
          </a:p>
          <a:p>
            <a:pPr marL="857250" lvl="1" indent="-400050">
              <a:buFont typeface="+mj-lt"/>
              <a:buAutoNum type="romanUcPeriod"/>
            </a:pPr>
            <a:r>
              <a:rPr lang="en-US" dirty="0"/>
              <a:t>Synthesized Attributes.</a:t>
            </a:r>
          </a:p>
          <a:p>
            <a:pPr marL="857250" lvl="1" indent="-400050">
              <a:buFont typeface="+mj-lt"/>
              <a:buAutoNum type="romanUcPeriod"/>
            </a:pPr>
            <a:r>
              <a:rPr lang="en-US" dirty="0"/>
              <a:t>Inherited Attributes.</a:t>
            </a:r>
          </a:p>
          <a:p>
            <a:endParaRPr lang="en-US" dirty="0"/>
          </a:p>
          <a:p>
            <a:pPr marL="285750" indent="-285750">
              <a:buFont typeface="Wingdings" panose="05000000000000000000" pitchFamily="2" charset="2"/>
              <a:buChar char="Ø"/>
            </a:pPr>
            <a:endParaRPr lang="en-US" dirty="0"/>
          </a:p>
          <a:p>
            <a:r>
              <a:rPr lang="en-US" dirty="0"/>
              <a:t>                                                                                                               </a:t>
            </a:r>
            <a:endParaRPr lang="x-none" dirty="0"/>
          </a:p>
        </p:txBody>
      </p:sp>
    </p:spTree>
    <p:extLst>
      <p:ext uri="{BB962C8B-B14F-4D97-AF65-F5344CB8AC3E}">
        <p14:creationId xmlns:p14="http://schemas.microsoft.com/office/powerpoint/2010/main" xmlns="" val="16228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4" name="Group 1038">
            <a:extLst>
              <a:ext uri="{FF2B5EF4-FFF2-40B4-BE49-F238E27FC236}">
                <a16:creationId xmlns:a16="http://schemas.microsoft.com/office/drawing/2014/main" xmlns="" id="{14F2BB4B-5F9C-487C-BE43-D62B9A1A0506}"/>
              </a:ext>
            </a:extLst>
          </p:cNvPr>
          <p:cNvGrpSpPr>
            <a:grpSpLocks/>
          </p:cNvGrpSpPr>
          <p:nvPr/>
        </p:nvGrpSpPr>
        <p:grpSpPr bwMode="auto">
          <a:xfrm>
            <a:off x="1752600" y="3076136"/>
            <a:ext cx="6934200" cy="2606675"/>
            <a:chOff x="1152" y="1488"/>
            <a:chExt cx="3744" cy="1536"/>
          </a:xfrm>
        </p:grpSpPr>
        <p:sp>
          <p:nvSpPr>
            <p:cNvPr id="5" name="Text Box 1032">
              <a:extLst>
                <a:ext uri="{FF2B5EF4-FFF2-40B4-BE49-F238E27FC236}">
                  <a16:creationId xmlns:a16="http://schemas.microsoft.com/office/drawing/2014/main" xmlns="" id="{B7AACAED-4687-4211-A5A6-95F56D43389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6" name="Line 1033">
              <a:extLst>
                <a:ext uri="{FF2B5EF4-FFF2-40B4-BE49-F238E27FC236}">
                  <a16:creationId xmlns:a16="http://schemas.microsoft.com/office/drawing/2014/main" xmlns="" id="{F2797014-C340-4D37-8DA3-BD0FC5B8FDEF}"/>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 name="Line 1034">
              <a:extLst>
                <a:ext uri="{FF2B5EF4-FFF2-40B4-BE49-F238E27FC236}">
                  <a16:creationId xmlns:a16="http://schemas.microsoft.com/office/drawing/2014/main" xmlns="" id="{9135C5C3-D209-4AB5-B902-9E81E689712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 name="Line 1035">
              <a:extLst>
                <a:ext uri="{FF2B5EF4-FFF2-40B4-BE49-F238E27FC236}">
                  <a16:creationId xmlns:a16="http://schemas.microsoft.com/office/drawing/2014/main" xmlns="" id="{D5BB5084-9517-4600-B0E4-705BA46E10E6}"/>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036">
              <a:extLst>
                <a:ext uri="{FF2B5EF4-FFF2-40B4-BE49-F238E27FC236}">
                  <a16:creationId xmlns:a16="http://schemas.microsoft.com/office/drawing/2014/main" xmlns="" id="{140CDAA2-96B5-4149-87B9-F91A1042F345}"/>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1037">
              <a:extLst>
                <a:ext uri="{FF2B5EF4-FFF2-40B4-BE49-F238E27FC236}">
                  <a16:creationId xmlns:a16="http://schemas.microsoft.com/office/drawing/2014/main" xmlns="" id="{DA1F83DB-8DF6-4D20-83C4-75016EE2F1F4}"/>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37747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33" name="Group 3">
            <a:extLst>
              <a:ext uri="{FF2B5EF4-FFF2-40B4-BE49-F238E27FC236}">
                <a16:creationId xmlns:a16="http://schemas.microsoft.com/office/drawing/2014/main" xmlns="" id="{5AC0090C-24C4-405C-9478-2CED0A397BAC}"/>
              </a:ext>
            </a:extLst>
          </p:cNvPr>
          <p:cNvGrpSpPr>
            <a:grpSpLocks/>
          </p:cNvGrpSpPr>
          <p:nvPr/>
        </p:nvGrpSpPr>
        <p:grpSpPr bwMode="auto">
          <a:xfrm>
            <a:off x="1765493" y="2012844"/>
            <a:ext cx="5181600" cy="3628301"/>
            <a:chOff x="576" y="768"/>
            <a:chExt cx="3264" cy="2074"/>
          </a:xfrm>
        </p:grpSpPr>
        <p:sp>
          <p:nvSpPr>
            <p:cNvPr id="34" name="Text Box 4">
              <a:extLst>
                <a:ext uri="{FF2B5EF4-FFF2-40B4-BE49-F238E27FC236}">
                  <a16:creationId xmlns:a16="http://schemas.microsoft.com/office/drawing/2014/main" xmlns="" id="{9C9A071F-2893-4AFC-92FE-9AA84B0DE0D1}"/>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a:extLst>
                <a:ext uri="{FF2B5EF4-FFF2-40B4-BE49-F238E27FC236}">
                  <a16:creationId xmlns:a16="http://schemas.microsoft.com/office/drawing/2014/main" xmlns="" id="{894D2F5E-F81D-49F6-A26C-AF4D3746B646}"/>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a:extLst>
                <a:ext uri="{FF2B5EF4-FFF2-40B4-BE49-F238E27FC236}">
                  <a16:creationId xmlns:a16="http://schemas.microsoft.com/office/drawing/2014/main" xmlns="" id="{2A280ED7-7F80-4BC6-8043-E22158F385FE}"/>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a:extLst>
                <a:ext uri="{FF2B5EF4-FFF2-40B4-BE49-F238E27FC236}">
                  <a16:creationId xmlns:a16="http://schemas.microsoft.com/office/drawing/2014/main" xmlns="" id="{6B48A367-0507-492E-A72B-EAFA2D4C916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a:extLst>
                <a:ext uri="{FF2B5EF4-FFF2-40B4-BE49-F238E27FC236}">
                  <a16:creationId xmlns:a16="http://schemas.microsoft.com/office/drawing/2014/main" xmlns="" id="{CDC6A302-DD41-4EB6-9D7E-7A9CEE678B3B}"/>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a:extLst>
                <a:ext uri="{FF2B5EF4-FFF2-40B4-BE49-F238E27FC236}">
                  <a16:creationId xmlns:a16="http://schemas.microsoft.com/office/drawing/2014/main" xmlns="" id="{96325EB3-0459-4AED-A526-4A744D4D8E35}"/>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a:extLst>
                <a:ext uri="{FF2B5EF4-FFF2-40B4-BE49-F238E27FC236}">
                  <a16:creationId xmlns:a16="http://schemas.microsoft.com/office/drawing/2014/main" xmlns="" id="{2E62B4E4-D6C6-4AAC-B036-C2DBAEF065E6}"/>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1" name="Line 11">
              <a:extLst>
                <a:ext uri="{FF2B5EF4-FFF2-40B4-BE49-F238E27FC236}">
                  <a16:creationId xmlns:a16="http://schemas.microsoft.com/office/drawing/2014/main" xmlns="" id="{57FE20CA-94D2-4F95-9272-40DA670CFACE}"/>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2" name="Line 12">
              <a:extLst>
                <a:ext uri="{FF2B5EF4-FFF2-40B4-BE49-F238E27FC236}">
                  <a16:creationId xmlns:a16="http://schemas.microsoft.com/office/drawing/2014/main" xmlns="" id="{2F7BEBA9-D3CB-4515-BC04-59FD38955FF8}"/>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3" name="Line 13">
              <a:extLst>
                <a:ext uri="{FF2B5EF4-FFF2-40B4-BE49-F238E27FC236}">
                  <a16:creationId xmlns:a16="http://schemas.microsoft.com/office/drawing/2014/main" xmlns="" id="{7E934A92-2677-485A-B543-CF8751E06149}"/>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4" name="Line 14">
              <a:extLst>
                <a:ext uri="{FF2B5EF4-FFF2-40B4-BE49-F238E27FC236}">
                  <a16:creationId xmlns:a16="http://schemas.microsoft.com/office/drawing/2014/main" xmlns="" id="{8EF1166F-AB8D-4A4C-BE38-AE9CC42DDBF7}"/>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a16="http://schemas.microsoft.com/office/drawing/2014/main" xmlns="" id="{1A3C883C-894B-4359-888B-BD5FFEAFD627}"/>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6" name="Line 16">
              <a:extLst>
                <a:ext uri="{FF2B5EF4-FFF2-40B4-BE49-F238E27FC236}">
                  <a16:creationId xmlns:a16="http://schemas.microsoft.com/office/drawing/2014/main" xmlns="" id="{D01047D9-9242-4031-A800-0335DEEFD56A}"/>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7" name="Line 17">
              <a:extLst>
                <a:ext uri="{FF2B5EF4-FFF2-40B4-BE49-F238E27FC236}">
                  <a16:creationId xmlns:a16="http://schemas.microsoft.com/office/drawing/2014/main" xmlns="" id="{C7E1C107-97CA-4C42-8A62-0A5D6BEBE9A1}"/>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8" name="Line 18">
              <a:extLst>
                <a:ext uri="{FF2B5EF4-FFF2-40B4-BE49-F238E27FC236}">
                  <a16:creationId xmlns:a16="http://schemas.microsoft.com/office/drawing/2014/main" xmlns="" id="{E5FF6F5D-54F2-4540-8A61-BB4495E308D8}"/>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9" name="Line 19">
              <a:extLst>
                <a:ext uri="{FF2B5EF4-FFF2-40B4-BE49-F238E27FC236}">
                  <a16:creationId xmlns:a16="http://schemas.microsoft.com/office/drawing/2014/main" xmlns="" id="{E11E9F82-9C47-45FA-A981-47D4A0D13691}"/>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0" name="Text Box 20">
              <a:extLst>
                <a:ext uri="{FF2B5EF4-FFF2-40B4-BE49-F238E27FC236}">
                  <a16:creationId xmlns:a16="http://schemas.microsoft.com/office/drawing/2014/main" xmlns="" id="{74DCB25A-340A-4F5C-BE71-9E38A52B09F4}"/>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51" name="Text Box 21">
              <a:extLst>
                <a:ext uri="{FF2B5EF4-FFF2-40B4-BE49-F238E27FC236}">
                  <a16:creationId xmlns:a16="http://schemas.microsoft.com/office/drawing/2014/main" xmlns="" id="{2D1440BA-969B-44E2-9903-31EB343F860D}"/>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2" name="Text Box 22">
              <a:extLst>
                <a:ext uri="{FF2B5EF4-FFF2-40B4-BE49-F238E27FC236}">
                  <a16:creationId xmlns:a16="http://schemas.microsoft.com/office/drawing/2014/main" xmlns="" id="{F6223200-C1D5-4728-8C2C-F7F25789E3BD}"/>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53" name="Text Box 23">
              <a:extLst>
                <a:ext uri="{FF2B5EF4-FFF2-40B4-BE49-F238E27FC236}">
                  <a16:creationId xmlns:a16="http://schemas.microsoft.com/office/drawing/2014/main" xmlns="" id="{A7A0FECB-7F34-4F63-954C-7F199904352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4" name="Text Box 24">
              <a:extLst>
                <a:ext uri="{FF2B5EF4-FFF2-40B4-BE49-F238E27FC236}">
                  <a16:creationId xmlns:a16="http://schemas.microsoft.com/office/drawing/2014/main" xmlns="" id="{6606FF8E-D86E-41B0-A364-7B45D0B2B0C4}"/>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
        <p:nvSpPr>
          <p:cNvPr id="55" name="Rectangle 54">
            <a:extLst>
              <a:ext uri="{FF2B5EF4-FFF2-40B4-BE49-F238E27FC236}">
                <a16:creationId xmlns:a16="http://schemas.microsoft.com/office/drawing/2014/main" xmlns="" id="{7470A9AA-AD3D-48FF-86DB-C9C1C55E11E8}"/>
              </a:ext>
            </a:extLst>
          </p:cNvPr>
          <p:cNvSpPr/>
          <p:nvPr/>
        </p:nvSpPr>
        <p:spPr>
          <a:xfrm>
            <a:off x="3198617" y="5846863"/>
            <a:ext cx="2577950" cy="369332"/>
          </a:xfrm>
          <a:prstGeom prst="rect">
            <a:avLst/>
          </a:prstGeom>
        </p:spPr>
        <p:txBody>
          <a:bodyPr wrap="none">
            <a:spAutoFit/>
          </a:bodyPr>
          <a:lstStyle/>
          <a:p>
            <a:r>
              <a:rPr lang="en-US" dirty="0"/>
              <a:t>Fig: Annotated Parse Tree</a:t>
            </a:r>
          </a:p>
        </p:txBody>
      </p:sp>
    </p:spTree>
    <p:extLst>
      <p:ext uri="{BB962C8B-B14F-4D97-AF65-F5344CB8AC3E}">
        <p14:creationId xmlns:p14="http://schemas.microsoft.com/office/powerpoint/2010/main" xmlns="" val="42165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pic>
        <p:nvPicPr>
          <p:cNvPr id="11" name="Picture 10">
            <a:extLst>
              <a:ext uri="{FF2B5EF4-FFF2-40B4-BE49-F238E27FC236}">
                <a16:creationId xmlns:a16="http://schemas.microsoft.com/office/drawing/2014/main" xmlns="" id="{9DA84C69-3243-42EE-84F6-A66A6076F7E5}"/>
              </a:ext>
            </a:extLst>
          </p:cNvPr>
          <p:cNvPicPr>
            <a:picLocks noChangeAspect="1"/>
          </p:cNvPicPr>
          <p:nvPr/>
        </p:nvPicPr>
        <p:blipFill>
          <a:blip r:embed="rId2" cstate="print"/>
          <a:stretch>
            <a:fillRect/>
          </a:stretch>
        </p:blipFill>
        <p:spPr>
          <a:xfrm>
            <a:off x="1307049" y="3399916"/>
            <a:ext cx="3209925" cy="2562225"/>
          </a:xfrm>
          <a:prstGeom prst="rect">
            <a:avLst/>
          </a:prstGeom>
        </p:spPr>
      </p:pic>
      <p:pic>
        <p:nvPicPr>
          <p:cNvPr id="12" name="Picture 11">
            <a:extLst>
              <a:ext uri="{FF2B5EF4-FFF2-40B4-BE49-F238E27FC236}">
                <a16:creationId xmlns:a16="http://schemas.microsoft.com/office/drawing/2014/main" xmlns="" id="{B6F48514-AB81-43FD-AFEE-9503665D4931}"/>
              </a:ext>
            </a:extLst>
          </p:cNvPr>
          <p:cNvPicPr>
            <a:picLocks noChangeAspect="1"/>
          </p:cNvPicPr>
          <p:nvPr/>
        </p:nvPicPr>
        <p:blipFill>
          <a:blip r:embed="rId3" cstate="print"/>
          <a:stretch>
            <a:fillRect/>
          </a:stretch>
        </p:blipFill>
        <p:spPr>
          <a:xfrm>
            <a:off x="5633158" y="3352139"/>
            <a:ext cx="3209925" cy="2562225"/>
          </a:xfrm>
          <a:prstGeom prst="rect">
            <a:avLst/>
          </a:prstGeom>
        </p:spPr>
      </p:pic>
    </p:spTree>
    <p:extLst>
      <p:ext uri="{BB962C8B-B14F-4D97-AF65-F5344CB8AC3E}">
        <p14:creationId xmlns:p14="http://schemas.microsoft.com/office/powerpoint/2010/main" xmlns="" val="1950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p>
          <a:p>
            <a:pPr algn="just"/>
            <a:endParaRPr lang="en-US" dirty="0"/>
          </a:p>
          <a:p>
            <a:pPr marL="742950" lvl="1" indent="-285750" algn="just">
              <a:buFont typeface="Wingdings" panose="05000000000000000000" pitchFamily="2" charset="2"/>
              <a:buChar char="Ø"/>
            </a:pPr>
            <a:r>
              <a:rPr lang="en-US" dirty="0"/>
              <a:t>Attributes are associated with grammar symbols</a:t>
            </a:r>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x-none" dirty="0"/>
          </a:p>
        </p:txBody>
      </p:sp>
      <p:grpSp>
        <p:nvGrpSpPr>
          <p:cNvPr id="11" name="Group 1038">
            <a:extLst>
              <a:ext uri="{FF2B5EF4-FFF2-40B4-BE49-F238E27FC236}">
                <a16:creationId xmlns:a16="http://schemas.microsoft.com/office/drawing/2014/main" xmlns="" id="{B2170BCA-B7EB-4C6C-8960-97DCB71B0530}"/>
              </a:ext>
            </a:extLst>
          </p:cNvPr>
          <p:cNvGrpSpPr>
            <a:grpSpLocks/>
          </p:cNvGrpSpPr>
          <p:nvPr/>
        </p:nvGrpSpPr>
        <p:grpSpPr bwMode="auto">
          <a:xfrm>
            <a:off x="1752600" y="3695116"/>
            <a:ext cx="6934200" cy="2796745"/>
            <a:chOff x="1152" y="1488"/>
            <a:chExt cx="3744" cy="1648"/>
          </a:xfrm>
        </p:grpSpPr>
        <p:sp>
          <p:nvSpPr>
            <p:cNvPr id="12" name="Text Box 1032">
              <a:extLst>
                <a:ext uri="{FF2B5EF4-FFF2-40B4-BE49-F238E27FC236}">
                  <a16:creationId xmlns:a16="http://schemas.microsoft.com/office/drawing/2014/main" xmlns=""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a:extLst>
                <a:ext uri="{FF2B5EF4-FFF2-40B4-BE49-F238E27FC236}">
                  <a16:creationId xmlns:a16="http://schemas.microsoft.com/office/drawing/2014/main" xmlns=""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14" name="Line 1034">
              <a:extLst>
                <a:ext uri="{FF2B5EF4-FFF2-40B4-BE49-F238E27FC236}">
                  <a16:creationId xmlns:a16="http://schemas.microsoft.com/office/drawing/2014/main" xmlns=""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a16="http://schemas.microsoft.com/office/drawing/2014/main" xmlns=""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 name="Line 1036">
              <a:extLst>
                <a:ext uri="{FF2B5EF4-FFF2-40B4-BE49-F238E27FC236}">
                  <a16:creationId xmlns:a16="http://schemas.microsoft.com/office/drawing/2014/main" xmlns=""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1881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x-none" dirty="0"/>
          </a:p>
        </p:txBody>
      </p:sp>
      <p:grpSp>
        <p:nvGrpSpPr>
          <p:cNvPr id="10" name="Group 8">
            <a:extLst>
              <a:ext uri="{FF2B5EF4-FFF2-40B4-BE49-F238E27FC236}">
                <a16:creationId xmlns:a16="http://schemas.microsoft.com/office/drawing/2014/main" xmlns="" id="{F05ABB46-B186-49B4-AF53-991DA3730370}"/>
              </a:ext>
            </a:extLst>
          </p:cNvPr>
          <p:cNvGrpSpPr>
            <a:grpSpLocks/>
          </p:cNvGrpSpPr>
          <p:nvPr/>
        </p:nvGrpSpPr>
        <p:grpSpPr bwMode="auto">
          <a:xfrm>
            <a:off x="645938" y="3092554"/>
            <a:ext cx="6701709" cy="3206469"/>
            <a:chOff x="288" y="3936"/>
            <a:chExt cx="3312" cy="1645"/>
          </a:xfrm>
        </p:grpSpPr>
        <p:sp>
          <p:nvSpPr>
            <p:cNvPr id="17" name="Text Box 9">
              <a:extLst>
                <a:ext uri="{FF2B5EF4-FFF2-40B4-BE49-F238E27FC236}">
                  <a16:creationId xmlns:a16="http://schemas.microsoft.com/office/drawing/2014/main" xmlns="" id="{10849F8B-578A-4E21-A99C-B17112DC44C0}"/>
                </a:ext>
              </a:extLst>
            </p:cNvPr>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18" name="Text Box 10">
              <a:extLst>
                <a:ext uri="{FF2B5EF4-FFF2-40B4-BE49-F238E27FC236}">
                  <a16:creationId xmlns:a16="http://schemas.microsoft.com/office/drawing/2014/main" xmlns="" id="{269F6E65-3679-4F59-A8F5-D5E204C6751A}"/>
                </a:ext>
              </a:extLst>
            </p:cNvPr>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p>
          </p:txBody>
        </p:sp>
        <p:sp>
          <p:nvSpPr>
            <p:cNvPr id="19" name="Text Box 11">
              <a:extLst>
                <a:ext uri="{FF2B5EF4-FFF2-40B4-BE49-F238E27FC236}">
                  <a16:creationId xmlns:a16="http://schemas.microsoft.com/office/drawing/2014/main" xmlns="" id="{9F6D814E-3CF4-419B-A50E-0B5CAB2B16FB}"/>
                </a:ext>
              </a:extLst>
            </p:cNvPr>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20" name="Text Box 12">
              <a:extLst>
                <a:ext uri="{FF2B5EF4-FFF2-40B4-BE49-F238E27FC236}">
                  <a16:creationId xmlns:a16="http://schemas.microsoft.com/office/drawing/2014/main" xmlns="" id="{6454780D-9B2E-4560-83B8-F4793F848E27}"/>
                </a:ext>
              </a:extLst>
            </p:cNvPr>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1" name="Text Box 13">
              <a:extLst>
                <a:ext uri="{FF2B5EF4-FFF2-40B4-BE49-F238E27FC236}">
                  <a16:creationId xmlns:a16="http://schemas.microsoft.com/office/drawing/2014/main" xmlns="" id="{DEF8ACDF-F935-4DB7-AD75-BA50E26BFD66}"/>
                </a:ext>
              </a:extLst>
            </p:cNvPr>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2" name="Text Box 14">
              <a:extLst>
                <a:ext uri="{FF2B5EF4-FFF2-40B4-BE49-F238E27FC236}">
                  <a16:creationId xmlns:a16="http://schemas.microsoft.com/office/drawing/2014/main" xmlns="" id="{7BE5165A-6D95-4F8F-9925-92996D36A55B}"/>
                </a:ext>
              </a:extLst>
            </p:cNvPr>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p>
          </p:txBody>
        </p:sp>
        <p:sp>
          <p:nvSpPr>
            <p:cNvPr id="23" name="Text Box 15">
              <a:extLst>
                <a:ext uri="{FF2B5EF4-FFF2-40B4-BE49-F238E27FC236}">
                  <a16:creationId xmlns:a16="http://schemas.microsoft.com/office/drawing/2014/main" xmlns="" id="{928A21EB-D3F3-4A8D-AA99-2DC4168F7AF1}"/>
                </a:ext>
              </a:extLst>
            </p:cNvPr>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p>
          </p:txBody>
        </p:sp>
        <p:sp>
          <p:nvSpPr>
            <p:cNvPr id="24" name="Text Box 16">
              <a:extLst>
                <a:ext uri="{FF2B5EF4-FFF2-40B4-BE49-F238E27FC236}">
                  <a16:creationId xmlns:a16="http://schemas.microsoft.com/office/drawing/2014/main" xmlns="" id="{42B3D60A-7FF6-43CC-AB91-8E9CC1990616}"/>
                </a:ext>
              </a:extLst>
            </p:cNvPr>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p>
          </p:txBody>
        </p:sp>
        <p:sp>
          <p:nvSpPr>
            <p:cNvPr id="25" name="Text Box 17">
              <a:extLst>
                <a:ext uri="{FF2B5EF4-FFF2-40B4-BE49-F238E27FC236}">
                  <a16:creationId xmlns:a16="http://schemas.microsoft.com/office/drawing/2014/main" xmlns="" id="{0FB03844-EB12-4581-879D-BA825A2E6CAC}"/>
                </a:ext>
              </a:extLst>
            </p:cNvPr>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p>
          </p:txBody>
        </p:sp>
        <p:sp>
          <p:nvSpPr>
            <p:cNvPr id="26" name="Text Box 18">
              <a:extLst>
                <a:ext uri="{FF2B5EF4-FFF2-40B4-BE49-F238E27FC236}">
                  <a16:creationId xmlns:a16="http://schemas.microsoft.com/office/drawing/2014/main" xmlns="" id="{34D62146-B1C5-4A5C-8114-2D6D7E7FB384}"/>
                </a:ext>
              </a:extLst>
            </p:cNvPr>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7" name="Text Box 19">
              <a:extLst>
                <a:ext uri="{FF2B5EF4-FFF2-40B4-BE49-F238E27FC236}">
                  <a16:creationId xmlns:a16="http://schemas.microsoft.com/office/drawing/2014/main" xmlns="" id="{DB6B9FE1-39EB-4572-99F4-A5705D122DD9}"/>
                </a:ext>
              </a:extLst>
            </p:cNvPr>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8" name="Text Box 20">
              <a:extLst>
                <a:ext uri="{FF2B5EF4-FFF2-40B4-BE49-F238E27FC236}">
                  <a16:creationId xmlns:a16="http://schemas.microsoft.com/office/drawing/2014/main" xmlns="" id="{30A75C21-69E0-4203-974A-E0BCB0DA7FDA}"/>
                </a:ext>
              </a:extLst>
            </p:cNvPr>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29" name="Text Box 21">
              <a:extLst>
                <a:ext uri="{FF2B5EF4-FFF2-40B4-BE49-F238E27FC236}">
                  <a16:creationId xmlns:a16="http://schemas.microsoft.com/office/drawing/2014/main" xmlns="" id="{A3A0F4B2-C03C-451B-AE1D-A36A394285A0}"/>
                </a:ext>
              </a:extLst>
            </p:cNvPr>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p>
          </p:txBody>
        </p:sp>
        <p:sp>
          <p:nvSpPr>
            <p:cNvPr id="30" name="Text Box 22">
              <a:extLst>
                <a:ext uri="{FF2B5EF4-FFF2-40B4-BE49-F238E27FC236}">
                  <a16:creationId xmlns:a16="http://schemas.microsoft.com/office/drawing/2014/main" xmlns="" id="{63E84045-2048-4B37-A4C9-C800206B3FE1}"/>
                </a:ext>
              </a:extLst>
            </p:cNvPr>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p>
          </p:txBody>
        </p:sp>
        <p:sp>
          <p:nvSpPr>
            <p:cNvPr id="31" name="Text Box 23">
              <a:extLst>
                <a:ext uri="{FF2B5EF4-FFF2-40B4-BE49-F238E27FC236}">
                  <a16:creationId xmlns:a16="http://schemas.microsoft.com/office/drawing/2014/main" xmlns="" id="{B0CD3793-3C24-41DC-AB20-E32EE870E38A}"/>
                </a:ext>
              </a:extLst>
            </p:cNvPr>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p>
          </p:txBody>
        </p:sp>
        <p:sp>
          <p:nvSpPr>
            <p:cNvPr id="32" name="Text Box 24">
              <a:extLst>
                <a:ext uri="{FF2B5EF4-FFF2-40B4-BE49-F238E27FC236}">
                  <a16:creationId xmlns:a16="http://schemas.microsoft.com/office/drawing/2014/main" xmlns="" id="{E6DAC563-4193-46E9-B9DA-FD10CA5D33E9}"/>
                </a:ext>
              </a:extLst>
            </p:cNvPr>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33" name="Line 25">
              <a:extLst>
                <a:ext uri="{FF2B5EF4-FFF2-40B4-BE49-F238E27FC236}">
                  <a16:creationId xmlns:a16="http://schemas.microsoft.com/office/drawing/2014/main" xmlns="" id="{6AEFC8A4-8F01-49FC-AA1B-191B53D8C510}"/>
                </a:ext>
              </a:extLst>
            </p:cNvPr>
            <p:cNvSpPr>
              <a:spLocks noChangeShapeType="1"/>
            </p:cNvSpPr>
            <p:nvPr/>
          </p:nvSpPr>
          <p:spPr bwMode="auto">
            <a:xfrm flipH="1">
              <a:off x="384" y="5328"/>
              <a:ext cx="144"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4" name="Line 26">
              <a:extLst>
                <a:ext uri="{FF2B5EF4-FFF2-40B4-BE49-F238E27FC236}">
                  <a16:creationId xmlns:a16="http://schemas.microsoft.com/office/drawing/2014/main" xmlns="" id="{AD264648-0AD7-425E-8664-6A4E4BBD301C}"/>
                </a:ext>
              </a:extLst>
            </p:cNvPr>
            <p:cNvSpPr>
              <a:spLocks noChangeShapeType="1"/>
            </p:cNvSpPr>
            <p:nvPr/>
          </p:nvSpPr>
          <p:spPr bwMode="auto">
            <a:xfrm flipH="1">
              <a:off x="1152" y="4512"/>
              <a:ext cx="144"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5" name="Line 27">
              <a:extLst>
                <a:ext uri="{FF2B5EF4-FFF2-40B4-BE49-F238E27FC236}">
                  <a16:creationId xmlns:a16="http://schemas.microsoft.com/office/drawing/2014/main" xmlns="" id="{F3AD983A-2AB6-4CC6-A4F8-F79D0D1A7CD4}"/>
                </a:ext>
              </a:extLst>
            </p:cNvPr>
            <p:cNvSpPr>
              <a:spLocks noChangeShapeType="1"/>
            </p:cNvSpPr>
            <p:nvPr/>
          </p:nvSpPr>
          <p:spPr bwMode="auto">
            <a:xfrm>
              <a:off x="576" y="4992"/>
              <a:ext cx="0"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6" name="Line 28">
              <a:extLst>
                <a:ext uri="{FF2B5EF4-FFF2-40B4-BE49-F238E27FC236}">
                  <a16:creationId xmlns:a16="http://schemas.microsoft.com/office/drawing/2014/main" xmlns="" id="{B321CA54-7031-4BB6-AD02-C999555037B2}"/>
                </a:ext>
              </a:extLst>
            </p:cNvPr>
            <p:cNvSpPr>
              <a:spLocks noChangeShapeType="1"/>
            </p:cNvSpPr>
            <p:nvPr/>
          </p:nvSpPr>
          <p:spPr bwMode="auto">
            <a:xfrm flipH="1">
              <a:off x="624" y="4512"/>
              <a:ext cx="576" cy="3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7" name="Line 29">
              <a:extLst>
                <a:ext uri="{FF2B5EF4-FFF2-40B4-BE49-F238E27FC236}">
                  <a16:creationId xmlns:a16="http://schemas.microsoft.com/office/drawing/2014/main" xmlns="" id="{F01A4602-9F45-4D91-A681-E37B6101BD91}"/>
                </a:ext>
              </a:extLst>
            </p:cNvPr>
            <p:cNvSpPr>
              <a:spLocks noChangeShapeType="1"/>
            </p:cNvSpPr>
            <p:nvPr/>
          </p:nvSpPr>
          <p:spPr bwMode="auto">
            <a:xfrm>
              <a:off x="1344" y="4512"/>
              <a:ext cx="192" cy="3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8" name="Line 30">
              <a:extLst>
                <a:ext uri="{FF2B5EF4-FFF2-40B4-BE49-F238E27FC236}">
                  <a16:creationId xmlns:a16="http://schemas.microsoft.com/office/drawing/2014/main" xmlns="" id="{2DB39A36-E75D-48EA-8A6C-3E93258376D4}"/>
                </a:ext>
              </a:extLst>
            </p:cNvPr>
            <p:cNvSpPr>
              <a:spLocks noChangeShapeType="1"/>
            </p:cNvSpPr>
            <p:nvPr/>
          </p:nvSpPr>
          <p:spPr bwMode="auto">
            <a:xfrm flipH="1">
              <a:off x="1488" y="4992"/>
              <a:ext cx="96"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39" name="Line 31">
              <a:extLst>
                <a:ext uri="{FF2B5EF4-FFF2-40B4-BE49-F238E27FC236}">
                  <a16:creationId xmlns:a16="http://schemas.microsoft.com/office/drawing/2014/main" xmlns="" id="{CCBE7BFE-DA93-404B-8A8F-CA78AFE7DD07}"/>
                </a:ext>
              </a:extLst>
            </p:cNvPr>
            <p:cNvSpPr>
              <a:spLocks noChangeShapeType="1"/>
            </p:cNvSpPr>
            <p:nvPr/>
          </p:nvSpPr>
          <p:spPr bwMode="auto">
            <a:xfrm flipH="1">
              <a:off x="2592" y="4512"/>
              <a:ext cx="96"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0" name="Line 32">
              <a:extLst>
                <a:ext uri="{FF2B5EF4-FFF2-40B4-BE49-F238E27FC236}">
                  <a16:creationId xmlns:a16="http://schemas.microsoft.com/office/drawing/2014/main" xmlns="" id="{231F9246-C5A4-46BD-BC2F-ADE9CDBE1C79}"/>
                </a:ext>
              </a:extLst>
            </p:cNvPr>
            <p:cNvSpPr>
              <a:spLocks noChangeShapeType="1"/>
            </p:cNvSpPr>
            <p:nvPr/>
          </p:nvSpPr>
          <p:spPr bwMode="auto">
            <a:xfrm flipH="1">
              <a:off x="1968" y="4128"/>
              <a:ext cx="144"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1" name="Line 33">
              <a:extLst>
                <a:ext uri="{FF2B5EF4-FFF2-40B4-BE49-F238E27FC236}">
                  <a16:creationId xmlns:a16="http://schemas.microsoft.com/office/drawing/2014/main" xmlns="" id="{9C41AB46-AF52-4EFA-BB6C-93F9A13B34C8}"/>
                </a:ext>
              </a:extLst>
            </p:cNvPr>
            <p:cNvSpPr>
              <a:spLocks noChangeShapeType="1"/>
            </p:cNvSpPr>
            <p:nvPr/>
          </p:nvSpPr>
          <p:spPr bwMode="auto">
            <a:xfrm>
              <a:off x="2256" y="4128"/>
              <a:ext cx="384"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2" name="Line 34">
              <a:extLst>
                <a:ext uri="{FF2B5EF4-FFF2-40B4-BE49-F238E27FC236}">
                  <a16:creationId xmlns:a16="http://schemas.microsoft.com/office/drawing/2014/main" xmlns="" id="{80EBCFE1-569B-4D2E-98E3-875F6BAE8A86}"/>
                </a:ext>
              </a:extLst>
            </p:cNvPr>
            <p:cNvSpPr>
              <a:spLocks noChangeShapeType="1"/>
            </p:cNvSpPr>
            <p:nvPr/>
          </p:nvSpPr>
          <p:spPr bwMode="auto">
            <a:xfrm flipH="1">
              <a:off x="1392" y="4080"/>
              <a:ext cx="624"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3" name="Line 35">
              <a:extLst>
                <a:ext uri="{FF2B5EF4-FFF2-40B4-BE49-F238E27FC236}">
                  <a16:creationId xmlns:a16="http://schemas.microsoft.com/office/drawing/2014/main" xmlns="" id="{C74EDC2C-8BE9-44D3-B8E1-33842B3CC7F4}"/>
                </a:ext>
              </a:extLst>
            </p:cNvPr>
            <p:cNvSpPr>
              <a:spLocks noChangeShapeType="1"/>
            </p:cNvSpPr>
            <p:nvPr/>
          </p:nvSpPr>
          <p:spPr bwMode="auto">
            <a:xfrm>
              <a:off x="1728" y="499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4" name="Line 36">
              <a:extLst>
                <a:ext uri="{FF2B5EF4-FFF2-40B4-BE49-F238E27FC236}">
                  <a16:creationId xmlns:a16="http://schemas.microsoft.com/office/drawing/2014/main" xmlns="" id="{63C710D6-0569-4D2A-A0CE-1BF902CF43FC}"/>
                </a:ext>
              </a:extLst>
            </p:cNvPr>
            <p:cNvSpPr>
              <a:spLocks noChangeShapeType="1"/>
            </p:cNvSpPr>
            <p:nvPr/>
          </p:nvSpPr>
          <p:spPr bwMode="auto">
            <a:xfrm>
              <a:off x="720" y="5328"/>
              <a:ext cx="96"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5" name="Line 37">
              <a:extLst>
                <a:ext uri="{FF2B5EF4-FFF2-40B4-BE49-F238E27FC236}">
                  <a16:creationId xmlns:a16="http://schemas.microsoft.com/office/drawing/2014/main" xmlns="" id="{CB35DE90-2B73-4820-84F3-815B2958E691}"/>
                </a:ext>
              </a:extLst>
            </p:cNvPr>
            <p:cNvSpPr>
              <a:spLocks noChangeShapeType="1"/>
            </p:cNvSpPr>
            <p:nvPr/>
          </p:nvSpPr>
          <p:spPr bwMode="auto">
            <a:xfrm>
              <a:off x="1440" y="4464"/>
              <a:ext cx="192" cy="144"/>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6" name="Line 38">
              <a:extLst>
                <a:ext uri="{FF2B5EF4-FFF2-40B4-BE49-F238E27FC236}">
                  <a16:creationId xmlns:a16="http://schemas.microsoft.com/office/drawing/2014/main" xmlns="" id="{1C803487-BBB9-43F0-863D-4020AA0BF1FE}"/>
                </a:ext>
              </a:extLst>
            </p:cNvPr>
            <p:cNvSpPr>
              <a:spLocks noChangeShapeType="1"/>
            </p:cNvSpPr>
            <p:nvPr/>
          </p:nvSpPr>
          <p:spPr bwMode="auto">
            <a:xfrm>
              <a:off x="2832" y="451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sp>
          <p:nvSpPr>
            <p:cNvPr id="47" name="Line 39">
              <a:extLst>
                <a:ext uri="{FF2B5EF4-FFF2-40B4-BE49-F238E27FC236}">
                  <a16:creationId xmlns:a16="http://schemas.microsoft.com/office/drawing/2014/main" xmlns="" id="{D331B7F6-B3F5-440D-8458-C2E693E020A2}"/>
                </a:ext>
              </a:extLst>
            </p:cNvPr>
            <p:cNvSpPr>
              <a:spLocks noChangeShapeType="1"/>
            </p:cNvSpPr>
            <p:nvPr/>
          </p:nvSpPr>
          <p:spPr bwMode="auto">
            <a:xfrm>
              <a:off x="2352" y="4080"/>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a:p>
          </p:txBody>
        </p:sp>
      </p:grpSp>
      <p:sp>
        <p:nvSpPr>
          <p:cNvPr id="48" name="Text Box 72">
            <a:extLst>
              <a:ext uri="{FF2B5EF4-FFF2-40B4-BE49-F238E27FC236}">
                <a16:creationId xmlns:a16="http://schemas.microsoft.com/office/drawing/2014/main" xmlns="" id="{9F374115-B2FB-4151-A13C-FB7EAECB900B}"/>
              </a:ext>
            </a:extLst>
          </p:cNvPr>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p>
        </p:txBody>
      </p:sp>
    </p:spTree>
    <p:extLst>
      <p:ext uri="{BB962C8B-B14F-4D97-AF65-F5344CB8AC3E}">
        <p14:creationId xmlns:p14="http://schemas.microsoft.com/office/powerpoint/2010/main" xmlns="" val="330999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6245236" cy="1200329"/>
          </a:xfrm>
          <a:prstGeom prst="rect">
            <a:avLst/>
          </a:prstGeom>
          <a:noFill/>
        </p:spPr>
        <p:txBody>
          <a:bodyPr wrap="none" rtlCol="0">
            <a:spAutoFit/>
          </a:bodyPr>
          <a:lstStyle/>
          <a:p>
            <a:pPr marL="342900" indent="-342900">
              <a:buFont typeface="+mj-lt"/>
              <a:buAutoNum type="arabicPeriod"/>
            </a:pPr>
            <a:r>
              <a:rPr lang="en-US" dirty="0"/>
              <a:t>Show the annotated parse tree for the following expressions.</a:t>
            </a:r>
          </a:p>
          <a:p>
            <a:pPr marL="857250" lvl="1" indent="-400050">
              <a:buFont typeface="+mj-lt"/>
              <a:buAutoNum type="romanUcPeriod"/>
            </a:pPr>
            <a:r>
              <a:rPr lang="en-US" dirty="0"/>
              <a:t>2*3+4</a:t>
            </a:r>
          </a:p>
          <a:p>
            <a:pPr marL="857250" lvl="1" indent="-400050">
              <a:buFont typeface="+mj-lt"/>
              <a:buAutoNum type="romanUcPeriod"/>
            </a:pPr>
            <a:r>
              <a:rPr lang="en-US" dirty="0"/>
              <a:t>2+3-4/5 </a:t>
            </a:r>
            <a:endParaRPr lang="x-none" dirty="0"/>
          </a:p>
          <a:p>
            <a:endParaRPr lang="x-none" dirty="0"/>
          </a:p>
        </p:txBody>
      </p:sp>
    </p:spTree>
    <p:extLst>
      <p:ext uri="{BB962C8B-B14F-4D97-AF65-F5344CB8AC3E}">
        <p14:creationId xmlns:p14="http://schemas.microsoft.com/office/powerpoint/2010/main" xmlns=""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en-US" dirty="0"/>
          </a:p>
          <a:p>
            <a:endParaRPr lang="x-none" dirty="0"/>
          </a:p>
          <a:p>
            <a:endParaRPr lang="x-none" dirty="0"/>
          </a:p>
        </p:txBody>
      </p:sp>
    </p:spTree>
    <p:extLst>
      <p:ext uri="{BB962C8B-B14F-4D97-AF65-F5344CB8AC3E}">
        <p14:creationId xmlns:p14="http://schemas.microsoft.com/office/powerpoint/2010/main" xmlns="" val="202399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a16="http://schemas.microsoft.com/office/drawing/2014/main" xmlns=""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p14="http://schemas.microsoft.com/office/powerpoint/2010/main" xmlns=""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p>
          <a:p>
            <a:pPr marL="342900" indent="-342900">
              <a:buAutoNum type="arabicPeriod"/>
            </a:pPr>
            <a:r>
              <a:rPr lang="en-US" sz="2400" dirty="0">
                <a:solidFill>
                  <a:schemeClr val="tx1"/>
                </a:solidFill>
              </a:rPr>
              <a:t>Syntax Directed Definition</a:t>
            </a:r>
          </a:p>
          <a:p>
            <a:pPr marL="342900" indent="-342900">
              <a:buAutoNum type="arabicPeriod"/>
            </a:pPr>
            <a:r>
              <a:rPr lang="en-US" sz="2400" dirty="0">
                <a:solidFill>
                  <a:schemeClr val="tx1"/>
                </a:solidFill>
              </a:rPr>
              <a:t>Synthesized Attribute</a:t>
            </a:r>
          </a:p>
          <a:p>
            <a:pPr marL="342900" indent="-342900">
              <a:buAutoNum type="arabicPeriod"/>
            </a:pPr>
            <a:r>
              <a:rPr lang="en-US" sz="2400" dirty="0">
                <a:solidFill>
                  <a:schemeClr val="tx1"/>
                </a:solidFill>
              </a:rPr>
              <a:t>Inherited Attribute</a:t>
            </a:r>
          </a:p>
          <a:p>
            <a:pPr marL="342900" indent="-342900">
              <a:buAutoNum type="arabicPeriod"/>
            </a:pPr>
            <a:r>
              <a:rPr lang="en-US" sz="2400" dirty="0">
                <a:solidFill>
                  <a:schemeClr val="tx1"/>
                </a:solidFill>
              </a:rPr>
              <a:t>Syntax Directed Translation Scheme</a:t>
            </a:r>
          </a:p>
          <a:p>
            <a:pPr marL="342900" indent="-342900">
              <a:buAutoNum type="arabicPeriod"/>
            </a:pPr>
            <a:r>
              <a:rPr lang="en-US" sz="2400" dirty="0">
                <a:solidFill>
                  <a:schemeClr val="tx1"/>
                </a:solidFill>
              </a:rPr>
              <a:t>Class Exercises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p>
          <a:p>
            <a:pPr marL="800100" lvl="1" indent="-342900" algn="just">
              <a:buFont typeface="Wingdings" panose="05000000000000000000" pitchFamily="2" charset="2"/>
              <a:buChar char="Ø"/>
            </a:pPr>
            <a:r>
              <a:rPr lang="en-US" dirty="0"/>
              <a:t>Understand the Semantics of the language.</a:t>
            </a:r>
          </a:p>
          <a:p>
            <a:pPr marL="800100" lvl="1" indent="-342900" algn="just">
              <a:buFont typeface="Wingdings" panose="05000000000000000000" pitchFamily="2" charset="2"/>
              <a:buChar char="Ø"/>
            </a:pPr>
            <a:r>
              <a:rPr lang="en-US" dirty="0"/>
              <a:t>Understand the evaluation process of input by the compiler.</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x-none" sz="1600" dirty="0"/>
          </a:p>
        </p:txBody>
      </p:sp>
    </p:spTree>
    <p:extLst>
      <p:ext uri="{BB962C8B-B14F-4D97-AF65-F5344CB8AC3E}">
        <p14:creationId xmlns:p14="http://schemas.microsoft.com/office/powerpoint/2010/main" xmlns=""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p>
          <a:p>
            <a:pPr algn="just"/>
            <a:r>
              <a:rPr lang="en-US" dirty="0"/>
              <a:t>productions in a grammar. For example, consider an expression </a:t>
            </a:r>
            <a:r>
              <a:rPr lang="en-US" i="1" dirty="0"/>
              <a:t>expr </a:t>
            </a:r>
            <a:r>
              <a:rPr lang="en-US" dirty="0"/>
              <a:t>generated</a:t>
            </a:r>
          </a:p>
          <a:p>
            <a:pPr algn="just"/>
            <a:r>
              <a:rPr lang="en-US" dirty="0"/>
              <a:t>by the production</a:t>
            </a:r>
          </a:p>
          <a:p>
            <a:pPr algn="ctr"/>
            <a:r>
              <a:rPr lang="en-US" b="1" i="1" dirty="0"/>
              <a:t>expr -» expr + term</a:t>
            </a:r>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p>
          <a:p>
            <a:pPr algn="just"/>
            <a:r>
              <a:rPr lang="en-US" dirty="0"/>
              <a:t>in </a:t>
            </a:r>
            <a:r>
              <a:rPr lang="en-US" i="1" dirty="0"/>
              <a:t>expr </a:t>
            </a:r>
            <a:r>
              <a:rPr lang="en-US" dirty="0"/>
              <a:t>is used only to distinguish the instance of </a:t>
            </a:r>
            <a:r>
              <a:rPr lang="en-US" i="1" dirty="0"/>
              <a:t>expr </a:t>
            </a:r>
            <a:r>
              <a:rPr lang="en-US" dirty="0"/>
              <a:t>in the production body</a:t>
            </a:r>
          </a:p>
          <a:p>
            <a:pPr algn="just"/>
            <a:r>
              <a:rPr lang="en-US" dirty="0"/>
              <a:t>from the head of the production). We can translate </a:t>
            </a:r>
            <a:r>
              <a:rPr lang="en-US" i="1" dirty="0"/>
              <a:t>expr </a:t>
            </a:r>
            <a:r>
              <a:rPr lang="en-US" dirty="0"/>
              <a:t>by exploiting its</a:t>
            </a:r>
          </a:p>
          <a:p>
            <a:pPr algn="just"/>
            <a:r>
              <a:rPr lang="en-US" dirty="0"/>
              <a:t>structure, as in the following pseudo-code:</a:t>
            </a:r>
          </a:p>
          <a:p>
            <a:pPr algn="ctr"/>
            <a:r>
              <a:rPr lang="en-US" dirty="0"/>
              <a:t>translate </a:t>
            </a:r>
            <a:r>
              <a:rPr lang="en-US" i="1" dirty="0"/>
              <a:t>expr;</a:t>
            </a:r>
          </a:p>
          <a:p>
            <a:pPr algn="ctr"/>
            <a:r>
              <a:rPr lang="en-US" dirty="0"/>
              <a:t>translate </a:t>
            </a:r>
            <a:r>
              <a:rPr lang="en-US" i="1" dirty="0"/>
              <a:t>term;</a:t>
            </a:r>
          </a:p>
          <a:p>
            <a:pPr algn="ctr"/>
            <a:r>
              <a:rPr lang="en-US" dirty="0"/>
              <a:t>handle +;</a:t>
            </a:r>
            <a:endParaRPr lang="x-none" dirty="0"/>
          </a:p>
        </p:txBody>
      </p:sp>
    </p:spTree>
    <p:extLst>
      <p:ext uri="{BB962C8B-B14F-4D97-AF65-F5344CB8AC3E}">
        <p14:creationId xmlns:p14="http://schemas.microsoft.com/office/powerpoint/2010/main" xmlns="" val="60567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p>
          <a:p>
            <a:pPr marL="285750" indent="-285750" algn="just">
              <a:buFont typeface="Wingdings" panose="05000000000000000000" pitchFamily="2" charset="2"/>
              <a:buChar char="Ø"/>
            </a:pPr>
            <a:r>
              <a:rPr lang="en-US" dirty="0"/>
              <a:t>Syntax Directed Translation Schemes</a:t>
            </a:r>
          </a:p>
          <a:p>
            <a:pPr algn="just"/>
            <a:endParaRPr lang="en-US" dirty="0"/>
          </a:p>
          <a:p>
            <a:pPr algn="just"/>
            <a:endParaRPr lang="x-none" dirty="0"/>
          </a:p>
        </p:txBody>
      </p:sp>
    </p:spTree>
    <p:extLst>
      <p:ext uri="{BB962C8B-B14F-4D97-AF65-F5344CB8AC3E}">
        <p14:creationId xmlns:p14="http://schemas.microsoft.com/office/powerpoint/2010/main" xmlns="" val="39031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3693319"/>
          </a:xfrm>
          <a:prstGeom prst="rect">
            <a:avLst/>
          </a:prstGeom>
          <a:noFill/>
        </p:spPr>
        <p:txBody>
          <a:bodyPr wrap="square" rtlCol="0">
            <a:spAutoFit/>
          </a:bodyPr>
          <a:lstStyle/>
          <a:p>
            <a:pPr algn="just"/>
            <a:r>
              <a:rPr lang="en-US" b="1" dirty="0"/>
              <a:t>Syntax Directed Definitions </a:t>
            </a:r>
            <a:r>
              <a:rPr lang="en-US" dirty="0"/>
              <a:t>are a generalization of context-free grammars in which:</a:t>
            </a:r>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p>
          <a:p>
            <a:r>
              <a:rPr lang="en-US" dirty="0"/>
              <a:t>               values of attributes.</a:t>
            </a:r>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x-none" b="1" dirty="0"/>
          </a:p>
        </p:txBody>
      </p:sp>
    </p:spTree>
    <p:extLst>
      <p:ext uri="{BB962C8B-B14F-4D97-AF65-F5344CB8AC3E}">
        <p14:creationId xmlns:p14="http://schemas.microsoft.com/office/powerpoint/2010/main" xmlns="" val="2895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p>
          <a:p>
            <a:r>
              <a:rPr lang="en-US" dirty="0"/>
              <a:t>                                                                                                               </a:t>
            </a:r>
            <a:endParaRPr lang="x-none" dirty="0"/>
          </a:p>
        </p:txBody>
      </p:sp>
      <p:sp>
        <p:nvSpPr>
          <p:cNvPr id="4" name="Text Box 1032">
            <a:extLst>
              <a:ext uri="{FF2B5EF4-FFF2-40B4-BE49-F238E27FC236}">
                <a16:creationId xmlns:a16="http://schemas.microsoft.com/office/drawing/2014/main" xmlns="" id="{47BA9C56-96B9-4A89-9CB6-38340695A23C}"/>
              </a:ext>
            </a:extLst>
          </p:cNvPr>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p:txBody>
      </p:sp>
    </p:spTree>
    <p:extLst>
      <p:ext uri="{BB962C8B-B14F-4D97-AF65-F5344CB8AC3E}">
        <p14:creationId xmlns:p14="http://schemas.microsoft.com/office/powerpoint/2010/main" xmlns="" val="91715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x-none" dirty="0"/>
          </a:p>
        </p:txBody>
      </p:sp>
      <p:grpSp>
        <p:nvGrpSpPr>
          <p:cNvPr id="5" name="Group 1038">
            <a:extLst>
              <a:ext uri="{FF2B5EF4-FFF2-40B4-BE49-F238E27FC236}">
                <a16:creationId xmlns:a16="http://schemas.microsoft.com/office/drawing/2014/main" xmlns="" id="{0425C38D-4CB6-4C09-B2A0-33C3D998B8F1}"/>
              </a:ext>
            </a:extLst>
          </p:cNvPr>
          <p:cNvGrpSpPr>
            <a:grpSpLocks/>
          </p:cNvGrpSpPr>
          <p:nvPr/>
        </p:nvGrpSpPr>
        <p:grpSpPr bwMode="auto">
          <a:xfrm>
            <a:off x="1752600" y="2499363"/>
            <a:ext cx="6934200" cy="2606675"/>
            <a:chOff x="1152" y="1488"/>
            <a:chExt cx="3744" cy="1536"/>
          </a:xfrm>
        </p:grpSpPr>
        <p:sp>
          <p:nvSpPr>
            <p:cNvPr id="6" name="Text Box 1032">
              <a:extLst>
                <a:ext uri="{FF2B5EF4-FFF2-40B4-BE49-F238E27FC236}">
                  <a16:creationId xmlns:a16="http://schemas.microsoft.com/office/drawing/2014/main" xmlns="" id="{E6F6EF81-6C9E-44C1-9B1A-81CBC3E22B8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7" name="Line 1033">
              <a:extLst>
                <a:ext uri="{FF2B5EF4-FFF2-40B4-BE49-F238E27FC236}">
                  <a16:creationId xmlns:a16="http://schemas.microsoft.com/office/drawing/2014/main" xmlns="" id="{0F8D097F-CFE9-4619-8339-298F907EB2B0}"/>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 name="Line 1034">
              <a:extLst>
                <a:ext uri="{FF2B5EF4-FFF2-40B4-BE49-F238E27FC236}">
                  <a16:creationId xmlns:a16="http://schemas.microsoft.com/office/drawing/2014/main" xmlns="" id="{290D3507-8673-470C-8F32-207CCB415D94}"/>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9" name="Line 1035">
              <a:extLst>
                <a:ext uri="{FF2B5EF4-FFF2-40B4-BE49-F238E27FC236}">
                  <a16:creationId xmlns:a16="http://schemas.microsoft.com/office/drawing/2014/main" xmlns="" id="{B92DE751-F466-4BA2-BBD1-9ADC9C88B7FB}"/>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 name="Line 1036">
              <a:extLst>
                <a:ext uri="{FF2B5EF4-FFF2-40B4-BE49-F238E27FC236}">
                  <a16:creationId xmlns:a16="http://schemas.microsoft.com/office/drawing/2014/main" xmlns="" id="{26173C56-1D92-408D-A015-B2877511B322}"/>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 name="Line 1037">
              <a:extLst>
                <a:ext uri="{FF2B5EF4-FFF2-40B4-BE49-F238E27FC236}">
                  <a16:creationId xmlns:a16="http://schemas.microsoft.com/office/drawing/2014/main" xmlns="" id="{3C0699EE-1A03-4135-9D39-19D0E9C2322D}"/>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xmlns="" val="389073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xmlns=""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xmlns="" id="{EF1BEE68-AF41-4F30-9DA7-39B7F494DE12}"/>
              </a:ext>
            </a:extLst>
          </p:cNvPr>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p>
          <a:p>
            <a:pPr algn="just"/>
            <a:r>
              <a:rPr lang="en-US" dirty="0"/>
              <a:t> </a:t>
            </a:r>
          </a:p>
          <a:p>
            <a:pPr algn="just"/>
            <a:endParaRPr lang="en-US" dirty="0"/>
          </a:p>
          <a:p>
            <a:pPr algn="ctr"/>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p>
          <a:p>
            <a:pPr algn="ctr"/>
            <a:r>
              <a:rPr lang="en-US" dirty="0"/>
              <a:t>Fig: Annotated Parse Tree                                                       </a:t>
            </a:r>
            <a:endParaRPr lang="x-none" dirty="0"/>
          </a:p>
        </p:txBody>
      </p:sp>
      <p:grpSp>
        <p:nvGrpSpPr>
          <p:cNvPr id="5" name="Group 3">
            <a:extLst>
              <a:ext uri="{FF2B5EF4-FFF2-40B4-BE49-F238E27FC236}">
                <a16:creationId xmlns:a16="http://schemas.microsoft.com/office/drawing/2014/main" xmlns="" id="{353AD5B5-52AB-4651-8FD8-BC9115437A74}"/>
              </a:ext>
            </a:extLst>
          </p:cNvPr>
          <p:cNvGrpSpPr>
            <a:grpSpLocks/>
          </p:cNvGrpSpPr>
          <p:nvPr/>
        </p:nvGrpSpPr>
        <p:grpSpPr bwMode="auto">
          <a:xfrm>
            <a:off x="2384473" y="2589620"/>
            <a:ext cx="5181600" cy="3292476"/>
            <a:chOff x="576" y="768"/>
            <a:chExt cx="3264" cy="2074"/>
          </a:xfrm>
        </p:grpSpPr>
        <p:sp>
          <p:nvSpPr>
            <p:cNvPr id="6" name="Text Box 4">
              <a:extLst>
                <a:ext uri="{FF2B5EF4-FFF2-40B4-BE49-F238E27FC236}">
                  <a16:creationId xmlns:a16="http://schemas.microsoft.com/office/drawing/2014/main" xmlns="" id="{10C8707F-411E-4D8F-B3CB-2D53F822CF7B}"/>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7" name="Text Box 5">
              <a:extLst>
                <a:ext uri="{FF2B5EF4-FFF2-40B4-BE49-F238E27FC236}">
                  <a16:creationId xmlns:a16="http://schemas.microsoft.com/office/drawing/2014/main" xmlns="" id="{A089FACD-3231-4E50-BD34-4D922C3E843E}"/>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a:extLst>
                <a:ext uri="{FF2B5EF4-FFF2-40B4-BE49-F238E27FC236}">
                  <a16:creationId xmlns:a16="http://schemas.microsoft.com/office/drawing/2014/main" xmlns="" id="{DF6FF6EF-C54E-4246-9A16-EAA295829A8A}"/>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9" name="Text Box 7">
              <a:extLst>
                <a:ext uri="{FF2B5EF4-FFF2-40B4-BE49-F238E27FC236}">
                  <a16:creationId xmlns:a16="http://schemas.microsoft.com/office/drawing/2014/main" xmlns="" id="{4D379299-4E12-4B02-8905-03547150865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a:extLst>
                <a:ext uri="{FF2B5EF4-FFF2-40B4-BE49-F238E27FC236}">
                  <a16:creationId xmlns:a16="http://schemas.microsoft.com/office/drawing/2014/main" xmlns="" id="{AD571230-C9BF-40DC-ACA3-9BAA84B89238}"/>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a:extLst>
                <a:ext uri="{FF2B5EF4-FFF2-40B4-BE49-F238E27FC236}">
                  <a16:creationId xmlns:a16="http://schemas.microsoft.com/office/drawing/2014/main" xmlns="" id="{0DF34913-B4CE-4B6F-A690-7D6F749B98E6}"/>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a:extLst>
                <a:ext uri="{FF2B5EF4-FFF2-40B4-BE49-F238E27FC236}">
                  <a16:creationId xmlns:a16="http://schemas.microsoft.com/office/drawing/2014/main" xmlns="" id="{F3F81BEA-EC0A-4DFE-8892-6D36DB7B0921}"/>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xmlns="" id="{0AA79F10-90E6-4DFA-8D72-7157D5A85783}"/>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xmlns="" id="{37C7BD64-DF0C-4EEE-8775-FC7615A1B67D}"/>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a16="http://schemas.microsoft.com/office/drawing/2014/main" xmlns="" id="{C4284D04-A511-4225-8575-26358D8DDE80}"/>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a16="http://schemas.microsoft.com/office/drawing/2014/main" xmlns="" id="{D8A6E6FF-2F05-48E9-A008-3B53B5B79BF1}"/>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xmlns="" id="{F7FA9EB7-E398-4092-B7AF-6AFF3763769F}"/>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xmlns="" id="{7A20E47A-3617-4356-BCE2-08509968EC12}"/>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a16="http://schemas.microsoft.com/office/drawing/2014/main" xmlns="" id="{F5D07FA4-C4DF-41ED-A30F-76A13B2270AC}"/>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xmlns="" id="{5847F3F8-7BF5-4D96-8D63-7762764D1A91}"/>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a16="http://schemas.microsoft.com/office/drawing/2014/main" xmlns="" id="{4FCDE284-AC4D-4B6F-9706-ABF9F47E8B17}"/>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 name="Text Box 20">
              <a:extLst>
                <a:ext uri="{FF2B5EF4-FFF2-40B4-BE49-F238E27FC236}">
                  <a16:creationId xmlns:a16="http://schemas.microsoft.com/office/drawing/2014/main" xmlns="" id="{92EEA2A2-46F6-49DA-8870-0BA196413849}"/>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23" name="Text Box 21">
              <a:extLst>
                <a:ext uri="{FF2B5EF4-FFF2-40B4-BE49-F238E27FC236}">
                  <a16:creationId xmlns:a16="http://schemas.microsoft.com/office/drawing/2014/main" xmlns="" id="{C9D39843-D7B6-405E-83CB-A3AF7FA91185}"/>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4" name="Text Box 22">
              <a:extLst>
                <a:ext uri="{FF2B5EF4-FFF2-40B4-BE49-F238E27FC236}">
                  <a16:creationId xmlns:a16="http://schemas.microsoft.com/office/drawing/2014/main" xmlns="" id="{0CB6CCC9-9767-4D5F-8704-690099ABEB58}"/>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25" name="Text Box 23">
              <a:extLst>
                <a:ext uri="{FF2B5EF4-FFF2-40B4-BE49-F238E27FC236}">
                  <a16:creationId xmlns:a16="http://schemas.microsoft.com/office/drawing/2014/main" xmlns="" id="{2AD860AD-1146-4D40-AD66-9B250936903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6" name="Text Box 24">
              <a:extLst>
                <a:ext uri="{FF2B5EF4-FFF2-40B4-BE49-F238E27FC236}">
                  <a16:creationId xmlns:a16="http://schemas.microsoft.com/office/drawing/2014/main" xmlns="" id="{62BA563F-4FD1-42E8-ACCA-76077FD9647F}"/>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Tree>
    <p:extLst>
      <p:ext uri="{BB962C8B-B14F-4D97-AF65-F5344CB8AC3E}">
        <p14:creationId xmlns:p14="http://schemas.microsoft.com/office/powerpoint/2010/main" xmlns="" val="17813374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8" ma:contentTypeDescription="Create a new document." ma:contentTypeScope="" ma:versionID="cd08325829643c92bbda9cbaa702f35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89cb451e1b6887f33a0a66097268a486"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563083-62F2-4CD4-A1F0-55E1B88BC074}"/>
</file>

<file path=customXml/itemProps2.xml><?xml version="1.0" encoding="utf-8"?>
<ds:datastoreItem xmlns:ds="http://schemas.openxmlformats.org/officeDocument/2006/customXml" ds:itemID="{E1FFDB2E-88C1-4B77-82AB-8F15D1BBEF42}"/>
</file>

<file path=customXml/itemProps3.xml><?xml version="1.0" encoding="utf-8"?>
<ds:datastoreItem xmlns:ds="http://schemas.openxmlformats.org/officeDocument/2006/customXml" ds:itemID="{083B8A4D-A3EA-4767-BEF6-EB6F8C2FE5F1}"/>
</file>

<file path=docProps/app.xml><?xml version="1.0" encoding="utf-8"?>
<Properties xmlns="http://schemas.openxmlformats.org/officeDocument/2006/extended-properties" xmlns:vt="http://schemas.openxmlformats.org/officeDocument/2006/docPropsVTypes">
  <Template>Spectrum.thmx</Template>
  <TotalTime>352</TotalTime>
  <Words>1047</Words>
  <Application>Microsoft Office PowerPoint</Application>
  <PresentationFormat>On-screen Show (4:3)</PresentationFormat>
  <Paragraphs>293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Spectrum</vt:lpstr>
      <vt:lpstr>Syntax Directed Translation</vt:lpstr>
      <vt:lpstr>Lecture Outline</vt:lpstr>
      <vt:lpstr>Objectives and Outcomes</vt:lpstr>
      <vt:lpstr>Syntax Directed Translation</vt:lpstr>
      <vt:lpstr>Syntax Directed Translation</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Dell</cp:lastModifiedBy>
  <cp:revision>75</cp:revision>
  <dcterms:created xsi:type="dcterms:W3CDTF">2018-12-10T17:20:29Z</dcterms:created>
  <dcterms:modified xsi:type="dcterms:W3CDTF">2021-06-16T20:50:56Z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