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3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3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47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9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71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32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2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6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4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6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8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7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7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D9D37-5E84-497A-BC8E-4D0D446A5B19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0CD3-23EC-4AF7-B9CB-E7B33B85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97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BF1FB-85B1-4058-8526-B5A5089CA649}"/>
              </a:ext>
            </a:extLst>
          </p:cNvPr>
          <p:cNvSpPr txBox="1"/>
          <p:nvPr/>
        </p:nvSpPr>
        <p:spPr>
          <a:xfrm>
            <a:off x="3879542" y="1349405"/>
            <a:ext cx="4687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Power 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DFFC7-E06B-469B-B2E7-7ACE44D8A868}"/>
              </a:ext>
            </a:extLst>
          </p:cNvPr>
          <p:cNvSpPr txBox="1"/>
          <p:nvPr/>
        </p:nvSpPr>
        <p:spPr>
          <a:xfrm>
            <a:off x="514904" y="3691780"/>
            <a:ext cx="5140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Course: Introduction To Electrical Circuits Lab</a:t>
            </a:r>
          </a:p>
          <a:p>
            <a:r>
              <a:rPr lang="en-US" dirty="0"/>
              <a:t>Faculty: Abu Hena Md. Shatil</a:t>
            </a:r>
          </a:p>
          <a:p>
            <a:r>
              <a:rPr lang="en-US" dirty="0"/>
              <a:t>Section: 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26DF2-C8A3-46A8-BE68-B070FF3BD442}"/>
              </a:ext>
            </a:extLst>
          </p:cNvPr>
          <p:cNvSpPr txBox="1"/>
          <p:nvPr/>
        </p:nvSpPr>
        <p:spPr>
          <a:xfrm>
            <a:off x="514904" y="5264459"/>
            <a:ext cx="2610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	Name: Nafinur Leo</a:t>
            </a:r>
          </a:p>
          <a:p>
            <a:r>
              <a:rPr lang="en-US" dirty="0"/>
              <a:t>	Id: 20-42195-1</a:t>
            </a:r>
          </a:p>
        </p:txBody>
      </p:sp>
    </p:spTree>
    <p:extLst>
      <p:ext uri="{BB962C8B-B14F-4D97-AF65-F5344CB8AC3E}">
        <p14:creationId xmlns:p14="http://schemas.microsoft.com/office/powerpoint/2010/main" val="304304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89F214-A96C-4352-AD38-32515AF90A42}"/>
              </a:ext>
            </a:extLst>
          </p:cNvPr>
          <p:cNvSpPr txBox="1"/>
          <p:nvPr/>
        </p:nvSpPr>
        <p:spPr>
          <a:xfrm>
            <a:off x="1287261" y="1358284"/>
            <a:ext cx="707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 condenser: It is usually used where a large quantity of corrective KVAR is required.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228DE-AAC9-4A95-B2D4-63B520D9592C}"/>
              </a:ext>
            </a:extLst>
          </p:cNvPr>
          <p:cNvSpPr txBox="1"/>
          <p:nvPr/>
        </p:nvSpPr>
        <p:spPr>
          <a:xfrm>
            <a:off x="1287261" y="3089429"/>
            <a:ext cx="5504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) Improve power factor</a:t>
            </a:r>
          </a:p>
          <a:p>
            <a:r>
              <a:rPr lang="en-US" dirty="0"/>
              <a:t>	ii) Can withstand over loads for short duration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) Maintenance and operation cost high</a:t>
            </a:r>
          </a:p>
          <a:p>
            <a:r>
              <a:rPr lang="en-US" dirty="0"/>
              <a:t>	ii) Lower efficiency</a:t>
            </a:r>
          </a:p>
          <a:p>
            <a:r>
              <a:rPr lang="en-US" dirty="0"/>
              <a:t>	iii) Produce noise during operation</a:t>
            </a:r>
          </a:p>
        </p:txBody>
      </p:sp>
    </p:spTree>
    <p:extLst>
      <p:ext uri="{BB962C8B-B14F-4D97-AF65-F5344CB8AC3E}">
        <p14:creationId xmlns:p14="http://schemas.microsoft.com/office/powerpoint/2010/main" val="399494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4268D7-2C3F-49AB-A71E-E7DD86C43A51}"/>
              </a:ext>
            </a:extLst>
          </p:cNvPr>
          <p:cNvSpPr txBox="1"/>
          <p:nvPr/>
        </p:nvSpPr>
        <p:spPr>
          <a:xfrm>
            <a:off x="1313895" y="1269507"/>
            <a:ext cx="600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advancers: It is a simple ac exciter and it can be mounted on the same shaft of the main motor.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0B49E-518D-4699-A3D4-F90D1B5BA7B3}"/>
              </a:ext>
            </a:extLst>
          </p:cNvPr>
          <p:cNvSpPr txBox="1"/>
          <p:nvPr/>
        </p:nvSpPr>
        <p:spPr>
          <a:xfrm>
            <a:off x="1313895" y="2991775"/>
            <a:ext cx="6143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) Reduce lagging power factor KVAR</a:t>
            </a:r>
          </a:p>
          <a:p>
            <a:r>
              <a:rPr lang="en-US" dirty="0"/>
              <a:t>	ii) Conveniently employed where synchronous 	condenser is not suitable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) It is not economical for motors below 150 KW</a:t>
            </a:r>
          </a:p>
        </p:txBody>
      </p:sp>
    </p:spTree>
    <p:extLst>
      <p:ext uri="{BB962C8B-B14F-4D97-AF65-F5344CB8AC3E}">
        <p14:creationId xmlns:p14="http://schemas.microsoft.com/office/powerpoint/2010/main" val="268746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5A7260-FEFA-46EA-94FA-EF0D6C96E7B6}"/>
              </a:ext>
            </a:extLst>
          </p:cNvPr>
          <p:cNvSpPr txBox="1"/>
          <p:nvPr/>
        </p:nvSpPr>
        <p:spPr>
          <a:xfrm>
            <a:off x="3187082" y="2299317"/>
            <a:ext cx="6391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0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67254-FD68-47C5-B2E7-7E2A750FAEE1}"/>
              </a:ext>
            </a:extLst>
          </p:cNvPr>
          <p:cNvSpPr txBox="1"/>
          <p:nvPr/>
        </p:nvSpPr>
        <p:spPr>
          <a:xfrm>
            <a:off x="1154097" y="1154097"/>
            <a:ext cx="249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Outline:-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D3C24-4145-4C41-A7A9-BC91BB26AC4D}"/>
              </a:ext>
            </a:extLst>
          </p:cNvPr>
          <p:cNvSpPr txBox="1"/>
          <p:nvPr/>
        </p:nvSpPr>
        <p:spPr>
          <a:xfrm>
            <a:off x="1642367" y="2503502"/>
            <a:ext cx="6081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sz="2400" dirty="0"/>
              <a:t>Introduction</a:t>
            </a:r>
          </a:p>
          <a:p>
            <a:pPr marL="400050" indent="-400050">
              <a:buAutoNum type="romanLcParenR"/>
            </a:pPr>
            <a:r>
              <a:rPr lang="en-US" sz="2400" dirty="0"/>
              <a:t>Equation</a:t>
            </a:r>
          </a:p>
          <a:p>
            <a:pPr marL="400050" indent="-400050">
              <a:buAutoNum type="romanLcParenR"/>
            </a:pPr>
            <a:r>
              <a:rPr lang="en-US" sz="2400" dirty="0"/>
              <a:t>Examples</a:t>
            </a:r>
          </a:p>
          <a:p>
            <a:pPr marL="400050" indent="-400050">
              <a:buAutoNum type="romanLcParenR"/>
            </a:pPr>
            <a:r>
              <a:rPr lang="en-US" sz="2400" dirty="0"/>
              <a:t>Advantages and disadvantages</a:t>
            </a:r>
          </a:p>
          <a:p>
            <a:pPr marL="400050" indent="-400050">
              <a:buAutoNum type="romanLcParenR"/>
            </a:pPr>
            <a:r>
              <a:rPr lang="en-US" sz="2400" dirty="0"/>
              <a:t>Power factor correction</a:t>
            </a:r>
          </a:p>
          <a:p>
            <a:pPr marL="400050" indent="-400050">
              <a:buAutoNum type="romanLcParenR"/>
            </a:pPr>
            <a:r>
              <a:rPr lang="en-US" sz="2400" dirty="0"/>
              <a:t>Methods of power factor correction</a:t>
            </a:r>
          </a:p>
        </p:txBody>
      </p:sp>
    </p:spTree>
    <p:extLst>
      <p:ext uri="{BB962C8B-B14F-4D97-AF65-F5344CB8AC3E}">
        <p14:creationId xmlns:p14="http://schemas.microsoft.com/office/powerpoint/2010/main" val="133115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696FBE-080D-4EC0-AA78-6873160840C1}"/>
              </a:ext>
            </a:extLst>
          </p:cNvPr>
          <p:cNvSpPr txBox="1"/>
          <p:nvPr/>
        </p:nvSpPr>
        <p:spPr>
          <a:xfrm>
            <a:off x="1154097" y="1065321"/>
            <a:ext cx="665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factor is the ratio of true power and apparent power.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5DFB4-CD66-4B9C-B68F-B517B1CC25CC}"/>
              </a:ext>
            </a:extLst>
          </p:cNvPr>
          <p:cNvSpPr txBox="1"/>
          <p:nvPr/>
        </p:nvSpPr>
        <p:spPr>
          <a:xfrm>
            <a:off x="1154097" y="2248472"/>
            <a:ext cx="42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resistive load power factor is unity.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00639-1798-4704-A2C2-ABED110A1DCD}"/>
              </a:ext>
            </a:extLst>
          </p:cNvPr>
          <p:cNvSpPr txBox="1"/>
          <p:nvPr/>
        </p:nvSpPr>
        <p:spPr>
          <a:xfrm>
            <a:off x="1154097" y="3437878"/>
            <a:ext cx="458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inductive load power factor is lagging.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31D0D-F67F-4C1A-820E-DF5D36D7A078}"/>
              </a:ext>
            </a:extLst>
          </p:cNvPr>
          <p:cNvSpPr txBox="1"/>
          <p:nvPr/>
        </p:nvSpPr>
        <p:spPr>
          <a:xfrm>
            <a:off x="1154097" y="4545367"/>
            <a:ext cx="466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capacitive load power factor is leading.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F734CA-212D-47AE-B94B-68820EB94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991" y="2248471"/>
            <a:ext cx="2846770" cy="26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5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E60A6A-A4EE-454C-A984-1AFFB28058F7}"/>
              </a:ext>
            </a:extLst>
          </p:cNvPr>
          <p:cNvSpPr txBox="1"/>
          <p:nvPr/>
        </p:nvSpPr>
        <p:spPr>
          <a:xfrm>
            <a:off x="1251751" y="949911"/>
            <a:ext cx="13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F654B-6B54-4D08-9C1F-1F5CBD9FC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27" y="1429305"/>
            <a:ext cx="8275006" cy="48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6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54EA71-A7EE-41AF-A319-F60944536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71913"/>
              </p:ext>
            </p:extLst>
          </p:nvPr>
        </p:nvGraphicFramePr>
        <p:xfrm>
          <a:off x="1793290" y="1571346"/>
          <a:ext cx="8162523" cy="465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841">
                  <a:extLst>
                    <a:ext uri="{9D8B030D-6E8A-4147-A177-3AD203B41FA5}">
                      <a16:colId xmlns:a16="http://schemas.microsoft.com/office/drawing/2014/main" val="2956090435"/>
                    </a:ext>
                  </a:extLst>
                </a:gridCol>
                <a:gridCol w="2720841">
                  <a:extLst>
                    <a:ext uri="{9D8B030D-6E8A-4147-A177-3AD203B41FA5}">
                      <a16:colId xmlns:a16="http://schemas.microsoft.com/office/drawing/2014/main" val="4269281318"/>
                    </a:ext>
                  </a:extLst>
                </a:gridCol>
                <a:gridCol w="2720841">
                  <a:extLst>
                    <a:ext uri="{9D8B030D-6E8A-4147-A177-3AD203B41FA5}">
                      <a16:colId xmlns:a16="http://schemas.microsoft.com/office/drawing/2014/main" val="2028123857"/>
                    </a:ext>
                  </a:extLst>
                </a:gridCol>
              </a:tblGrid>
              <a:tr h="5814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Load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14075"/>
                  </a:ext>
                </a:extLst>
              </a:tr>
              <a:tr h="5814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Induction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45222"/>
                  </a:ext>
                </a:extLst>
              </a:tr>
              <a:tr h="581487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Neon lamp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20143"/>
                  </a:ext>
                </a:extLst>
              </a:tr>
              <a:tr h="581487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Induction 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884369"/>
                  </a:ext>
                </a:extLst>
              </a:tr>
              <a:tr h="581487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welding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0.3-0.4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711787"/>
                  </a:ext>
                </a:extLst>
              </a:tr>
              <a:tr h="581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Induction furnace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64221"/>
                  </a:ext>
                </a:extLst>
              </a:tr>
              <a:tr h="581487"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Fluorescent lamp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0.6-0.8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078294"/>
                  </a:ext>
                </a:extLst>
              </a:tr>
              <a:tr h="581487"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Resistance 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092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0C5821-5067-4A58-A400-6A14869D5637}"/>
              </a:ext>
            </a:extLst>
          </p:cNvPr>
          <p:cNvSpPr txBox="1"/>
          <p:nvPr/>
        </p:nvSpPr>
        <p:spPr>
          <a:xfrm>
            <a:off x="772358" y="763479"/>
            <a:ext cx="387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loads in power factor:</a:t>
            </a:r>
          </a:p>
        </p:txBody>
      </p:sp>
    </p:spTree>
    <p:extLst>
      <p:ext uri="{BB962C8B-B14F-4D97-AF65-F5344CB8AC3E}">
        <p14:creationId xmlns:p14="http://schemas.microsoft.com/office/powerpoint/2010/main" val="21914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6CB8BC-3057-49CA-9704-2C39E770BD4D}"/>
              </a:ext>
            </a:extLst>
          </p:cNvPr>
          <p:cNvSpPr txBox="1"/>
          <p:nvPr/>
        </p:nvSpPr>
        <p:spPr>
          <a:xfrm>
            <a:off x="1509204" y="1145219"/>
            <a:ext cx="4376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 of power factor: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) Reduce cost of copper</a:t>
            </a:r>
          </a:p>
          <a:p>
            <a:r>
              <a:rPr lang="en-US" dirty="0"/>
              <a:t>		ii) Increase available power</a:t>
            </a:r>
          </a:p>
          <a:p>
            <a:r>
              <a:rPr lang="en-US" dirty="0"/>
              <a:t>		iii) Reduce line losses</a:t>
            </a:r>
          </a:p>
          <a:p>
            <a:r>
              <a:rPr lang="en-US" dirty="0"/>
              <a:t>		iv) Reduce conductor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787083-43B7-43C0-997A-B35758F75A83}"/>
              </a:ext>
            </a:extLst>
          </p:cNvPr>
          <p:cNvSpPr txBox="1"/>
          <p:nvPr/>
        </p:nvSpPr>
        <p:spPr>
          <a:xfrm>
            <a:off x="1509204" y="3950562"/>
            <a:ext cx="4586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Disadvantages of power factor: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) Large copper losses</a:t>
            </a:r>
          </a:p>
          <a:p>
            <a:r>
              <a:rPr lang="en-US" dirty="0"/>
              <a:t>		ii) Poor voltage regulation</a:t>
            </a:r>
          </a:p>
          <a:p>
            <a:r>
              <a:rPr lang="en-US" dirty="0"/>
              <a:t>		iii) Greater conductor size</a:t>
            </a:r>
          </a:p>
          <a:p>
            <a:r>
              <a:rPr lang="en-US" dirty="0"/>
              <a:t>		iv) System efficiency decreases</a:t>
            </a:r>
          </a:p>
        </p:txBody>
      </p:sp>
    </p:spTree>
    <p:extLst>
      <p:ext uri="{BB962C8B-B14F-4D97-AF65-F5344CB8AC3E}">
        <p14:creationId xmlns:p14="http://schemas.microsoft.com/office/powerpoint/2010/main" val="149784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2DD71-B3B8-4E61-AFD5-890D0B7E6DB8}"/>
              </a:ext>
            </a:extLst>
          </p:cNvPr>
          <p:cNvSpPr txBox="1"/>
          <p:nvPr/>
        </p:nvSpPr>
        <p:spPr>
          <a:xfrm>
            <a:off x="1198486" y="82562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factor correction: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EE006-A964-41BA-B552-859035233E4C}"/>
              </a:ext>
            </a:extLst>
          </p:cNvPr>
          <p:cNvSpPr txBox="1"/>
          <p:nvPr/>
        </p:nvSpPr>
        <p:spPr>
          <a:xfrm>
            <a:off x="1926454" y="1518082"/>
            <a:ext cx="659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factor correction is the process of increasing the power factor to near unity without altering the original load.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49B0E-CF7A-4B9C-A941-C95B34F33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45" y="2487540"/>
            <a:ext cx="7740681" cy="37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907B9-D80C-4EC6-9618-A8CA9BE7C67F}"/>
              </a:ext>
            </a:extLst>
          </p:cNvPr>
          <p:cNvSpPr txBox="1"/>
          <p:nvPr/>
        </p:nvSpPr>
        <p:spPr>
          <a:xfrm>
            <a:off x="1420427" y="958788"/>
            <a:ext cx="4048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of power factor correction: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) Static capacitor</a:t>
            </a:r>
          </a:p>
          <a:p>
            <a:r>
              <a:rPr lang="en-US" dirty="0"/>
              <a:t>		ii) Synchronous condenser</a:t>
            </a:r>
          </a:p>
          <a:p>
            <a:r>
              <a:rPr lang="en-US" dirty="0"/>
              <a:t>		iii) Phase advancers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D3EC9-EE84-478F-B520-65E720E14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02" y="2534602"/>
            <a:ext cx="6533965" cy="35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9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A683C8-13D0-4DAF-9496-7DD70B0A3CA2}"/>
              </a:ext>
            </a:extLst>
          </p:cNvPr>
          <p:cNvSpPr txBox="1"/>
          <p:nvPr/>
        </p:nvSpPr>
        <p:spPr>
          <a:xfrm>
            <a:off x="1012054" y="1012054"/>
            <a:ext cx="6267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capacitor: Power factor can be improved by connecting static capacitor in parallel with the equipment operating at low power factor.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27323-BFC3-40A5-B9E0-B9DA6513E4ED}"/>
              </a:ext>
            </a:extLst>
          </p:cNvPr>
          <p:cNvSpPr txBox="1"/>
          <p:nvPr/>
        </p:nvSpPr>
        <p:spPr>
          <a:xfrm>
            <a:off x="1136342" y="2734322"/>
            <a:ext cx="58237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) Smaller losses</a:t>
            </a:r>
          </a:p>
          <a:p>
            <a:r>
              <a:rPr lang="en-US" dirty="0"/>
              <a:t>	ii) Require little maintenance</a:t>
            </a:r>
          </a:p>
          <a:p>
            <a:r>
              <a:rPr lang="en-US" dirty="0"/>
              <a:t>	iii) Low initial cost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) Short service life</a:t>
            </a:r>
          </a:p>
          <a:p>
            <a:r>
              <a:rPr lang="en-US" dirty="0"/>
              <a:t>	ii) Easily damaged</a:t>
            </a:r>
          </a:p>
          <a:p>
            <a:r>
              <a:rPr lang="en-US" dirty="0"/>
              <a:t>	iii) Repair is uneconomical</a:t>
            </a:r>
          </a:p>
        </p:txBody>
      </p:sp>
    </p:spTree>
    <p:extLst>
      <p:ext uri="{BB962C8B-B14F-4D97-AF65-F5344CB8AC3E}">
        <p14:creationId xmlns:p14="http://schemas.microsoft.com/office/powerpoint/2010/main" val="1185056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72</TotalTime>
  <Words>419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Nafinur Leo</dc:creator>
  <cp:lastModifiedBy>Nafinur Leo</cp:lastModifiedBy>
  <cp:revision>13</cp:revision>
  <dcterms:created xsi:type="dcterms:W3CDTF">2021-11-29T16:23:24Z</dcterms:created>
  <dcterms:modified xsi:type="dcterms:W3CDTF">2021-11-29T17:40:31Z</dcterms:modified>
</cp:coreProperties>
</file>