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75" r:id="rId5"/>
    <p:sldId id="258" r:id="rId6"/>
    <p:sldId id="259" r:id="rId7"/>
    <p:sldId id="264" r:id="rId8"/>
    <p:sldId id="265" r:id="rId9"/>
    <p:sldId id="278" r:id="rId10"/>
    <p:sldId id="279" r:id="rId11"/>
    <p:sldId id="266" r:id="rId12"/>
    <p:sldId id="267" r:id="rId13"/>
    <p:sldId id="268" r:id="rId14"/>
    <p:sldId id="269" r:id="rId15"/>
    <p:sldId id="272" r:id="rId16"/>
    <p:sldId id="280" r:id="rId17"/>
    <p:sldId id="273" r:id="rId18"/>
    <p:sldId id="260" r:id="rId19"/>
    <p:sldId id="261" r:id="rId20"/>
    <p:sldId id="270" r:id="rId21"/>
    <p:sldId id="271" r:id="rId22"/>
    <p:sldId id="262" r:id="rId23"/>
    <p:sldId id="263" r:id="rId24"/>
    <p:sldId id="276" r:id="rId25"/>
    <p:sldId id="281"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75" d="100"/>
          <a:sy n="75" d="100"/>
        </p:scale>
        <p:origin x="-124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FE730-CDBC-4E33-AE8C-4F4281C5C43E}"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GB"/>
        </a:p>
      </dgm:t>
    </dgm:pt>
    <dgm:pt modelId="{1323D337-165D-4CE7-9CC6-9CDB78B7734A}">
      <dgm:prSet/>
      <dgm:spPr/>
      <dgm:t>
        <a:bodyPr/>
        <a:lstStyle/>
        <a:p>
          <a:pPr rtl="0"/>
          <a:r>
            <a:rPr lang="en-GB" b="1" dirty="0" err="1" smtClean="0"/>
            <a:t>Khilji</a:t>
          </a:r>
          <a:r>
            <a:rPr lang="en-GB" b="1" dirty="0" smtClean="0"/>
            <a:t> </a:t>
          </a:r>
          <a:r>
            <a:rPr lang="en-GB" b="1" dirty="0" err="1" smtClean="0"/>
            <a:t>Malik</a:t>
          </a:r>
          <a:r>
            <a:rPr lang="en-GB" b="1" dirty="0" smtClean="0"/>
            <a:t> Dynasty</a:t>
          </a:r>
          <a:endParaRPr lang="en-GB" dirty="0"/>
        </a:p>
      </dgm:t>
    </dgm:pt>
    <dgm:pt modelId="{FE92B8FA-12EB-4318-98D1-A01DC31DA4A1}" type="parTrans" cxnId="{EE9E8981-7DF8-4A8F-BF68-B7D6B459E85F}">
      <dgm:prSet/>
      <dgm:spPr/>
      <dgm:t>
        <a:bodyPr/>
        <a:lstStyle/>
        <a:p>
          <a:endParaRPr lang="en-GB"/>
        </a:p>
      </dgm:t>
    </dgm:pt>
    <dgm:pt modelId="{CA92DAAE-15E2-4E26-BD98-6A63DDA71E92}" type="sibTrans" cxnId="{EE9E8981-7DF8-4A8F-BF68-B7D6B459E85F}">
      <dgm:prSet/>
      <dgm:spPr/>
      <dgm:t>
        <a:bodyPr/>
        <a:lstStyle/>
        <a:p>
          <a:endParaRPr lang="en-GB"/>
        </a:p>
      </dgm:t>
    </dgm:pt>
    <dgm:pt modelId="{D141116A-4A69-426E-AE94-48C1A7257ECC}">
      <dgm:prSet/>
      <dgm:spPr/>
      <dgm:t>
        <a:bodyPr/>
        <a:lstStyle/>
        <a:p>
          <a:pPr rtl="0"/>
          <a:r>
            <a:rPr lang="en-GB" b="1" dirty="0" err="1" smtClean="0"/>
            <a:t>Mameluk</a:t>
          </a:r>
          <a:r>
            <a:rPr lang="en-GB" b="1" dirty="0" smtClean="0"/>
            <a:t> Dynasty of Bengal</a:t>
          </a:r>
          <a:endParaRPr lang="en-GB" dirty="0"/>
        </a:p>
      </dgm:t>
    </dgm:pt>
    <dgm:pt modelId="{015157D2-0D71-46F0-9E47-EE3A7F06CAE3}" type="parTrans" cxnId="{64E1324E-908E-461F-A8DA-F8A4ED05CC49}">
      <dgm:prSet/>
      <dgm:spPr/>
      <dgm:t>
        <a:bodyPr/>
        <a:lstStyle/>
        <a:p>
          <a:endParaRPr lang="en-GB"/>
        </a:p>
      </dgm:t>
    </dgm:pt>
    <dgm:pt modelId="{58CF9046-713C-453E-84A3-A5AD63498A22}" type="sibTrans" cxnId="{64E1324E-908E-461F-A8DA-F8A4ED05CC49}">
      <dgm:prSet/>
      <dgm:spPr/>
      <dgm:t>
        <a:bodyPr/>
        <a:lstStyle/>
        <a:p>
          <a:endParaRPr lang="en-GB"/>
        </a:p>
      </dgm:t>
    </dgm:pt>
    <dgm:pt modelId="{811D54E1-A6FF-49AD-934E-A484BE7151D8}">
      <dgm:prSet/>
      <dgm:spPr/>
      <dgm:t>
        <a:bodyPr/>
        <a:lstStyle/>
        <a:p>
          <a:pPr rtl="0"/>
          <a:r>
            <a:rPr lang="en-GB" b="1" dirty="0" err="1" smtClean="0"/>
            <a:t>Balban</a:t>
          </a:r>
          <a:r>
            <a:rPr lang="en-GB" b="1" dirty="0" smtClean="0"/>
            <a:t> Dynasty of Bengal </a:t>
          </a:r>
          <a:endParaRPr lang="en-GB" dirty="0"/>
        </a:p>
      </dgm:t>
    </dgm:pt>
    <dgm:pt modelId="{CD23F311-903E-441D-9487-CC8AC380C1AA}" type="parTrans" cxnId="{79FC1767-2BB9-4395-AE76-E7ED23499B66}">
      <dgm:prSet/>
      <dgm:spPr/>
      <dgm:t>
        <a:bodyPr/>
        <a:lstStyle/>
        <a:p>
          <a:endParaRPr lang="en-GB"/>
        </a:p>
      </dgm:t>
    </dgm:pt>
    <dgm:pt modelId="{69B9108D-7DAD-4FC1-8004-9BC13DDAA5F4}" type="sibTrans" cxnId="{79FC1767-2BB9-4395-AE76-E7ED23499B66}">
      <dgm:prSet/>
      <dgm:spPr/>
      <dgm:t>
        <a:bodyPr/>
        <a:lstStyle/>
        <a:p>
          <a:endParaRPr lang="en-GB"/>
        </a:p>
      </dgm:t>
    </dgm:pt>
    <dgm:pt modelId="{A45CE9C2-2486-4C9D-89F0-BA68BC54CBC1}" type="pres">
      <dgm:prSet presAssocID="{BAEFE730-CDBC-4E33-AE8C-4F4281C5C43E}" presName="compositeShape" presStyleCnt="0">
        <dgm:presLayoutVars>
          <dgm:chMax val="7"/>
          <dgm:dir/>
          <dgm:resizeHandles val="exact"/>
        </dgm:presLayoutVars>
      </dgm:prSet>
      <dgm:spPr/>
      <dgm:t>
        <a:bodyPr/>
        <a:lstStyle/>
        <a:p>
          <a:endParaRPr lang="en-GB"/>
        </a:p>
      </dgm:t>
    </dgm:pt>
    <dgm:pt modelId="{A13563A7-D61E-4147-BB65-3ADA422B40C4}" type="pres">
      <dgm:prSet presAssocID="{1323D337-165D-4CE7-9CC6-9CDB78B7734A}" presName="circ1" presStyleLbl="vennNode1" presStyleIdx="0" presStyleCnt="3"/>
      <dgm:spPr/>
      <dgm:t>
        <a:bodyPr/>
        <a:lstStyle/>
        <a:p>
          <a:endParaRPr lang="en-GB"/>
        </a:p>
      </dgm:t>
    </dgm:pt>
    <dgm:pt modelId="{BEC52F8E-76A2-463F-8B9A-2D7019A1007C}" type="pres">
      <dgm:prSet presAssocID="{1323D337-165D-4CE7-9CC6-9CDB78B7734A}" presName="circ1Tx" presStyleLbl="revTx" presStyleIdx="0" presStyleCnt="0">
        <dgm:presLayoutVars>
          <dgm:chMax val="0"/>
          <dgm:chPref val="0"/>
          <dgm:bulletEnabled val="1"/>
        </dgm:presLayoutVars>
      </dgm:prSet>
      <dgm:spPr/>
      <dgm:t>
        <a:bodyPr/>
        <a:lstStyle/>
        <a:p>
          <a:endParaRPr lang="en-GB"/>
        </a:p>
      </dgm:t>
    </dgm:pt>
    <dgm:pt modelId="{2878BA70-F558-40D4-B41D-68391244F23B}" type="pres">
      <dgm:prSet presAssocID="{D141116A-4A69-426E-AE94-48C1A7257ECC}" presName="circ2" presStyleLbl="vennNode1" presStyleIdx="1" presStyleCnt="3"/>
      <dgm:spPr/>
      <dgm:t>
        <a:bodyPr/>
        <a:lstStyle/>
        <a:p>
          <a:endParaRPr lang="en-GB"/>
        </a:p>
      </dgm:t>
    </dgm:pt>
    <dgm:pt modelId="{E7D94F7E-BD19-4CF9-8476-F5BB12A40131}" type="pres">
      <dgm:prSet presAssocID="{D141116A-4A69-426E-AE94-48C1A7257ECC}" presName="circ2Tx" presStyleLbl="revTx" presStyleIdx="0" presStyleCnt="0">
        <dgm:presLayoutVars>
          <dgm:chMax val="0"/>
          <dgm:chPref val="0"/>
          <dgm:bulletEnabled val="1"/>
        </dgm:presLayoutVars>
      </dgm:prSet>
      <dgm:spPr/>
      <dgm:t>
        <a:bodyPr/>
        <a:lstStyle/>
        <a:p>
          <a:endParaRPr lang="en-GB"/>
        </a:p>
      </dgm:t>
    </dgm:pt>
    <dgm:pt modelId="{6D9EF5D1-DCB8-49C0-9604-4090C4D0A83A}" type="pres">
      <dgm:prSet presAssocID="{811D54E1-A6FF-49AD-934E-A484BE7151D8}" presName="circ3" presStyleLbl="vennNode1" presStyleIdx="2" presStyleCnt="3"/>
      <dgm:spPr/>
      <dgm:t>
        <a:bodyPr/>
        <a:lstStyle/>
        <a:p>
          <a:endParaRPr lang="en-GB"/>
        </a:p>
      </dgm:t>
    </dgm:pt>
    <dgm:pt modelId="{31894AF1-0BDE-4BAD-9411-BDE33EE89302}" type="pres">
      <dgm:prSet presAssocID="{811D54E1-A6FF-49AD-934E-A484BE7151D8}" presName="circ3Tx" presStyleLbl="revTx" presStyleIdx="0" presStyleCnt="0">
        <dgm:presLayoutVars>
          <dgm:chMax val="0"/>
          <dgm:chPref val="0"/>
          <dgm:bulletEnabled val="1"/>
        </dgm:presLayoutVars>
      </dgm:prSet>
      <dgm:spPr/>
      <dgm:t>
        <a:bodyPr/>
        <a:lstStyle/>
        <a:p>
          <a:endParaRPr lang="en-GB"/>
        </a:p>
      </dgm:t>
    </dgm:pt>
  </dgm:ptLst>
  <dgm:cxnLst>
    <dgm:cxn modelId="{64E1324E-908E-461F-A8DA-F8A4ED05CC49}" srcId="{BAEFE730-CDBC-4E33-AE8C-4F4281C5C43E}" destId="{D141116A-4A69-426E-AE94-48C1A7257ECC}" srcOrd="1" destOrd="0" parTransId="{015157D2-0D71-46F0-9E47-EE3A7F06CAE3}" sibTransId="{58CF9046-713C-453E-84A3-A5AD63498A22}"/>
    <dgm:cxn modelId="{EE9E8981-7DF8-4A8F-BF68-B7D6B459E85F}" srcId="{BAEFE730-CDBC-4E33-AE8C-4F4281C5C43E}" destId="{1323D337-165D-4CE7-9CC6-9CDB78B7734A}" srcOrd="0" destOrd="0" parTransId="{FE92B8FA-12EB-4318-98D1-A01DC31DA4A1}" sibTransId="{CA92DAAE-15E2-4E26-BD98-6A63DDA71E92}"/>
    <dgm:cxn modelId="{AF274AA5-3BE7-4624-883F-51661C354E40}" type="presOf" srcId="{811D54E1-A6FF-49AD-934E-A484BE7151D8}" destId="{31894AF1-0BDE-4BAD-9411-BDE33EE89302}" srcOrd="1" destOrd="0" presId="urn:microsoft.com/office/officeart/2005/8/layout/venn1"/>
    <dgm:cxn modelId="{79FC1767-2BB9-4395-AE76-E7ED23499B66}" srcId="{BAEFE730-CDBC-4E33-AE8C-4F4281C5C43E}" destId="{811D54E1-A6FF-49AD-934E-A484BE7151D8}" srcOrd="2" destOrd="0" parTransId="{CD23F311-903E-441D-9487-CC8AC380C1AA}" sibTransId="{69B9108D-7DAD-4FC1-8004-9BC13DDAA5F4}"/>
    <dgm:cxn modelId="{1F001FD3-6389-4291-A562-FD05060CEAD7}" type="presOf" srcId="{D141116A-4A69-426E-AE94-48C1A7257ECC}" destId="{E7D94F7E-BD19-4CF9-8476-F5BB12A40131}" srcOrd="1" destOrd="0" presId="urn:microsoft.com/office/officeart/2005/8/layout/venn1"/>
    <dgm:cxn modelId="{CE3AD713-2464-4433-A3AB-3489520D9335}" type="presOf" srcId="{BAEFE730-CDBC-4E33-AE8C-4F4281C5C43E}" destId="{A45CE9C2-2486-4C9D-89F0-BA68BC54CBC1}" srcOrd="0" destOrd="0" presId="urn:microsoft.com/office/officeart/2005/8/layout/venn1"/>
    <dgm:cxn modelId="{9231D8AF-D708-43EF-AC65-FB851DD5F923}" type="presOf" srcId="{811D54E1-A6FF-49AD-934E-A484BE7151D8}" destId="{6D9EF5D1-DCB8-49C0-9604-4090C4D0A83A}" srcOrd="0" destOrd="0" presId="urn:microsoft.com/office/officeart/2005/8/layout/venn1"/>
    <dgm:cxn modelId="{DA54029B-4D2F-431D-A998-FBB97C1A863B}" type="presOf" srcId="{1323D337-165D-4CE7-9CC6-9CDB78B7734A}" destId="{BEC52F8E-76A2-463F-8B9A-2D7019A1007C}" srcOrd="1" destOrd="0" presId="urn:microsoft.com/office/officeart/2005/8/layout/venn1"/>
    <dgm:cxn modelId="{DCB842C8-D8F9-46F0-B57B-82BC8661E852}" type="presOf" srcId="{D141116A-4A69-426E-AE94-48C1A7257ECC}" destId="{2878BA70-F558-40D4-B41D-68391244F23B}" srcOrd="0" destOrd="0" presId="urn:microsoft.com/office/officeart/2005/8/layout/venn1"/>
    <dgm:cxn modelId="{574F9B10-6B3B-404B-91BE-8BA11342C700}" type="presOf" srcId="{1323D337-165D-4CE7-9CC6-9CDB78B7734A}" destId="{A13563A7-D61E-4147-BB65-3ADA422B40C4}" srcOrd="0" destOrd="0" presId="urn:microsoft.com/office/officeart/2005/8/layout/venn1"/>
    <dgm:cxn modelId="{FAC48201-2C7B-43E1-BE42-CF5BFF3016AD}" type="presParOf" srcId="{A45CE9C2-2486-4C9D-89F0-BA68BC54CBC1}" destId="{A13563A7-D61E-4147-BB65-3ADA422B40C4}" srcOrd="0" destOrd="0" presId="urn:microsoft.com/office/officeart/2005/8/layout/venn1"/>
    <dgm:cxn modelId="{6E8929EC-9F4F-4872-9FAC-0DDF70E14529}" type="presParOf" srcId="{A45CE9C2-2486-4C9D-89F0-BA68BC54CBC1}" destId="{BEC52F8E-76A2-463F-8B9A-2D7019A1007C}" srcOrd="1" destOrd="0" presId="urn:microsoft.com/office/officeart/2005/8/layout/venn1"/>
    <dgm:cxn modelId="{D947CB42-5142-4940-A660-B6B08D0B6479}" type="presParOf" srcId="{A45CE9C2-2486-4C9D-89F0-BA68BC54CBC1}" destId="{2878BA70-F558-40D4-B41D-68391244F23B}" srcOrd="2" destOrd="0" presId="urn:microsoft.com/office/officeart/2005/8/layout/venn1"/>
    <dgm:cxn modelId="{CAA2FF7B-84FF-42AA-82B2-0EEF697F30BE}" type="presParOf" srcId="{A45CE9C2-2486-4C9D-89F0-BA68BC54CBC1}" destId="{E7D94F7E-BD19-4CF9-8476-F5BB12A40131}" srcOrd="3" destOrd="0" presId="urn:microsoft.com/office/officeart/2005/8/layout/venn1"/>
    <dgm:cxn modelId="{8954C339-0E18-446C-8BBD-78C897BB4585}" type="presParOf" srcId="{A45CE9C2-2486-4C9D-89F0-BA68BC54CBC1}" destId="{6D9EF5D1-DCB8-49C0-9604-4090C4D0A83A}" srcOrd="4" destOrd="0" presId="urn:microsoft.com/office/officeart/2005/8/layout/venn1"/>
    <dgm:cxn modelId="{45EF8E08-73EC-477E-B3DF-066C2A1F46F3}" type="presParOf" srcId="{A45CE9C2-2486-4C9D-89F0-BA68BC54CBC1}" destId="{31894AF1-0BDE-4BAD-9411-BDE33EE89302}"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563A7-D61E-4147-BB65-3ADA422B40C4}">
      <dsp:nvSpPr>
        <dsp:cNvPr id="0" name=""/>
        <dsp:cNvSpPr/>
      </dsp:nvSpPr>
      <dsp:spPr>
        <a:xfrm>
          <a:off x="2271674" y="60921"/>
          <a:ext cx="2924251" cy="29242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GB" sz="2800" b="1" kern="1200" dirty="0" err="1" smtClean="0"/>
            <a:t>Khilji</a:t>
          </a:r>
          <a:r>
            <a:rPr lang="en-GB" sz="2800" b="1" kern="1200" dirty="0" smtClean="0"/>
            <a:t> </a:t>
          </a:r>
          <a:r>
            <a:rPr lang="en-GB" sz="2800" b="1" kern="1200" dirty="0" err="1" smtClean="0"/>
            <a:t>Malik</a:t>
          </a:r>
          <a:r>
            <a:rPr lang="en-GB" sz="2800" b="1" kern="1200" dirty="0" smtClean="0"/>
            <a:t> Dynasty</a:t>
          </a:r>
          <a:endParaRPr lang="en-GB" sz="2800" kern="1200" dirty="0"/>
        </a:p>
      </dsp:txBody>
      <dsp:txXfrm>
        <a:off x="2661574" y="572665"/>
        <a:ext cx="2144450" cy="1315913"/>
      </dsp:txXfrm>
    </dsp:sp>
    <dsp:sp modelId="{2878BA70-F558-40D4-B41D-68391244F23B}">
      <dsp:nvSpPr>
        <dsp:cNvPr id="0" name=""/>
        <dsp:cNvSpPr/>
      </dsp:nvSpPr>
      <dsp:spPr>
        <a:xfrm>
          <a:off x="3326841" y="1888578"/>
          <a:ext cx="2924251" cy="29242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GB" sz="2800" b="1" kern="1200" dirty="0" err="1" smtClean="0"/>
            <a:t>Mameluk</a:t>
          </a:r>
          <a:r>
            <a:rPr lang="en-GB" sz="2800" b="1" kern="1200" dirty="0" smtClean="0"/>
            <a:t> Dynasty of Bengal</a:t>
          </a:r>
          <a:endParaRPr lang="en-GB" sz="2800" kern="1200" dirty="0"/>
        </a:p>
      </dsp:txBody>
      <dsp:txXfrm>
        <a:off x="4221175" y="2644010"/>
        <a:ext cx="1754550" cy="1608338"/>
      </dsp:txXfrm>
    </dsp:sp>
    <dsp:sp modelId="{6D9EF5D1-DCB8-49C0-9604-4090C4D0A83A}">
      <dsp:nvSpPr>
        <dsp:cNvPr id="0" name=""/>
        <dsp:cNvSpPr/>
      </dsp:nvSpPr>
      <dsp:spPr>
        <a:xfrm>
          <a:off x="1216507" y="1888578"/>
          <a:ext cx="2924251" cy="29242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GB" sz="2800" b="1" kern="1200" dirty="0" err="1" smtClean="0"/>
            <a:t>Balban</a:t>
          </a:r>
          <a:r>
            <a:rPr lang="en-GB" sz="2800" b="1" kern="1200" dirty="0" smtClean="0"/>
            <a:t> Dynasty of Bengal </a:t>
          </a:r>
          <a:endParaRPr lang="en-GB" sz="2800" kern="1200" dirty="0"/>
        </a:p>
      </dsp:txBody>
      <dsp:txXfrm>
        <a:off x="1491874" y="2644010"/>
        <a:ext cx="1754550" cy="16083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1/30/2019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1/30/2019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1/30/2019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1/30/2019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1/30/2019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1/30/2019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1/30/2019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1459" TargetMode="External"/><Relationship Id="rId2" Type="http://schemas.openxmlformats.org/officeDocument/2006/relationships/hyperlink" Target="http://en.wikipedia.org/wiki/143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anglapedia.org/HT/B_0070.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anglapedia.org/HT/A_0161.htm" TargetMode="External"/><Relationship Id="rId2" Type="http://schemas.openxmlformats.org/officeDocument/2006/relationships/hyperlink" Target="http://www.banglapedia.org/HT/S_0493.htm" TargetMode="External"/><Relationship Id="rId1" Type="http://schemas.openxmlformats.org/officeDocument/2006/relationships/slideLayout" Target="../slideLayouts/slideLayout2.xml"/><Relationship Id="rId6" Type="http://schemas.openxmlformats.org/officeDocument/2006/relationships/hyperlink" Target="http://www.banglapedia.org/HT/T_0001.htm" TargetMode="External"/><Relationship Id="rId5" Type="http://schemas.openxmlformats.org/officeDocument/2006/relationships/hyperlink" Target="http://www.banglapedia.org/HT/M_0495.htm" TargetMode="External"/><Relationship Id="rId4" Type="http://schemas.openxmlformats.org/officeDocument/2006/relationships/hyperlink" Target="http://www.banglapedia.org/HT/A_0172.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normAutofit/>
          </a:bodyPr>
          <a:lstStyle/>
          <a:p>
            <a:r>
              <a:rPr lang="en-GB" sz="3600" dirty="0" smtClean="0"/>
              <a:t>History of Bengal, 1204-1757:</a:t>
            </a:r>
            <a:br>
              <a:rPr lang="en-GB" sz="3600" dirty="0" smtClean="0"/>
            </a:br>
            <a:r>
              <a:rPr lang="en-GB" sz="3600" dirty="0" smtClean="0"/>
              <a:t>An overview</a:t>
            </a:r>
            <a:endParaRPr lang="en-GB" sz="3600" dirty="0"/>
          </a:p>
        </p:txBody>
      </p:sp>
      <p:sp>
        <p:nvSpPr>
          <p:cNvPr id="3" name="Subtitle 2"/>
          <p:cNvSpPr>
            <a:spLocks noGrp="1"/>
          </p:cNvSpPr>
          <p:nvPr>
            <p:ph type="subTitle" idx="1"/>
          </p:nvPr>
        </p:nvSpPr>
        <p:spPr>
          <a:xfrm>
            <a:off x="2438400" y="5029200"/>
            <a:ext cx="6172200" cy="1371600"/>
          </a:xfrm>
        </p:spPr>
        <p:txBody>
          <a:bodyPr>
            <a:normAutofit/>
          </a:bodyPr>
          <a:lstStyle/>
          <a:p>
            <a:r>
              <a:rPr lang="en-GB" sz="2800" dirty="0" err="1" smtClean="0"/>
              <a:t>Dr.</a:t>
            </a:r>
            <a:r>
              <a:rPr lang="en-GB" sz="2800" dirty="0" smtClean="0"/>
              <a:t> Buddha </a:t>
            </a:r>
            <a:r>
              <a:rPr lang="en-GB" sz="2800" dirty="0" err="1" smtClean="0"/>
              <a:t>Dev</a:t>
            </a:r>
            <a:r>
              <a:rPr lang="en-GB" sz="2800" dirty="0" smtClean="0"/>
              <a:t> </a:t>
            </a:r>
            <a:r>
              <a:rPr lang="en-GB" sz="2800" dirty="0" err="1" smtClean="0"/>
              <a:t>Biswas</a:t>
            </a:r>
            <a:endParaRPr lang="en-GB" sz="2800" dirty="0" smtClean="0"/>
          </a:p>
          <a:p>
            <a:r>
              <a:rPr lang="en-GB" sz="2800" dirty="0" err="1" smtClean="0"/>
              <a:t>Deptartment</a:t>
            </a:r>
            <a:r>
              <a:rPr lang="en-GB" sz="2800" dirty="0" smtClean="0"/>
              <a:t> </a:t>
            </a:r>
            <a:r>
              <a:rPr lang="en-GB" sz="2800" dirty="0" smtClean="0"/>
              <a:t>of Social Science</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akhtiar.jpg"/>
          <p:cNvPicPr>
            <a:picLocks noGrp="1" noChangeAspect="1"/>
          </p:cNvPicPr>
          <p:nvPr>
            <p:ph sz="quarter" idx="1"/>
          </p:nvPr>
        </p:nvPicPr>
        <p:blipFill>
          <a:blip r:embed="rId2"/>
          <a:stretch>
            <a:fillRect/>
          </a:stretch>
        </p:blipFill>
        <p:spPr>
          <a:xfrm>
            <a:off x="4038600" y="1447800"/>
            <a:ext cx="3968269" cy="5170774"/>
          </a:xfrm>
        </p:spPr>
      </p:pic>
      <p:sp>
        <p:nvSpPr>
          <p:cNvPr id="5" name="Rectangle 4"/>
          <p:cNvSpPr/>
          <p:nvPr/>
        </p:nvSpPr>
        <p:spPr>
          <a:xfrm>
            <a:off x="228600" y="1828801"/>
            <a:ext cx="2819400" cy="3785652"/>
          </a:xfrm>
          <a:prstGeom prst="rect">
            <a:avLst/>
          </a:prstGeom>
        </p:spPr>
        <p:txBody>
          <a:bodyPr wrap="square">
            <a:spAutoFit/>
          </a:bodyPr>
          <a:lstStyle/>
          <a:p>
            <a:r>
              <a:rPr lang="en-US" sz="2400" dirty="0" smtClean="0"/>
              <a:t>Gold coin of Muhammad </a:t>
            </a:r>
            <a:r>
              <a:rPr lang="en-US" sz="2400" dirty="0" err="1" smtClean="0"/>
              <a:t>Bakhtiar</a:t>
            </a:r>
            <a:r>
              <a:rPr lang="en-US" sz="2400" dirty="0" smtClean="0"/>
              <a:t>, struck in A.H. 601 (A.D. 1204–5) in Bengal in the name of Sultan Muhammad </a:t>
            </a:r>
            <a:r>
              <a:rPr lang="en-US" sz="2400" dirty="0" err="1" smtClean="0"/>
              <a:t>Ghuri</a:t>
            </a:r>
            <a:r>
              <a:rPr lang="en-US" sz="2400" dirty="0" smtClean="0"/>
              <a:t>. Obverse and reverse.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buNone/>
            </a:pPr>
            <a:r>
              <a:rPr lang="en-GB" dirty="0" smtClean="0"/>
              <a:t>From rebel to rebel: Challenges for the successors</a:t>
            </a:r>
          </a:p>
          <a:p>
            <a:r>
              <a:rPr lang="en-GB" b="1" dirty="0" err="1" smtClean="0"/>
              <a:t>Muhammed</a:t>
            </a:r>
            <a:r>
              <a:rPr lang="en-GB" b="1" dirty="0" smtClean="0"/>
              <a:t> </a:t>
            </a:r>
            <a:r>
              <a:rPr lang="en-GB" b="1" dirty="0" err="1" smtClean="0"/>
              <a:t>Shiran</a:t>
            </a:r>
            <a:r>
              <a:rPr lang="en-GB" b="1" dirty="0" smtClean="0"/>
              <a:t> </a:t>
            </a:r>
            <a:r>
              <a:rPr lang="en-GB" b="1" dirty="0" err="1" smtClean="0"/>
              <a:t>Khilji</a:t>
            </a:r>
            <a:r>
              <a:rPr lang="en-GB" b="1" dirty="0" smtClean="0"/>
              <a:t> </a:t>
            </a:r>
            <a:r>
              <a:rPr lang="en-GB" dirty="0" smtClean="0"/>
              <a:t>(1206-1208 ): dethroned, fled and died</a:t>
            </a:r>
          </a:p>
          <a:p>
            <a:r>
              <a:rPr lang="en-GB" b="1" dirty="0" err="1" smtClean="0"/>
              <a:t>Hussamuddin</a:t>
            </a:r>
            <a:r>
              <a:rPr lang="en-GB" b="1" dirty="0" smtClean="0"/>
              <a:t> </a:t>
            </a:r>
            <a:r>
              <a:rPr lang="en-GB" b="1" dirty="0" err="1" smtClean="0"/>
              <a:t>Iwaj</a:t>
            </a:r>
            <a:r>
              <a:rPr lang="en-GB" b="1" dirty="0" smtClean="0"/>
              <a:t> </a:t>
            </a:r>
            <a:r>
              <a:rPr lang="en-GB" b="1" dirty="0" err="1" smtClean="0"/>
              <a:t>Khilji</a:t>
            </a:r>
            <a:r>
              <a:rPr lang="en-GB" b="1" dirty="0" smtClean="0"/>
              <a:t> </a:t>
            </a:r>
            <a:r>
              <a:rPr lang="en-GB" dirty="0" smtClean="0"/>
              <a:t>(1208-1210): dethroned </a:t>
            </a:r>
          </a:p>
          <a:p>
            <a:r>
              <a:rPr lang="en-GB" b="1" dirty="0" smtClean="0"/>
              <a:t>Ali </a:t>
            </a:r>
            <a:r>
              <a:rPr lang="en-GB" b="1" dirty="0" err="1" smtClean="0"/>
              <a:t>Mardan</a:t>
            </a:r>
            <a:r>
              <a:rPr lang="en-GB" b="1" dirty="0" smtClean="0"/>
              <a:t> </a:t>
            </a:r>
            <a:r>
              <a:rPr lang="en-GB" b="1" dirty="0" err="1" smtClean="0"/>
              <a:t>Khilji</a:t>
            </a:r>
            <a:r>
              <a:rPr lang="en-GB" dirty="0" smtClean="0"/>
              <a:t> (1210-1212): dethroned and murdered </a:t>
            </a:r>
          </a:p>
          <a:p>
            <a:r>
              <a:rPr lang="en-GB" b="1" dirty="0" err="1" smtClean="0"/>
              <a:t>Ghiyasuddin</a:t>
            </a:r>
            <a:r>
              <a:rPr lang="en-GB" b="1" dirty="0" smtClean="0"/>
              <a:t> </a:t>
            </a:r>
            <a:r>
              <a:rPr lang="en-GB" b="1" dirty="0" err="1" smtClean="0"/>
              <a:t>Iwaj</a:t>
            </a:r>
            <a:r>
              <a:rPr lang="en-GB" b="1" dirty="0" smtClean="0"/>
              <a:t> </a:t>
            </a:r>
            <a:r>
              <a:rPr lang="en-GB" b="1" dirty="0" err="1" smtClean="0"/>
              <a:t>Khilji</a:t>
            </a:r>
            <a:r>
              <a:rPr lang="en-GB" dirty="0" smtClean="0"/>
              <a:t> (1212-1227): killed and his army routed.........Bengal was declared an province of the Delhi Sultanate, ushering in the </a:t>
            </a:r>
            <a:r>
              <a:rPr lang="en-GB" dirty="0" err="1" smtClean="0"/>
              <a:t>Mamluk</a:t>
            </a:r>
            <a:r>
              <a:rPr lang="en-GB" dirty="0" smtClean="0"/>
              <a:t> or Slave dynasty of Delhi.</a:t>
            </a:r>
          </a:p>
          <a:p>
            <a:endParaRPr lang="en-GB" dirty="0" smtClean="0"/>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normAutofit lnSpcReduction="10000"/>
          </a:bodyPr>
          <a:lstStyle/>
          <a:p>
            <a:pPr>
              <a:buNone/>
            </a:pPr>
            <a:r>
              <a:rPr lang="en-GB" b="1" dirty="0" err="1" smtClean="0"/>
              <a:t>Mameluk</a:t>
            </a:r>
            <a:r>
              <a:rPr lang="en-GB" b="1" dirty="0" smtClean="0"/>
              <a:t> Dynasty of Bengal: Not so easy to rule in Bengal</a:t>
            </a:r>
            <a:br>
              <a:rPr lang="en-GB" b="1" dirty="0" smtClean="0"/>
            </a:br>
            <a:endParaRPr lang="en-GB" b="1" dirty="0" smtClean="0"/>
          </a:p>
          <a:p>
            <a:r>
              <a:rPr lang="en-GB" b="1" dirty="0" err="1" smtClean="0"/>
              <a:t>Nasiruddin</a:t>
            </a:r>
            <a:r>
              <a:rPr lang="en-GB" b="1" dirty="0" smtClean="0"/>
              <a:t> Mahmud:</a:t>
            </a:r>
            <a:r>
              <a:rPr lang="en-GB" dirty="0" smtClean="0"/>
              <a:t> (1227-1229)</a:t>
            </a:r>
          </a:p>
          <a:p>
            <a:r>
              <a:rPr lang="en-GB" b="1" dirty="0" err="1" smtClean="0"/>
              <a:t>Malik</a:t>
            </a:r>
            <a:r>
              <a:rPr lang="en-GB" b="1" dirty="0" smtClean="0"/>
              <a:t> </a:t>
            </a:r>
            <a:r>
              <a:rPr lang="en-GB" b="1" dirty="0" err="1" smtClean="0"/>
              <a:t>Balkha</a:t>
            </a:r>
            <a:r>
              <a:rPr lang="en-GB" b="1" dirty="0" smtClean="0"/>
              <a:t> </a:t>
            </a:r>
            <a:r>
              <a:rPr lang="en-GB" b="1" dirty="0" err="1" smtClean="0"/>
              <a:t>Khilji</a:t>
            </a:r>
            <a:r>
              <a:rPr lang="en-GB" b="1" dirty="0" smtClean="0"/>
              <a:t> or </a:t>
            </a:r>
            <a:r>
              <a:rPr lang="en-GB" b="1" dirty="0" err="1" smtClean="0"/>
              <a:t>Daulat</a:t>
            </a:r>
            <a:r>
              <a:rPr lang="en-GB" b="1" dirty="0" smtClean="0"/>
              <a:t> Shah Bin </a:t>
            </a:r>
            <a:r>
              <a:rPr lang="en-GB" b="1" dirty="0" err="1" smtClean="0"/>
              <a:t>Maudud</a:t>
            </a:r>
            <a:r>
              <a:rPr lang="en-GB" b="1" dirty="0" smtClean="0"/>
              <a:t>:</a:t>
            </a:r>
            <a:r>
              <a:rPr lang="en-GB" dirty="0" smtClean="0"/>
              <a:t> (1229-1232)</a:t>
            </a:r>
          </a:p>
          <a:p>
            <a:r>
              <a:rPr lang="en-GB" b="1" dirty="0" err="1" smtClean="0"/>
              <a:t>Allauddin</a:t>
            </a:r>
            <a:r>
              <a:rPr lang="en-GB" b="1" dirty="0" smtClean="0"/>
              <a:t> </a:t>
            </a:r>
            <a:r>
              <a:rPr lang="en-GB" b="1" dirty="0" err="1" smtClean="0"/>
              <a:t>Jani</a:t>
            </a:r>
            <a:r>
              <a:rPr lang="en-GB" b="1" dirty="0" smtClean="0"/>
              <a:t>:</a:t>
            </a:r>
            <a:r>
              <a:rPr lang="en-GB" dirty="0" smtClean="0"/>
              <a:t> (1232-1233)</a:t>
            </a:r>
          </a:p>
          <a:p>
            <a:r>
              <a:rPr lang="en-GB" b="1" dirty="0" err="1" smtClean="0"/>
              <a:t>Saifuddin</a:t>
            </a:r>
            <a:r>
              <a:rPr lang="en-GB" b="1" dirty="0" smtClean="0"/>
              <a:t> </a:t>
            </a:r>
            <a:r>
              <a:rPr lang="en-GB" b="1" dirty="0" err="1" smtClean="0"/>
              <a:t>Aibak</a:t>
            </a:r>
            <a:r>
              <a:rPr lang="en-GB" b="1" dirty="0" smtClean="0"/>
              <a:t> :</a:t>
            </a:r>
            <a:r>
              <a:rPr lang="en-GB" dirty="0" smtClean="0"/>
              <a:t> (1233-1236)</a:t>
            </a:r>
          </a:p>
          <a:p>
            <a:r>
              <a:rPr lang="en-GB" b="1" dirty="0" err="1" smtClean="0"/>
              <a:t>Awar</a:t>
            </a:r>
            <a:r>
              <a:rPr lang="en-GB" b="1" dirty="0" smtClean="0"/>
              <a:t> Khan </a:t>
            </a:r>
            <a:r>
              <a:rPr lang="en-GB" b="1" dirty="0" err="1" smtClean="0"/>
              <a:t>Aibak</a:t>
            </a:r>
            <a:r>
              <a:rPr lang="en-GB" b="1" dirty="0" smtClean="0"/>
              <a:t> :</a:t>
            </a:r>
            <a:r>
              <a:rPr lang="en-GB" dirty="0" smtClean="0"/>
              <a:t> (1236)</a:t>
            </a:r>
          </a:p>
          <a:p>
            <a:r>
              <a:rPr lang="en-GB" b="1" dirty="0" err="1" smtClean="0"/>
              <a:t>Tughral</a:t>
            </a:r>
            <a:r>
              <a:rPr lang="en-GB" b="1" dirty="0" smtClean="0"/>
              <a:t> </a:t>
            </a:r>
            <a:r>
              <a:rPr lang="en-GB" b="1" dirty="0" err="1" smtClean="0"/>
              <a:t>Tughan</a:t>
            </a:r>
            <a:r>
              <a:rPr lang="en-GB" b="1" dirty="0" smtClean="0"/>
              <a:t> Khan :</a:t>
            </a:r>
            <a:r>
              <a:rPr lang="en-GB" dirty="0" smtClean="0"/>
              <a:t> (1236-1246)</a:t>
            </a:r>
          </a:p>
          <a:p>
            <a:r>
              <a:rPr lang="en-GB" b="1" dirty="0" err="1" smtClean="0"/>
              <a:t>Tughlaq</a:t>
            </a:r>
            <a:r>
              <a:rPr lang="en-GB" b="1" dirty="0" smtClean="0"/>
              <a:t> Tamar Khan:</a:t>
            </a:r>
            <a:r>
              <a:rPr lang="en-GB" dirty="0" smtClean="0"/>
              <a:t> (1246-1247)</a:t>
            </a:r>
          </a:p>
          <a:p>
            <a:r>
              <a:rPr lang="en-GB" b="1" dirty="0" err="1" smtClean="0"/>
              <a:t>Jalaluddin</a:t>
            </a:r>
            <a:r>
              <a:rPr lang="en-GB" b="1" dirty="0" smtClean="0"/>
              <a:t> </a:t>
            </a:r>
            <a:r>
              <a:rPr lang="en-GB" b="1" dirty="0" err="1" smtClean="0"/>
              <a:t>Masud</a:t>
            </a:r>
            <a:r>
              <a:rPr lang="en-GB" b="1" dirty="0" smtClean="0"/>
              <a:t> </a:t>
            </a:r>
            <a:r>
              <a:rPr lang="en-GB" b="1" dirty="0" err="1" smtClean="0"/>
              <a:t>Jani</a:t>
            </a:r>
            <a:r>
              <a:rPr lang="en-GB" b="1" dirty="0" smtClean="0"/>
              <a:t> :</a:t>
            </a:r>
            <a:r>
              <a:rPr lang="en-GB" dirty="0" smtClean="0"/>
              <a:t> (1247-1251)</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endParaRPr lang="en-GB" dirty="0" smtClean="0"/>
          </a:p>
          <a:p>
            <a:endParaRPr lang="en-GB" dirty="0" smtClean="0"/>
          </a:p>
          <a:p>
            <a:endParaRPr lang="en-GB" dirty="0" smtClean="0"/>
          </a:p>
          <a:p>
            <a:r>
              <a:rPr lang="en-GB" dirty="0" err="1" smtClean="0"/>
              <a:t>Malik</a:t>
            </a:r>
            <a:r>
              <a:rPr lang="en-GB" dirty="0" smtClean="0"/>
              <a:t> </a:t>
            </a:r>
            <a:r>
              <a:rPr lang="en-GB" dirty="0" err="1" smtClean="0"/>
              <a:t>Ikhtiyaruddin</a:t>
            </a:r>
            <a:r>
              <a:rPr lang="en-GB" dirty="0" smtClean="0"/>
              <a:t> </a:t>
            </a:r>
            <a:r>
              <a:rPr lang="en-GB" dirty="0" err="1" smtClean="0"/>
              <a:t>Iuzbak</a:t>
            </a:r>
            <a:r>
              <a:rPr lang="en-GB" dirty="0" smtClean="0"/>
              <a:t>: (1251-1257)</a:t>
            </a:r>
          </a:p>
          <a:p>
            <a:r>
              <a:rPr lang="en-GB" b="1" dirty="0" err="1" smtClean="0"/>
              <a:t>Ijjauddin</a:t>
            </a:r>
            <a:r>
              <a:rPr lang="en-GB" b="1" dirty="0" smtClean="0"/>
              <a:t> </a:t>
            </a:r>
            <a:r>
              <a:rPr lang="en-GB" b="1" dirty="0" err="1" smtClean="0"/>
              <a:t>Balban</a:t>
            </a:r>
            <a:r>
              <a:rPr lang="en-GB" b="1" dirty="0" smtClean="0"/>
              <a:t>-e-</a:t>
            </a:r>
            <a:r>
              <a:rPr lang="en-GB" b="1" dirty="0" err="1" smtClean="0"/>
              <a:t>Iuzbaki</a:t>
            </a:r>
            <a:r>
              <a:rPr lang="en-GB" b="1" dirty="0" smtClean="0"/>
              <a:t>:</a:t>
            </a:r>
            <a:r>
              <a:rPr lang="en-GB" dirty="0" smtClean="0"/>
              <a:t> (1257-1259)</a:t>
            </a:r>
          </a:p>
          <a:p>
            <a:r>
              <a:rPr lang="en-GB" b="1" dirty="0" smtClean="0"/>
              <a:t>Tatar Khan:</a:t>
            </a:r>
            <a:r>
              <a:rPr lang="en-GB" dirty="0" smtClean="0"/>
              <a:t> (1259-1268)</a:t>
            </a:r>
          </a:p>
          <a:p>
            <a:r>
              <a:rPr lang="en-GB" b="1" dirty="0" err="1" smtClean="0"/>
              <a:t>Sher</a:t>
            </a:r>
            <a:r>
              <a:rPr lang="en-GB" b="1" dirty="0" smtClean="0"/>
              <a:t> Khan:</a:t>
            </a:r>
            <a:r>
              <a:rPr lang="en-GB" dirty="0" smtClean="0"/>
              <a:t> (1268-1272)</a:t>
            </a:r>
          </a:p>
          <a:p>
            <a:r>
              <a:rPr lang="en-GB" b="1" dirty="0" err="1" smtClean="0"/>
              <a:t>Mughisuddin</a:t>
            </a:r>
            <a:r>
              <a:rPr lang="en-GB" b="1" dirty="0" smtClean="0"/>
              <a:t> </a:t>
            </a:r>
            <a:r>
              <a:rPr lang="en-GB" b="1" dirty="0" err="1" smtClean="0"/>
              <a:t>Tughral</a:t>
            </a:r>
            <a:r>
              <a:rPr lang="en-GB" b="1" dirty="0" smtClean="0"/>
              <a:t> :</a:t>
            </a:r>
            <a:r>
              <a:rPr lang="en-GB" dirty="0" smtClean="0"/>
              <a:t> (1272 -1281 )</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buNone/>
            </a:pPr>
            <a:r>
              <a:rPr lang="en-GB" b="1" dirty="0" err="1" smtClean="0"/>
              <a:t>Balban</a:t>
            </a:r>
            <a:r>
              <a:rPr lang="en-GB" b="1" dirty="0" smtClean="0"/>
              <a:t> Dynasty</a:t>
            </a:r>
          </a:p>
          <a:p>
            <a:pPr>
              <a:buNone/>
            </a:pPr>
            <a:endParaRPr lang="en-GB" b="1" dirty="0" smtClean="0"/>
          </a:p>
          <a:p>
            <a:r>
              <a:rPr lang="en-GB" b="1" dirty="0" smtClean="0"/>
              <a:t>Mahmud Shah also known as </a:t>
            </a:r>
            <a:r>
              <a:rPr lang="en-GB" b="1" dirty="0" err="1" smtClean="0"/>
              <a:t>Naseeruddin</a:t>
            </a:r>
            <a:r>
              <a:rPr lang="en-GB" b="1" dirty="0" smtClean="0"/>
              <a:t> </a:t>
            </a:r>
            <a:r>
              <a:rPr lang="en-GB" b="1" dirty="0" err="1" smtClean="0"/>
              <a:t>Bughra</a:t>
            </a:r>
            <a:r>
              <a:rPr lang="en-GB" b="1" dirty="0" smtClean="0"/>
              <a:t> Khan :</a:t>
            </a:r>
            <a:r>
              <a:rPr lang="en-GB" dirty="0" smtClean="0"/>
              <a:t> (1281-1291)</a:t>
            </a:r>
          </a:p>
          <a:p>
            <a:r>
              <a:rPr lang="en-GB" b="1" dirty="0" err="1" smtClean="0"/>
              <a:t>Rukunuddin</a:t>
            </a:r>
            <a:r>
              <a:rPr lang="en-GB" b="1" dirty="0" smtClean="0"/>
              <a:t> </a:t>
            </a:r>
            <a:r>
              <a:rPr lang="en-GB" b="1" dirty="0" err="1" smtClean="0"/>
              <a:t>Kaikos</a:t>
            </a:r>
            <a:r>
              <a:rPr lang="en-GB" b="1" dirty="0" smtClean="0"/>
              <a:t> :</a:t>
            </a:r>
            <a:r>
              <a:rPr lang="en-GB" dirty="0" smtClean="0"/>
              <a:t> (1291-1300)</a:t>
            </a:r>
          </a:p>
          <a:p>
            <a:r>
              <a:rPr lang="en-GB" b="1" dirty="0" err="1" smtClean="0"/>
              <a:t>Shamsuddin</a:t>
            </a:r>
            <a:r>
              <a:rPr lang="en-GB" b="1" dirty="0" smtClean="0"/>
              <a:t> </a:t>
            </a:r>
            <a:r>
              <a:rPr lang="en-GB" b="1" dirty="0" err="1" smtClean="0"/>
              <a:t>Firoz</a:t>
            </a:r>
            <a:r>
              <a:rPr lang="en-GB" b="1" dirty="0" smtClean="0"/>
              <a:t> :</a:t>
            </a:r>
            <a:r>
              <a:rPr lang="en-GB" dirty="0" smtClean="0"/>
              <a:t> ( 1300-1322)</a:t>
            </a:r>
          </a:p>
          <a:p>
            <a:r>
              <a:rPr lang="en-GB" b="1" dirty="0" err="1" smtClean="0"/>
              <a:t>Ghiyasuddin</a:t>
            </a:r>
            <a:r>
              <a:rPr lang="en-GB" b="1" dirty="0" smtClean="0"/>
              <a:t> </a:t>
            </a:r>
            <a:r>
              <a:rPr lang="en-GB" b="1" dirty="0" err="1" smtClean="0"/>
              <a:t>Bahadur</a:t>
            </a:r>
            <a:r>
              <a:rPr lang="en-GB" b="1" dirty="0" smtClean="0"/>
              <a:t> Shah I:</a:t>
            </a:r>
            <a:r>
              <a:rPr lang="en-GB" dirty="0" smtClean="0"/>
              <a:t> (1322-1324-1328)</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lnSpcReduction="10000"/>
          </a:bodyPr>
          <a:lstStyle/>
          <a:p>
            <a:r>
              <a:rPr lang="en-GB" b="1" dirty="0" err="1" smtClean="0"/>
              <a:t>Fakhruddin</a:t>
            </a:r>
            <a:r>
              <a:rPr lang="en-GB" b="1" dirty="0" smtClean="0"/>
              <a:t> Mubarak Shah</a:t>
            </a:r>
            <a:r>
              <a:rPr lang="en-GB" dirty="0" smtClean="0"/>
              <a:t> (1338-1349): He was the founder of the earliest independent Muslim </a:t>
            </a:r>
            <a:r>
              <a:rPr lang="en-GB" dirty="0" err="1" smtClean="0"/>
              <a:t>sultanat</a:t>
            </a:r>
            <a:r>
              <a:rPr lang="en-GB" dirty="0" smtClean="0"/>
              <a:t> in Bengal with his </a:t>
            </a:r>
            <a:r>
              <a:rPr lang="en-GB" dirty="0" err="1" smtClean="0"/>
              <a:t>headquerters</a:t>
            </a:r>
            <a:r>
              <a:rPr lang="en-GB" dirty="0" smtClean="0"/>
              <a:t> at the historic city of </a:t>
            </a:r>
            <a:r>
              <a:rPr lang="en-GB" dirty="0" err="1" smtClean="0"/>
              <a:t>Sonargaon</a:t>
            </a:r>
            <a:r>
              <a:rPr lang="en-GB" dirty="0" smtClean="0"/>
              <a:t>.</a:t>
            </a:r>
          </a:p>
          <a:p>
            <a:r>
              <a:rPr lang="en-GB" dirty="0" smtClean="0"/>
              <a:t>He was the </a:t>
            </a:r>
            <a:r>
              <a:rPr lang="en-GB" i="1" dirty="0" err="1" smtClean="0"/>
              <a:t>silahdar</a:t>
            </a:r>
            <a:r>
              <a:rPr lang="en-GB" i="1" dirty="0" smtClean="0"/>
              <a:t> </a:t>
            </a:r>
            <a:r>
              <a:rPr lang="en-GB" dirty="0" smtClean="0"/>
              <a:t>(superintendent of armoury) in the service of </a:t>
            </a:r>
            <a:r>
              <a:rPr lang="en-GB" dirty="0" err="1" smtClean="0"/>
              <a:t>Bahram</a:t>
            </a:r>
            <a:r>
              <a:rPr lang="en-GB" dirty="0" smtClean="0"/>
              <a:t> Khan, </a:t>
            </a:r>
            <a:r>
              <a:rPr lang="en-GB" dirty="0" err="1" smtClean="0"/>
              <a:t>Tughlaq</a:t>
            </a:r>
            <a:r>
              <a:rPr lang="en-GB" dirty="0" smtClean="0"/>
              <a:t> governor (</a:t>
            </a:r>
            <a:r>
              <a:rPr lang="en-GB" i="1" dirty="0" err="1" smtClean="0"/>
              <a:t>wali</a:t>
            </a:r>
            <a:r>
              <a:rPr lang="en-GB" dirty="0" smtClean="0"/>
              <a:t>) of </a:t>
            </a:r>
            <a:r>
              <a:rPr lang="en-GB" dirty="0" err="1" smtClean="0"/>
              <a:t>Sonargaon</a:t>
            </a:r>
            <a:r>
              <a:rPr lang="en-GB" dirty="0" smtClean="0"/>
              <a:t>. </a:t>
            </a:r>
          </a:p>
          <a:p>
            <a:r>
              <a:rPr lang="en-GB" dirty="0" smtClean="0"/>
              <a:t>In his coins, </a:t>
            </a:r>
            <a:r>
              <a:rPr lang="en-GB" dirty="0" err="1" smtClean="0"/>
              <a:t>Fakhruddin</a:t>
            </a:r>
            <a:r>
              <a:rPr lang="en-GB" dirty="0" smtClean="0"/>
              <a:t> is styled as </a:t>
            </a:r>
            <a:r>
              <a:rPr lang="en-GB" i="1" dirty="0" smtClean="0"/>
              <a:t>Al-Sultan al-</a:t>
            </a:r>
            <a:r>
              <a:rPr lang="en-GB" i="1" dirty="0" err="1" smtClean="0"/>
              <a:t>Azam</a:t>
            </a:r>
            <a:r>
              <a:rPr lang="en-GB" i="1" dirty="0" smtClean="0"/>
              <a:t> </a:t>
            </a:r>
            <a:r>
              <a:rPr lang="en-GB" i="1" dirty="0" err="1" smtClean="0"/>
              <a:t>Fakhr</a:t>
            </a:r>
            <a:r>
              <a:rPr lang="en-GB" i="1" dirty="0" smtClean="0"/>
              <a:t> al-</a:t>
            </a:r>
            <a:r>
              <a:rPr lang="en-GB" i="1" dirty="0" err="1" smtClean="0"/>
              <a:t>duniya</a:t>
            </a:r>
            <a:r>
              <a:rPr lang="en-GB" i="1" dirty="0" smtClean="0"/>
              <a:t> </a:t>
            </a:r>
            <a:r>
              <a:rPr lang="en-GB" i="1" dirty="0" err="1" smtClean="0"/>
              <a:t>wal</a:t>
            </a:r>
            <a:r>
              <a:rPr lang="en-GB" i="1" dirty="0" smtClean="0"/>
              <a:t>-din </a:t>
            </a:r>
            <a:r>
              <a:rPr lang="en-GB" i="1" dirty="0" err="1" smtClean="0"/>
              <a:t>AbuÕl</a:t>
            </a:r>
            <a:r>
              <a:rPr lang="en-GB" i="1" dirty="0" smtClean="0"/>
              <a:t> </a:t>
            </a:r>
            <a:r>
              <a:rPr lang="en-GB" i="1" dirty="0" err="1" smtClean="0"/>
              <a:t>Muzaffar</a:t>
            </a:r>
            <a:r>
              <a:rPr lang="en-GB" i="1" dirty="0" smtClean="0"/>
              <a:t> Mubarak-shah al-sultan</a:t>
            </a:r>
            <a:r>
              <a:rPr lang="en-GB" dirty="0" smtClean="0"/>
              <a:t>. (The great Sultan, Pride of the world and of the religion, Father of the conqueror, Mubarak Shah the sultan).</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2562"/>
          </a:xfrm>
        </p:spPr>
        <p:txBody>
          <a:bodyPr>
            <a:normAutofit fontScale="90000"/>
          </a:bodyPr>
          <a:lstStyle/>
          <a:p>
            <a:endParaRPr lang="en-US" dirty="0"/>
          </a:p>
        </p:txBody>
      </p:sp>
      <p:pic>
        <p:nvPicPr>
          <p:cNvPr id="4" name="Content Placeholder 3" descr="Fakhruddin Mubarak Shah 742.jpg"/>
          <p:cNvPicPr>
            <a:picLocks noGrp="1" noChangeAspect="1"/>
          </p:cNvPicPr>
          <p:nvPr>
            <p:ph sz="quarter" idx="1"/>
          </p:nvPr>
        </p:nvPicPr>
        <p:blipFill>
          <a:blip r:embed="rId2"/>
          <a:stretch>
            <a:fillRect/>
          </a:stretch>
        </p:blipFill>
        <p:spPr>
          <a:xfrm>
            <a:off x="457200" y="1752600"/>
            <a:ext cx="7616283" cy="3903345"/>
          </a:xfrm>
        </p:spPr>
      </p:pic>
      <p:sp>
        <p:nvSpPr>
          <p:cNvPr id="6" name="Rectangle 5"/>
          <p:cNvSpPr/>
          <p:nvPr/>
        </p:nvSpPr>
        <p:spPr>
          <a:xfrm>
            <a:off x="457200" y="5867400"/>
            <a:ext cx="7543800" cy="400110"/>
          </a:xfrm>
          <a:prstGeom prst="rect">
            <a:avLst/>
          </a:prstGeom>
        </p:spPr>
        <p:txBody>
          <a:bodyPr wrap="square">
            <a:spAutoFit/>
          </a:bodyPr>
          <a:lstStyle/>
          <a:p>
            <a:r>
              <a:rPr lang="en-US" sz="2000" b="1" dirty="0" err="1" smtClean="0"/>
              <a:t>Fakhruddin</a:t>
            </a:r>
            <a:r>
              <a:rPr lang="en-US" sz="2000" b="1" dirty="0" smtClean="0"/>
              <a:t> Mubarak Shah 734-750 AH, 1333-1349 AD</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lnSpcReduction="10000"/>
          </a:bodyPr>
          <a:lstStyle/>
          <a:p>
            <a:r>
              <a:rPr lang="en-GB" dirty="0" err="1" smtClean="0"/>
              <a:t>Fakhruddin’s</a:t>
            </a:r>
            <a:r>
              <a:rPr lang="en-GB" dirty="0" smtClean="0"/>
              <a:t> domination over the greater districts of </a:t>
            </a:r>
            <a:r>
              <a:rPr lang="en-GB" dirty="0" err="1" smtClean="0"/>
              <a:t>Comilla</a:t>
            </a:r>
            <a:r>
              <a:rPr lang="en-GB" dirty="0" smtClean="0"/>
              <a:t>, </a:t>
            </a:r>
            <a:r>
              <a:rPr lang="en-GB" dirty="0" err="1" smtClean="0"/>
              <a:t>Noakhali</a:t>
            </a:r>
            <a:r>
              <a:rPr lang="en-GB" dirty="0" smtClean="0"/>
              <a:t>, </a:t>
            </a:r>
            <a:r>
              <a:rPr lang="en-GB" dirty="0" err="1" smtClean="0"/>
              <a:t>Sylhet</a:t>
            </a:r>
            <a:r>
              <a:rPr lang="en-GB" dirty="0" smtClean="0"/>
              <a:t> and Chittagong naturally tightened his grip on the king of Tripura, and even the king of </a:t>
            </a:r>
            <a:r>
              <a:rPr lang="en-GB" dirty="0" err="1" smtClean="0"/>
              <a:t>Arakan</a:t>
            </a:r>
            <a:r>
              <a:rPr lang="en-GB" dirty="0" smtClean="0"/>
              <a:t> felt himself insecure for the south-eastward march of </a:t>
            </a:r>
            <a:r>
              <a:rPr lang="en-GB" dirty="0" err="1" smtClean="0"/>
              <a:t>Fakhruddin</a:t>
            </a:r>
            <a:r>
              <a:rPr lang="en-GB" dirty="0" smtClean="0"/>
              <a:t>, and is said to have courted alliance with the sultan of </a:t>
            </a:r>
            <a:r>
              <a:rPr lang="en-GB" dirty="0" err="1" smtClean="0"/>
              <a:t>Sonargaon</a:t>
            </a:r>
            <a:r>
              <a:rPr lang="en-GB" dirty="0" smtClean="0"/>
              <a:t>.</a:t>
            </a:r>
          </a:p>
          <a:p>
            <a:r>
              <a:rPr lang="en-GB" dirty="0" smtClean="0"/>
              <a:t>The Moroccan traveller </a:t>
            </a:r>
            <a:r>
              <a:rPr lang="en-GB" dirty="0" err="1" smtClean="0"/>
              <a:t>Ibn</a:t>
            </a:r>
            <a:r>
              <a:rPr lang="en-GB" dirty="0" smtClean="0"/>
              <a:t> </a:t>
            </a:r>
            <a:r>
              <a:rPr lang="en-GB" dirty="0" err="1" smtClean="0"/>
              <a:t>Battuta</a:t>
            </a:r>
            <a:r>
              <a:rPr lang="en-GB" dirty="0" smtClean="0"/>
              <a:t> visited Bengal (1346) during the reign of </a:t>
            </a:r>
            <a:r>
              <a:rPr lang="en-GB" dirty="0" err="1" smtClean="0"/>
              <a:t>Fakhruddin</a:t>
            </a:r>
            <a:r>
              <a:rPr lang="en-GB" dirty="0" smtClean="0"/>
              <a:t> Mubarak Shah. He has left a valuable account of his sojourn in the country of </a:t>
            </a:r>
            <a:r>
              <a:rPr lang="en-GB" dirty="0" err="1" smtClean="0"/>
              <a:t>Bangalah</a:t>
            </a:r>
            <a:r>
              <a:rPr lang="en-GB" dirty="0" smtClean="0"/>
              <a:t>, its natural view, different aspects on the life of the people and prosperity of the country. </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buNone/>
            </a:pPr>
            <a:endParaRPr lang="en-US" sz="2800" dirty="0" smtClean="0"/>
          </a:p>
          <a:p>
            <a:pPr algn="ctr">
              <a:buNone/>
            </a:pPr>
            <a:r>
              <a:rPr lang="en-US" sz="2800" dirty="0" smtClean="0"/>
              <a:t>For 200 years Bengal was independent</a:t>
            </a:r>
          </a:p>
          <a:p>
            <a:pPr algn="ctr">
              <a:buNone/>
            </a:pPr>
            <a:endParaRPr lang="en-US" sz="2800" dirty="0" smtClean="0"/>
          </a:p>
          <a:p>
            <a:r>
              <a:rPr lang="en-US" sz="2800" dirty="0" err="1" smtClean="0"/>
              <a:t>Iliyas</a:t>
            </a:r>
            <a:r>
              <a:rPr lang="en-US" sz="2800" dirty="0" smtClean="0"/>
              <a:t> </a:t>
            </a:r>
            <a:r>
              <a:rPr lang="en-US" sz="2800" dirty="0" err="1" smtClean="0"/>
              <a:t>Shahi</a:t>
            </a:r>
            <a:r>
              <a:rPr lang="en-US" sz="2800" dirty="0" smtClean="0"/>
              <a:t> dynasty (1342-1487) is first independent dynasty.</a:t>
            </a:r>
          </a:p>
          <a:p>
            <a:r>
              <a:rPr lang="en-US" sz="2800" dirty="0" err="1" smtClean="0"/>
              <a:t>Alauddin</a:t>
            </a:r>
            <a:r>
              <a:rPr lang="en-US" sz="2800" dirty="0" smtClean="0"/>
              <a:t> Husain Shah founded Husain </a:t>
            </a:r>
            <a:r>
              <a:rPr lang="en-US" sz="2800" dirty="0" err="1" smtClean="0"/>
              <a:t>Shahi</a:t>
            </a:r>
            <a:r>
              <a:rPr lang="en-US" sz="2800" dirty="0" smtClean="0"/>
              <a:t> dynasty (1494-1538)</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lnSpc>
                <a:spcPct val="90000"/>
              </a:lnSpc>
              <a:buFont typeface="Wingdings" pitchFamily="2" charset="2"/>
              <a:buChar char="q"/>
            </a:pPr>
            <a:r>
              <a:rPr lang="en-US" sz="2800" b="1" dirty="0" err="1" smtClean="0"/>
              <a:t>Iliyas</a:t>
            </a:r>
            <a:r>
              <a:rPr lang="en-US" sz="2800" b="1" dirty="0" smtClean="0"/>
              <a:t> </a:t>
            </a:r>
            <a:r>
              <a:rPr lang="en-US" sz="2800" b="1" dirty="0" err="1" smtClean="0"/>
              <a:t>Shahi</a:t>
            </a:r>
            <a:r>
              <a:rPr lang="en-US" sz="2800" b="1" dirty="0" smtClean="0"/>
              <a:t> dynasty (1342-1487)</a:t>
            </a:r>
          </a:p>
          <a:p>
            <a:pPr>
              <a:lnSpc>
                <a:spcPct val="90000"/>
              </a:lnSpc>
              <a:buNone/>
            </a:pPr>
            <a:r>
              <a:rPr lang="en-US" sz="2800" dirty="0" smtClean="0"/>
              <a:t>-- </a:t>
            </a:r>
            <a:r>
              <a:rPr lang="en-US" sz="2800" dirty="0" err="1" smtClean="0"/>
              <a:t>Shamsuddin</a:t>
            </a:r>
            <a:r>
              <a:rPr lang="en-US" sz="2800" dirty="0" smtClean="0"/>
              <a:t> </a:t>
            </a:r>
            <a:r>
              <a:rPr lang="en-US" sz="2800" dirty="0" err="1" smtClean="0"/>
              <a:t>Iliyas</a:t>
            </a:r>
            <a:r>
              <a:rPr lang="en-US" sz="2800" dirty="0" smtClean="0"/>
              <a:t> Shah established power in </a:t>
            </a:r>
            <a:r>
              <a:rPr lang="en-US" sz="2800" dirty="0" err="1" smtClean="0"/>
              <a:t>Lakhnauti</a:t>
            </a:r>
            <a:r>
              <a:rPr lang="en-US" sz="2800" dirty="0" smtClean="0"/>
              <a:t>.</a:t>
            </a:r>
          </a:p>
          <a:p>
            <a:pPr>
              <a:lnSpc>
                <a:spcPct val="90000"/>
              </a:lnSpc>
              <a:buNone/>
            </a:pPr>
            <a:r>
              <a:rPr lang="en-US" sz="2800" dirty="0" smtClean="0"/>
              <a:t>-- United Bengal (earlier divided in three parts)</a:t>
            </a:r>
          </a:p>
          <a:p>
            <a:pPr>
              <a:lnSpc>
                <a:spcPct val="90000"/>
              </a:lnSpc>
              <a:buNone/>
            </a:pPr>
            <a:r>
              <a:rPr lang="en-US" sz="2800" dirty="0" smtClean="0"/>
              <a:t>-- Shah-I-</a:t>
            </a:r>
            <a:r>
              <a:rPr lang="en-US" sz="2800" dirty="0" err="1" smtClean="0"/>
              <a:t>Bangalah</a:t>
            </a:r>
            <a:endParaRPr lang="en-US" sz="2800" dirty="0" smtClean="0"/>
          </a:p>
          <a:p>
            <a:pPr>
              <a:lnSpc>
                <a:spcPct val="90000"/>
              </a:lnSpc>
              <a:buNone/>
            </a:pPr>
            <a:r>
              <a:rPr lang="en-US" sz="2800" dirty="0" smtClean="0"/>
              <a:t>-- </a:t>
            </a:r>
            <a:r>
              <a:rPr lang="en-US" sz="2800" dirty="0" err="1" smtClean="0"/>
              <a:t>Fakhruddin</a:t>
            </a:r>
            <a:r>
              <a:rPr lang="en-US" sz="2800" dirty="0" smtClean="0"/>
              <a:t> Mubarak Shah established power in </a:t>
            </a:r>
            <a:r>
              <a:rPr lang="en-US" sz="2800" dirty="0" err="1" smtClean="0"/>
              <a:t>Sonargoan</a:t>
            </a:r>
            <a:endParaRPr lang="en-US" sz="2800" dirty="0" smtClean="0"/>
          </a:p>
          <a:p>
            <a:pPr>
              <a:lnSpc>
                <a:spcPct val="90000"/>
              </a:lnSpc>
              <a:buNone/>
            </a:pPr>
            <a:r>
              <a:rPr lang="en-US" sz="2800" dirty="0" smtClean="0"/>
              <a:t>-- </a:t>
            </a:r>
            <a:r>
              <a:rPr lang="en-US" sz="2800" dirty="0" err="1" smtClean="0"/>
              <a:t>Ibn</a:t>
            </a:r>
            <a:r>
              <a:rPr lang="en-US" sz="2800" dirty="0" smtClean="0"/>
              <a:t> </a:t>
            </a:r>
            <a:r>
              <a:rPr lang="en-US" sz="2800" dirty="0" err="1" smtClean="0"/>
              <a:t>Batuta</a:t>
            </a:r>
            <a:r>
              <a:rPr lang="en-US" sz="2800" dirty="0" smtClean="0"/>
              <a:t> visited Bengal</a:t>
            </a:r>
          </a:p>
          <a:p>
            <a:pPr>
              <a:lnSpc>
                <a:spcPct val="90000"/>
              </a:lnSpc>
              <a:buNone/>
            </a:pPr>
            <a:endParaRPr lang="en-US" sz="2800" dirty="0" smtClean="0"/>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3200" dirty="0" smtClean="0"/>
              <a:t>Medieval Bengal, 1204-1757AD</a:t>
            </a:r>
            <a:endParaRPr lang="en-GB" sz="3200" dirty="0"/>
          </a:p>
        </p:txBody>
      </p:sp>
      <p:sp>
        <p:nvSpPr>
          <p:cNvPr id="3" name="Content Placeholder 2"/>
          <p:cNvSpPr>
            <a:spLocks noGrp="1"/>
          </p:cNvSpPr>
          <p:nvPr>
            <p:ph sz="quarter" idx="1"/>
          </p:nvPr>
        </p:nvSpPr>
        <p:spPr>
          <a:xfrm>
            <a:off x="457200" y="2057400"/>
            <a:ext cx="8229600" cy="4525963"/>
          </a:xfrm>
        </p:spPr>
        <p:txBody>
          <a:bodyPr/>
          <a:lstStyle/>
          <a:p>
            <a:pPr algn="ctr">
              <a:lnSpc>
                <a:spcPct val="90000"/>
              </a:lnSpc>
              <a:buNone/>
            </a:pPr>
            <a:endParaRPr lang="en-US" sz="2800" dirty="0" smtClean="0"/>
          </a:p>
          <a:p>
            <a:pPr algn="ctr">
              <a:lnSpc>
                <a:spcPct val="90000"/>
              </a:lnSpc>
              <a:buNone/>
            </a:pPr>
            <a:r>
              <a:rPr lang="en-US" sz="2800" u="sng" dirty="0" smtClean="0"/>
              <a:t>Why 1204 AD and 1757 AD?</a:t>
            </a:r>
          </a:p>
          <a:p>
            <a:pPr algn="ctr">
              <a:lnSpc>
                <a:spcPct val="90000"/>
              </a:lnSpc>
              <a:buNone/>
            </a:pPr>
            <a:endParaRPr lang="en-US" sz="2800" u="sng" dirty="0" smtClean="0"/>
          </a:p>
          <a:p>
            <a:pPr>
              <a:lnSpc>
                <a:spcPct val="90000"/>
              </a:lnSpc>
            </a:pPr>
            <a:r>
              <a:rPr lang="en-US" sz="2800" dirty="0" smtClean="0"/>
              <a:t>1204 AD: </a:t>
            </a:r>
            <a:r>
              <a:rPr lang="en-US" sz="2800" dirty="0" err="1" smtClean="0"/>
              <a:t>Bakhtiar</a:t>
            </a:r>
            <a:r>
              <a:rPr lang="en-US" sz="2800" dirty="0" smtClean="0"/>
              <a:t> </a:t>
            </a:r>
            <a:r>
              <a:rPr lang="en-US" sz="2800" dirty="0" err="1" smtClean="0"/>
              <a:t>Khalji</a:t>
            </a:r>
            <a:r>
              <a:rPr lang="en-US" sz="2800" dirty="0" smtClean="0"/>
              <a:t> defeated </a:t>
            </a:r>
            <a:r>
              <a:rPr lang="en-US" sz="2800" dirty="0" err="1" smtClean="0"/>
              <a:t>Laksmansena</a:t>
            </a:r>
            <a:r>
              <a:rPr lang="en-US" sz="2800" dirty="0" smtClean="0"/>
              <a:t>. So what?</a:t>
            </a:r>
          </a:p>
          <a:p>
            <a:pPr>
              <a:lnSpc>
                <a:spcPct val="90000"/>
              </a:lnSpc>
              <a:buNone/>
            </a:pPr>
            <a:endParaRPr lang="en-US" sz="2800" dirty="0" smtClean="0"/>
          </a:p>
          <a:p>
            <a:pPr>
              <a:lnSpc>
                <a:spcPct val="90000"/>
              </a:lnSpc>
            </a:pPr>
            <a:r>
              <a:rPr lang="en-US" sz="2800" dirty="0" smtClean="0"/>
              <a:t>1757 AD: </a:t>
            </a:r>
            <a:r>
              <a:rPr lang="en-US" sz="2800" dirty="0" err="1" smtClean="0"/>
              <a:t>Nawab</a:t>
            </a:r>
            <a:r>
              <a:rPr lang="en-US" sz="2800" dirty="0" smtClean="0"/>
              <a:t> </a:t>
            </a:r>
            <a:r>
              <a:rPr lang="en-US" sz="2800" dirty="0" err="1" smtClean="0"/>
              <a:t>Sirajuddowla</a:t>
            </a:r>
            <a:r>
              <a:rPr lang="en-US" sz="2800" dirty="0" smtClean="0"/>
              <a:t> was defeated by the English. So what?</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lgn="just"/>
            <a:r>
              <a:rPr lang="en-GB" b="1" dirty="0" err="1" smtClean="0"/>
              <a:t>Shamsuddin</a:t>
            </a:r>
            <a:r>
              <a:rPr lang="en-GB" b="1" dirty="0" smtClean="0"/>
              <a:t> </a:t>
            </a:r>
            <a:r>
              <a:rPr lang="en-GB" b="1" dirty="0" err="1" smtClean="0"/>
              <a:t>Ilyas</a:t>
            </a:r>
            <a:r>
              <a:rPr lang="en-GB" b="1" dirty="0" smtClean="0"/>
              <a:t> Shah </a:t>
            </a:r>
            <a:r>
              <a:rPr lang="en-GB" dirty="0" smtClean="0"/>
              <a:t>(1342–1358): from servant of Kader Khan (the ex governor of </a:t>
            </a:r>
            <a:r>
              <a:rPr lang="en-GB" dirty="0" err="1" smtClean="0"/>
              <a:t>Lakhnauti</a:t>
            </a:r>
            <a:r>
              <a:rPr lang="en-GB" dirty="0" smtClean="0"/>
              <a:t>) to independent ruler. </a:t>
            </a:r>
          </a:p>
          <a:p>
            <a:pPr algn="just"/>
            <a:r>
              <a:rPr lang="en-GB" dirty="0" smtClean="0"/>
              <a:t>Sultan </a:t>
            </a:r>
            <a:r>
              <a:rPr lang="en-GB" dirty="0" err="1" smtClean="0"/>
              <a:t>Firuz</a:t>
            </a:r>
            <a:r>
              <a:rPr lang="en-GB" dirty="0" smtClean="0"/>
              <a:t> Shah </a:t>
            </a:r>
            <a:r>
              <a:rPr lang="en-GB" dirty="0" err="1" smtClean="0"/>
              <a:t>Tughlaq</a:t>
            </a:r>
            <a:r>
              <a:rPr lang="en-GB" dirty="0" smtClean="0"/>
              <a:t> Vs. </a:t>
            </a:r>
            <a:r>
              <a:rPr lang="en-GB" dirty="0" err="1" smtClean="0"/>
              <a:t>Ilyas</a:t>
            </a:r>
            <a:r>
              <a:rPr lang="en-GB" dirty="0" smtClean="0"/>
              <a:t> Shah</a:t>
            </a:r>
          </a:p>
          <a:p>
            <a:pPr algn="just"/>
            <a:r>
              <a:rPr lang="en-GB" b="1" dirty="0" err="1" smtClean="0"/>
              <a:t>Sikandar</a:t>
            </a:r>
            <a:r>
              <a:rPr lang="en-GB" b="1" dirty="0" smtClean="0"/>
              <a:t> Shah</a:t>
            </a:r>
            <a:r>
              <a:rPr lang="en-GB" dirty="0" smtClean="0"/>
              <a:t> (1358–1390): son and successor of </a:t>
            </a:r>
            <a:r>
              <a:rPr lang="en-GB" dirty="0" err="1" smtClean="0"/>
              <a:t>Ilyas</a:t>
            </a:r>
            <a:r>
              <a:rPr lang="en-GB" dirty="0" smtClean="0"/>
              <a:t> Shah/ great Adina Mosque/ capable ruler/ was killed in a battle with his son</a:t>
            </a:r>
          </a:p>
          <a:p>
            <a:pPr algn="just"/>
            <a:r>
              <a:rPr lang="en-GB" b="1" dirty="0" err="1" smtClean="0"/>
              <a:t>Ghiyasuddin</a:t>
            </a:r>
            <a:r>
              <a:rPr lang="en-GB" b="1" dirty="0" smtClean="0"/>
              <a:t> </a:t>
            </a:r>
            <a:r>
              <a:rPr lang="en-GB" b="1" dirty="0" err="1" smtClean="0"/>
              <a:t>Azam</a:t>
            </a:r>
            <a:r>
              <a:rPr lang="en-GB" b="1" dirty="0" smtClean="0"/>
              <a:t> Shah </a:t>
            </a:r>
            <a:r>
              <a:rPr lang="en-GB" dirty="0" smtClean="0"/>
              <a:t>(1390-1411): </a:t>
            </a:r>
            <a:r>
              <a:rPr lang="en-US" dirty="0" smtClean="0"/>
              <a:t>Foreign relations with China and Iran</a:t>
            </a:r>
          </a:p>
          <a:p>
            <a:pPr algn="just"/>
            <a:r>
              <a:rPr lang="en-US" dirty="0" smtClean="0"/>
              <a:t>Other rulers and glory</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r>
              <a:rPr lang="en-GB" b="1" dirty="0" smtClean="0"/>
              <a:t>Raja </a:t>
            </a:r>
            <a:r>
              <a:rPr lang="en-GB" b="1" dirty="0" err="1" smtClean="0"/>
              <a:t>Ganesha</a:t>
            </a:r>
            <a:r>
              <a:rPr lang="en-GB" dirty="0" smtClean="0"/>
              <a:t> : 1415-1418</a:t>
            </a:r>
          </a:p>
          <a:p>
            <a:r>
              <a:rPr lang="en-GB" b="1" dirty="0" err="1" smtClean="0"/>
              <a:t>Jalaluddin</a:t>
            </a:r>
            <a:r>
              <a:rPr lang="en-GB" b="1" dirty="0" smtClean="0"/>
              <a:t> Muhammad Shah:</a:t>
            </a:r>
            <a:r>
              <a:rPr lang="en-GB" dirty="0" smtClean="0"/>
              <a:t> (1415-1433)</a:t>
            </a:r>
          </a:p>
          <a:p>
            <a:r>
              <a:rPr lang="en-GB" b="1" dirty="0" err="1" smtClean="0"/>
              <a:t>Msuddin</a:t>
            </a:r>
            <a:r>
              <a:rPr lang="en-GB" b="1" dirty="0" smtClean="0"/>
              <a:t> Ahmad Shah:</a:t>
            </a:r>
            <a:r>
              <a:rPr lang="en-GB" dirty="0" smtClean="0"/>
              <a:t> (1433-1436)</a:t>
            </a:r>
          </a:p>
          <a:p>
            <a:pPr>
              <a:buNone/>
            </a:pPr>
            <a:endParaRPr lang="en-GB" b="1" dirty="0" smtClean="0"/>
          </a:p>
          <a:p>
            <a:pPr>
              <a:buNone/>
            </a:pPr>
            <a:r>
              <a:rPr lang="en-GB" b="1" dirty="0" err="1" smtClean="0"/>
              <a:t>Ilyas</a:t>
            </a:r>
            <a:r>
              <a:rPr lang="en-GB" b="1" dirty="0" smtClean="0"/>
              <a:t> Shah Dynasty Restored</a:t>
            </a:r>
          </a:p>
          <a:p>
            <a:r>
              <a:rPr lang="en-GB" b="1" dirty="0" err="1" smtClean="0"/>
              <a:t>Nasiruddin</a:t>
            </a:r>
            <a:r>
              <a:rPr lang="en-GB" b="1" dirty="0" smtClean="0"/>
              <a:t> Mahmud Shah</a:t>
            </a:r>
            <a:r>
              <a:rPr lang="en-GB" dirty="0" smtClean="0"/>
              <a:t> (</a:t>
            </a:r>
            <a:r>
              <a:rPr lang="en-GB" u="sng" dirty="0" smtClean="0">
                <a:hlinkClick r:id="rId2" tooltip="1435"/>
              </a:rPr>
              <a:t>1435</a:t>
            </a:r>
            <a:r>
              <a:rPr lang="en-GB" dirty="0" smtClean="0"/>
              <a:t> – </a:t>
            </a:r>
            <a:r>
              <a:rPr lang="en-GB" u="sng" dirty="0" smtClean="0">
                <a:hlinkClick r:id="rId3" tooltip="1459"/>
              </a:rPr>
              <a:t>1459</a:t>
            </a:r>
            <a:r>
              <a:rPr lang="en-GB" dirty="0" smtClean="0"/>
              <a:t>)</a:t>
            </a:r>
          </a:p>
          <a:p>
            <a:r>
              <a:rPr lang="en-GB" dirty="0" smtClean="0"/>
              <a:t> </a:t>
            </a:r>
            <a:r>
              <a:rPr lang="en-GB" b="1" dirty="0" err="1" smtClean="0"/>
              <a:t>Rukunuddin</a:t>
            </a:r>
            <a:r>
              <a:rPr lang="en-GB" b="1" dirty="0" smtClean="0"/>
              <a:t> </a:t>
            </a:r>
            <a:r>
              <a:rPr lang="en-GB" b="1" dirty="0" err="1" smtClean="0"/>
              <a:t>Barbak</a:t>
            </a:r>
            <a:r>
              <a:rPr lang="en-GB" b="1" dirty="0" smtClean="0"/>
              <a:t> Shah:</a:t>
            </a:r>
            <a:r>
              <a:rPr lang="en-GB" dirty="0" smtClean="0"/>
              <a:t> (1459-1474</a:t>
            </a:r>
          </a:p>
          <a:p>
            <a:r>
              <a:rPr lang="en-GB" b="1" dirty="0" err="1" smtClean="0"/>
              <a:t>Shamsuddin</a:t>
            </a:r>
            <a:r>
              <a:rPr lang="en-GB" b="1" dirty="0" smtClean="0"/>
              <a:t> </a:t>
            </a:r>
            <a:r>
              <a:rPr lang="en-GB" b="1" dirty="0" err="1" smtClean="0"/>
              <a:t>Yousuf</a:t>
            </a:r>
            <a:r>
              <a:rPr lang="en-GB" b="1" dirty="0" smtClean="0"/>
              <a:t> Shah:</a:t>
            </a:r>
            <a:r>
              <a:rPr lang="en-GB" dirty="0" smtClean="0"/>
              <a:t> (1474-1481)</a:t>
            </a:r>
          </a:p>
          <a:p>
            <a:r>
              <a:rPr lang="en-GB" b="1" dirty="0" err="1" smtClean="0"/>
              <a:t>Sikander</a:t>
            </a:r>
            <a:r>
              <a:rPr lang="en-GB" b="1" dirty="0" smtClean="0"/>
              <a:t> Shah II :</a:t>
            </a:r>
            <a:r>
              <a:rPr lang="en-GB" dirty="0" smtClean="0"/>
              <a:t> (1481)</a:t>
            </a:r>
          </a:p>
          <a:p>
            <a:r>
              <a:rPr lang="en-GB" b="1" dirty="0" err="1" smtClean="0"/>
              <a:t>Jalaluddin</a:t>
            </a:r>
            <a:r>
              <a:rPr lang="en-GB" b="1" dirty="0" smtClean="0"/>
              <a:t> </a:t>
            </a:r>
            <a:r>
              <a:rPr lang="en-GB" b="1" dirty="0" err="1" smtClean="0"/>
              <a:t>Fateh</a:t>
            </a:r>
            <a:r>
              <a:rPr lang="en-GB" b="1" dirty="0" smtClean="0"/>
              <a:t> Shah :</a:t>
            </a:r>
            <a:r>
              <a:rPr lang="en-GB" dirty="0" smtClean="0"/>
              <a:t> (1481-1487)</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lnSpc>
                <a:spcPct val="90000"/>
              </a:lnSpc>
              <a:buFont typeface="Wingdings" pitchFamily="2" charset="2"/>
              <a:buChar char="q"/>
            </a:pPr>
            <a:r>
              <a:rPr lang="en-US" sz="2800" b="1" dirty="0" smtClean="0"/>
              <a:t>Husain </a:t>
            </a:r>
            <a:r>
              <a:rPr lang="en-US" sz="2800" b="1" dirty="0" err="1" smtClean="0"/>
              <a:t>Shahi</a:t>
            </a:r>
            <a:r>
              <a:rPr lang="en-US" sz="2800" b="1" dirty="0" smtClean="0"/>
              <a:t> dynasty (1494-1538)</a:t>
            </a:r>
          </a:p>
          <a:p>
            <a:pPr>
              <a:lnSpc>
                <a:spcPct val="90000"/>
              </a:lnSpc>
              <a:buNone/>
            </a:pPr>
            <a:r>
              <a:rPr lang="en-US" sz="2800" dirty="0" smtClean="0"/>
              <a:t>-- </a:t>
            </a:r>
            <a:r>
              <a:rPr lang="en-US" sz="2800" dirty="0" err="1" smtClean="0"/>
              <a:t>Alauddin</a:t>
            </a:r>
            <a:r>
              <a:rPr lang="en-US" sz="2800" dirty="0" smtClean="0"/>
              <a:t> was elected by nobles</a:t>
            </a:r>
          </a:p>
          <a:p>
            <a:pPr>
              <a:lnSpc>
                <a:spcPct val="90000"/>
              </a:lnSpc>
              <a:buNone/>
            </a:pPr>
            <a:r>
              <a:rPr lang="en-US" sz="2800" dirty="0" smtClean="0"/>
              <a:t>--Territorial expansion (Tripura, CTG, Orissa etc)</a:t>
            </a:r>
          </a:p>
          <a:p>
            <a:pPr>
              <a:lnSpc>
                <a:spcPct val="90000"/>
              </a:lnSpc>
              <a:buNone/>
            </a:pPr>
            <a:r>
              <a:rPr lang="en-US" sz="2800" dirty="0" smtClean="0"/>
              <a:t>-- Religious tolerance. Sri </a:t>
            </a:r>
            <a:r>
              <a:rPr lang="en-US" sz="2800" dirty="0" err="1" smtClean="0"/>
              <a:t>Chaitanna</a:t>
            </a:r>
            <a:r>
              <a:rPr lang="en-US" sz="2800" dirty="0" smtClean="0"/>
              <a:t> advocated </a:t>
            </a:r>
            <a:r>
              <a:rPr lang="en-US" sz="2800" dirty="0" err="1" smtClean="0"/>
              <a:t>Vaisnava</a:t>
            </a:r>
            <a:r>
              <a:rPr lang="en-US" sz="2800" dirty="0" smtClean="0"/>
              <a:t> religion.</a:t>
            </a:r>
          </a:p>
          <a:p>
            <a:pPr>
              <a:lnSpc>
                <a:spcPct val="90000"/>
              </a:lnSpc>
              <a:buNone/>
            </a:pPr>
            <a:r>
              <a:rPr lang="en-US" sz="2800" dirty="0" smtClean="0"/>
              <a:t>-- Portuguese came in the 16</a:t>
            </a:r>
            <a:r>
              <a:rPr lang="en-US" sz="2800" baseline="30000" dirty="0" smtClean="0"/>
              <a:t>th</a:t>
            </a:r>
            <a:r>
              <a:rPr lang="en-US" sz="2800" dirty="0" smtClean="0"/>
              <a:t> century.</a:t>
            </a:r>
          </a:p>
          <a:p>
            <a:pPr>
              <a:lnSpc>
                <a:spcPct val="90000"/>
              </a:lnSpc>
              <a:buNone/>
            </a:pPr>
            <a:r>
              <a:rPr lang="en-US" sz="2800" dirty="0" smtClean="0"/>
              <a:t>-- </a:t>
            </a:r>
            <a:r>
              <a:rPr lang="en-US" sz="2800" dirty="0" err="1" smtClean="0"/>
              <a:t>Mughals</a:t>
            </a:r>
            <a:r>
              <a:rPr lang="en-US" sz="2800" dirty="0" smtClean="0"/>
              <a:t> started coming to borders of Bengal.</a:t>
            </a:r>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endParaRPr lang="en-GB" b="1" dirty="0" smtClean="0"/>
          </a:p>
          <a:p>
            <a:endParaRPr lang="en-GB" b="1" dirty="0" smtClean="0"/>
          </a:p>
          <a:p>
            <a:endParaRPr lang="en-GB" b="1" dirty="0" smtClean="0"/>
          </a:p>
          <a:p>
            <a:r>
              <a:rPr lang="en-GB" b="1" dirty="0" err="1" smtClean="0"/>
              <a:t>Nasiruddin</a:t>
            </a:r>
            <a:r>
              <a:rPr lang="en-GB" b="1" dirty="0" smtClean="0"/>
              <a:t> </a:t>
            </a:r>
            <a:r>
              <a:rPr lang="en-GB" b="1" dirty="0" err="1" smtClean="0"/>
              <a:t>Nusrat</a:t>
            </a:r>
            <a:r>
              <a:rPr lang="en-GB" b="1" dirty="0" smtClean="0"/>
              <a:t> Shah</a:t>
            </a:r>
            <a:r>
              <a:rPr lang="en-GB" dirty="0" smtClean="0"/>
              <a:t> (1519- 1532) </a:t>
            </a:r>
          </a:p>
          <a:p>
            <a:r>
              <a:rPr lang="en-GB" b="1" dirty="0" err="1" smtClean="0"/>
              <a:t>Alauddin</a:t>
            </a:r>
            <a:r>
              <a:rPr lang="en-GB" b="1" dirty="0" smtClean="0"/>
              <a:t> </a:t>
            </a:r>
            <a:r>
              <a:rPr lang="en-GB" b="1" dirty="0" err="1" smtClean="0"/>
              <a:t>Firuz</a:t>
            </a:r>
            <a:r>
              <a:rPr lang="en-GB" b="1" dirty="0" smtClean="0"/>
              <a:t> Shah</a:t>
            </a:r>
            <a:r>
              <a:rPr lang="en-GB" dirty="0" smtClean="0"/>
              <a:t> (1533)</a:t>
            </a:r>
          </a:p>
          <a:p>
            <a:r>
              <a:rPr lang="en-GB" b="1" dirty="0" err="1" smtClean="0"/>
              <a:t>Ghiyasuddin</a:t>
            </a:r>
            <a:r>
              <a:rPr lang="en-GB" b="1" dirty="0" smtClean="0"/>
              <a:t> Mahmud Shah</a:t>
            </a:r>
            <a:r>
              <a:rPr lang="en-GB" dirty="0" smtClean="0"/>
              <a:t> (1533-38)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b="1" dirty="0" smtClean="0"/>
              <a:t>Afghan </a:t>
            </a:r>
            <a:r>
              <a:rPr lang="en-GB" b="1" dirty="0" err="1" smtClean="0"/>
              <a:t>Suri</a:t>
            </a:r>
            <a:r>
              <a:rPr lang="en-GB" b="1" dirty="0" smtClean="0"/>
              <a:t> dynasty </a:t>
            </a:r>
            <a:endParaRPr lang="en-GB" dirty="0" smtClean="0"/>
          </a:p>
          <a:p>
            <a:r>
              <a:rPr lang="en-GB" b="1" dirty="0" err="1" smtClean="0"/>
              <a:t>Karrani</a:t>
            </a:r>
            <a:r>
              <a:rPr lang="en-GB" b="1" dirty="0" smtClean="0"/>
              <a:t> Dynasty </a:t>
            </a:r>
          </a:p>
          <a:p>
            <a:r>
              <a:rPr lang="en-GB" b="1" dirty="0" smtClean="0"/>
              <a:t>Bengal under </a:t>
            </a:r>
            <a:r>
              <a:rPr lang="en-GB" b="1" dirty="0" err="1" smtClean="0"/>
              <a:t>Mughal</a:t>
            </a:r>
            <a:r>
              <a:rPr lang="en-GB" b="1" dirty="0" smtClean="0"/>
              <a:t> rule</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43025" y="533400"/>
            <a:ext cx="7800975" cy="1150938"/>
          </a:xfrm>
        </p:spPr>
        <p:txBody>
          <a:bodyPr/>
          <a:lstStyle/>
          <a:p>
            <a:pPr eaLnBrk="1" hangingPunct="1"/>
            <a:r>
              <a:rPr lang="en-US" sz="4000" smtClean="0"/>
              <a:t>Medieval Bengal (1204-1757)</a:t>
            </a:r>
          </a:p>
        </p:txBody>
      </p:sp>
      <p:sp>
        <p:nvSpPr>
          <p:cNvPr id="38915" name="Rectangle 4"/>
          <p:cNvSpPr>
            <a:spLocks noGrp="1" noChangeArrowheads="1"/>
          </p:cNvSpPr>
          <p:nvPr>
            <p:ph type="body" idx="1"/>
          </p:nvPr>
        </p:nvSpPr>
        <p:spPr/>
        <p:txBody>
          <a:bodyPr/>
          <a:lstStyle/>
          <a:p>
            <a:pPr eaLnBrk="1" hangingPunct="1">
              <a:lnSpc>
                <a:spcPct val="90000"/>
              </a:lnSpc>
            </a:pPr>
            <a:r>
              <a:rPr lang="en-US" sz="2800" b="1" smtClean="0"/>
              <a:t>Mughal Period (1576-1757)</a:t>
            </a:r>
          </a:p>
          <a:p>
            <a:pPr eaLnBrk="1" hangingPunct="1">
              <a:lnSpc>
                <a:spcPct val="90000"/>
              </a:lnSpc>
              <a:buFont typeface="Wingdings" pitchFamily="2" charset="2"/>
              <a:buNone/>
            </a:pPr>
            <a:r>
              <a:rPr lang="en-US" sz="2800" smtClean="0"/>
              <a:t>-- Islam Khan Chisti defeated Bara Bhuiyans and transferred capital from Rajmahal to Dhaka.</a:t>
            </a:r>
          </a:p>
          <a:p>
            <a:pPr eaLnBrk="1" hangingPunct="1">
              <a:lnSpc>
                <a:spcPct val="90000"/>
              </a:lnSpc>
              <a:buFont typeface="Wingdings" pitchFamily="2" charset="2"/>
              <a:buNone/>
            </a:pPr>
            <a:r>
              <a:rPr lang="en-US" sz="2800" smtClean="0"/>
              <a:t>-- Bara Katra built by Shah Shuja, son of Shahjahan.</a:t>
            </a:r>
          </a:p>
          <a:p>
            <a:pPr eaLnBrk="1" hangingPunct="1">
              <a:lnSpc>
                <a:spcPct val="90000"/>
              </a:lnSpc>
              <a:buFont typeface="Wingdings" pitchFamily="2" charset="2"/>
              <a:buNone/>
            </a:pPr>
            <a:r>
              <a:rPr lang="en-US" sz="2800" smtClean="0"/>
              <a:t>-- Shaista Khan captured CTG and drove Magh pirates</a:t>
            </a:r>
          </a:p>
          <a:p>
            <a:pPr eaLnBrk="1" hangingPunct="1">
              <a:lnSpc>
                <a:spcPct val="90000"/>
              </a:lnSpc>
              <a:buFont typeface="Wingdings" pitchFamily="2" charset="2"/>
              <a:buNone/>
            </a:pPr>
            <a:r>
              <a:rPr lang="en-US" sz="2800" smtClean="0"/>
              <a:t>-- Lalbagh fort</a:t>
            </a:r>
          </a:p>
          <a:p>
            <a:pPr eaLnBrk="1" hangingPunct="1">
              <a:lnSpc>
                <a:spcPct val="90000"/>
              </a:lnSpc>
              <a:buFont typeface="Wingdings" pitchFamily="2" charset="2"/>
              <a:buNone/>
            </a:pPr>
            <a:r>
              <a:rPr lang="en-US" sz="2800" smtClean="0"/>
              <a:t>-- Eight maund rice in one Taka!!</a:t>
            </a:r>
          </a:p>
        </p:txBody>
      </p:sp>
    </p:spTree>
    <p:extLst>
      <p:ext uri="{BB962C8B-B14F-4D97-AF65-F5344CB8AC3E}">
        <p14:creationId xmlns:p14="http://schemas.microsoft.com/office/powerpoint/2010/main" val="529906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Thank you </a:t>
            </a:r>
            <a:endParaRPr lang="en-GB" dirty="0"/>
          </a:p>
        </p:txBody>
      </p:sp>
      <p:sp>
        <p:nvSpPr>
          <p:cNvPr id="3" name="Content Placeholder 2"/>
          <p:cNvSpPr>
            <a:spLocks noGrp="1"/>
          </p:cNvSpPr>
          <p:nvPr>
            <p:ph sz="quarter" idx="1"/>
          </p:nvPr>
        </p:nvSpPr>
        <p:spPr/>
        <p:txBody>
          <a:bodyPr/>
          <a:lstStyle/>
          <a:p>
            <a:endParaRPr lang="en-GB" dirty="0" smtClean="0"/>
          </a:p>
          <a:p>
            <a:endParaRPr lang="en-GB" dirty="0" smtClean="0"/>
          </a:p>
          <a:p>
            <a:endParaRPr lang="en-GB" dirty="0" smtClean="0"/>
          </a:p>
          <a:p>
            <a:pPr>
              <a:buNone/>
            </a:pPr>
            <a:endParaRPr lang="en-GB" dirty="0" smtClean="0"/>
          </a:p>
          <a:p>
            <a:pPr algn="ctr">
              <a:buNone/>
            </a:pPr>
            <a:r>
              <a:rPr lang="en-GB" sz="4800" dirty="0" smtClean="0"/>
              <a:t>THANK YOU</a:t>
            </a:r>
            <a:endParaRPr lang="en-GB"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lnSpcReduction="10000"/>
          </a:bodyPr>
          <a:lstStyle/>
          <a:p>
            <a:r>
              <a:rPr lang="en-GB" dirty="0" smtClean="0"/>
              <a:t>Major sources of History:</a:t>
            </a:r>
          </a:p>
          <a:p>
            <a:r>
              <a:rPr lang="en-GB" b="1" dirty="0" err="1" smtClean="0"/>
              <a:t>Tabaqat-i-Nasiri</a:t>
            </a:r>
            <a:r>
              <a:rPr lang="en-GB" dirty="0" smtClean="0"/>
              <a:t>  a medieval text by </a:t>
            </a:r>
            <a:r>
              <a:rPr lang="en-GB" dirty="0" err="1" smtClean="0"/>
              <a:t>Minhaj-i-Siraj</a:t>
            </a:r>
            <a:r>
              <a:rPr lang="en-GB" dirty="0" smtClean="0"/>
              <a:t>. It is an important source book for the reconstruction of the history of foundation of Muslim rule in Bengal. The history of the first fifty years of Muslim rule in Bengal is found only in this text.</a:t>
            </a:r>
          </a:p>
          <a:p>
            <a:r>
              <a:rPr lang="en-GB" b="1" dirty="0" err="1" smtClean="0"/>
              <a:t>Riyaz</a:t>
            </a:r>
            <a:r>
              <a:rPr lang="en-GB" b="1" dirty="0" smtClean="0"/>
              <a:t>-us-</a:t>
            </a:r>
            <a:r>
              <a:rPr lang="en-GB" b="1" dirty="0" err="1" smtClean="0"/>
              <a:t>Salatin</a:t>
            </a:r>
            <a:r>
              <a:rPr lang="en-GB" dirty="0" smtClean="0"/>
              <a:t>  the first complete history of the Muslim rule in Bengal. Written in Persian language by </a:t>
            </a:r>
            <a:r>
              <a:rPr lang="en-GB" dirty="0" err="1" smtClean="0"/>
              <a:t>Ghulam</a:t>
            </a:r>
            <a:r>
              <a:rPr lang="en-GB" dirty="0" smtClean="0"/>
              <a:t> Husain </a:t>
            </a:r>
            <a:r>
              <a:rPr lang="en-GB" dirty="0" err="1" smtClean="0"/>
              <a:t>Salim</a:t>
            </a:r>
            <a:r>
              <a:rPr lang="en-GB" dirty="0" smtClean="0"/>
              <a:t> </a:t>
            </a:r>
            <a:r>
              <a:rPr lang="en-GB" dirty="0" err="1" smtClean="0"/>
              <a:t>Zaidpuri</a:t>
            </a:r>
            <a:r>
              <a:rPr lang="en-GB" dirty="0" smtClean="0"/>
              <a:t>, it covers the whole Muslim rule in Bengal from </a:t>
            </a:r>
            <a:r>
              <a:rPr lang="en-GB" u="sng" cap="small" dirty="0" err="1" smtClean="0">
                <a:hlinkClick r:id="rId2"/>
              </a:rPr>
              <a:t>bakhtiyar</a:t>
            </a:r>
            <a:r>
              <a:rPr lang="en-GB" dirty="0" err="1" smtClean="0"/>
              <a:t>’s</a:t>
            </a:r>
            <a:r>
              <a:rPr lang="en-GB" dirty="0" smtClean="0"/>
              <a:t> conquest of Nadia in 1204-05 AD to the battle of </a:t>
            </a:r>
            <a:r>
              <a:rPr lang="en-GB" cap="small" dirty="0" err="1" smtClean="0"/>
              <a:t>palashi</a:t>
            </a:r>
            <a:r>
              <a:rPr lang="en-GB" dirty="0" smtClean="0"/>
              <a:t> in 1757, though there are lacunae in various places.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a:bodyPr>
          <a:lstStyle/>
          <a:p>
            <a:r>
              <a:rPr lang="en-GB" i="1" u="sng" cap="small" dirty="0" err="1" smtClean="0">
                <a:hlinkClick r:id="rId2"/>
              </a:rPr>
              <a:t>tarikh-i-firuzshahi</a:t>
            </a:r>
            <a:r>
              <a:rPr lang="en-GB" u="sng" dirty="0" err="1" smtClean="0">
                <a:hlinkClick r:id="rId2"/>
              </a:rPr>
              <a:t>s</a:t>
            </a:r>
            <a:r>
              <a:rPr lang="en-GB" dirty="0" smtClean="0"/>
              <a:t> of </a:t>
            </a:r>
            <a:r>
              <a:rPr lang="en-GB" dirty="0" err="1" smtClean="0"/>
              <a:t>Ziauddin</a:t>
            </a:r>
            <a:r>
              <a:rPr lang="en-GB" dirty="0" smtClean="0"/>
              <a:t> </a:t>
            </a:r>
            <a:r>
              <a:rPr lang="en-GB" dirty="0" err="1" smtClean="0"/>
              <a:t>Barani</a:t>
            </a:r>
            <a:r>
              <a:rPr lang="en-GB" dirty="0" smtClean="0"/>
              <a:t> </a:t>
            </a:r>
          </a:p>
          <a:p>
            <a:r>
              <a:rPr lang="en-GB" dirty="0" err="1" smtClean="0"/>
              <a:t>Abul</a:t>
            </a:r>
            <a:r>
              <a:rPr lang="en-GB" dirty="0" smtClean="0"/>
              <a:t> </a:t>
            </a:r>
            <a:r>
              <a:rPr lang="en-GB" dirty="0" err="1" smtClean="0"/>
              <a:t>Fazl’s</a:t>
            </a:r>
            <a:r>
              <a:rPr lang="en-GB" dirty="0" smtClean="0"/>
              <a:t> </a:t>
            </a:r>
            <a:r>
              <a:rPr lang="en-GB" i="1" u="sng" cap="small" dirty="0" smtClean="0">
                <a:hlinkClick r:id="rId3"/>
              </a:rPr>
              <a:t>ain-</a:t>
            </a:r>
            <a:r>
              <a:rPr lang="en-GB" i="1" u="sng" cap="small" dirty="0" err="1" smtClean="0">
                <a:hlinkClick r:id="rId3"/>
              </a:rPr>
              <a:t>i</a:t>
            </a:r>
            <a:r>
              <a:rPr lang="en-GB" i="1" u="sng" cap="small" dirty="0" smtClean="0">
                <a:hlinkClick r:id="rId3"/>
              </a:rPr>
              <a:t>-</a:t>
            </a:r>
            <a:r>
              <a:rPr lang="en-GB" i="1" u="sng" cap="small" dirty="0" err="1" smtClean="0">
                <a:hlinkClick r:id="rId3"/>
              </a:rPr>
              <a:t>akbari</a:t>
            </a:r>
            <a:r>
              <a:rPr lang="en-GB" dirty="0" smtClean="0"/>
              <a:t> and </a:t>
            </a:r>
            <a:r>
              <a:rPr lang="en-GB" i="1" u="sng" cap="small" dirty="0" err="1" smtClean="0">
                <a:hlinkClick r:id="rId4"/>
              </a:rPr>
              <a:t>akbarnamah</a:t>
            </a:r>
            <a:r>
              <a:rPr lang="en-GB" dirty="0" smtClean="0"/>
              <a:t> </a:t>
            </a:r>
          </a:p>
          <a:p>
            <a:r>
              <a:rPr lang="en-GB" dirty="0" err="1" smtClean="0"/>
              <a:t>Badauni’s</a:t>
            </a:r>
            <a:r>
              <a:rPr lang="en-GB" dirty="0" smtClean="0"/>
              <a:t> </a:t>
            </a:r>
            <a:r>
              <a:rPr lang="en-GB" i="1" u="sng" cap="small" dirty="0" err="1" smtClean="0">
                <a:hlinkClick r:id="rId5"/>
              </a:rPr>
              <a:t>muntakhab-ut-tawarikh</a:t>
            </a:r>
            <a:r>
              <a:rPr lang="en-GB" dirty="0" smtClean="0"/>
              <a:t> </a:t>
            </a:r>
          </a:p>
          <a:p>
            <a:r>
              <a:rPr lang="en-GB" dirty="0" smtClean="0"/>
              <a:t> </a:t>
            </a:r>
            <a:r>
              <a:rPr lang="en-GB" dirty="0" err="1" smtClean="0"/>
              <a:t>Nizamuddin</a:t>
            </a:r>
            <a:r>
              <a:rPr lang="en-GB" dirty="0" smtClean="0"/>
              <a:t> </a:t>
            </a:r>
            <a:r>
              <a:rPr lang="en-GB" dirty="0" err="1" smtClean="0"/>
              <a:t>Bakhshi’s</a:t>
            </a:r>
            <a:r>
              <a:rPr lang="en-GB" dirty="0" smtClean="0"/>
              <a:t> </a:t>
            </a:r>
            <a:r>
              <a:rPr lang="en-GB" i="1" u="sng" cap="small" dirty="0" err="1" smtClean="0">
                <a:hlinkClick r:id="rId6"/>
              </a:rPr>
              <a:t>tabaqat-i-akbari</a:t>
            </a:r>
            <a:r>
              <a:rPr lang="en-GB"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lnSpc>
                <a:spcPct val="90000"/>
              </a:lnSpc>
              <a:buNone/>
            </a:pPr>
            <a:endParaRPr lang="en-US" dirty="0" smtClean="0"/>
          </a:p>
          <a:p>
            <a:pPr>
              <a:lnSpc>
                <a:spcPct val="90000"/>
              </a:lnSpc>
              <a:buNone/>
            </a:pPr>
            <a:endParaRPr lang="en-US" dirty="0" smtClean="0"/>
          </a:p>
          <a:p>
            <a:pPr>
              <a:lnSpc>
                <a:spcPct val="90000"/>
              </a:lnSpc>
              <a:buNone/>
            </a:pPr>
            <a:endParaRPr lang="en-US" dirty="0" smtClean="0"/>
          </a:p>
          <a:p>
            <a:pPr>
              <a:lnSpc>
                <a:spcPct val="90000"/>
              </a:lnSpc>
              <a:buNone/>
            </a:pPr>
            <a:r>
              <a:rPr lang="en-US" sz="2800" dirty="0" smtClean="0"/>
              <a:t>Three phases</a:t>
            </a:r>
          </a:p>
          <a:p>
            <a:pPr>
              <a:lnSpc>
                <a:spcPct val="90000"/>
              </a:lnSpc>
            </a:pPr>
            <a:r>
              <a:rPr lang="en-US" sz="2800" dirty="0" smtClean="0"/>
              <a:t>Delhi Sultanate (1204-1342)</a:t>
            </a:r>
          </a:p>
          <a:p>
            <a:pPr>
              <a:lnSpc>
                <a:spcPct val="90000"/>
              </a:lnSpc>
            </a:pPr>
            <a:r>
              <a:rPr lang="en-US" sz="2800" dirty="0" smtClean="0"/>
              <a:t>Independent Sultanate (1342-1538)</a:t>
            </a:r>
          </a:p>
          <a:p>
            <a:pPr>
              <a:lnSpc>
                <a:spcPct val="90000"/>
              </a:lnSpc>
            </a:pPr>
            <a:r>
              <a:rPr lang="en-US" sz="2800" dirty="0" err="1" smtClean="0"/>
              <a:t>Mughal</a:t>
            </a:r>
            <a:r>
              <a:rPr lang="en-US" sz="2800" dirty="0" smtClean="0"/>
              <a:t> rule (1538-1757)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pic>
        <p:nvPicPr>
          <p:cNvPr id="1026" name="Picture 2" descr="C:\Users\Public\Pictures\Qutub Ud Din Aibak Slave Dynasty.jpg"/>
          <p:cNvPicPr>
            <a:picLocks noChangeAspect="1" noChangeArrowheads="1"/>
          </p:cNvPicPr>
          <p:nvPr/>
        </p:nvPicPr>
        <p:blipFill>
          <a:blip r:embed="rId2"/>
          <a:srcRect/>
          <a:stretch>
            <a:fillRect/>
          </a:stretch>
        </p:blipFill>
        <p:spPr bwMode="auto">
          <a:xfrm>
            <a:off x="5105400" y="1752600"/>
            <a:ext cx="3048000" cy="3657600"/>
          </a:xfrm>
          <a:prstGeom prst="rect">
            <a:avLst/>
          </a:prstGeom>
          <a:noFill/>
        </p:spPr>
      </p:pic>
      <p:sp>
        <p:nvSpPr>
          <p:cNvPr id="6" name="Content Placeholder 5"/>
          <p:cNvSpPr>
            <a:spLocks noGrp="1"/>
          </p:cNvSpPr>
          <p:nvPr>
            <p:ph sz="quarter" idx="1"/>
          </p:nvPr>
        </p:nvSpPr>
        <p:spPr>
          <a:xfrm>
            <a:off x="457200" y="1600200"/>
            <a:ext cx="4419600" cy="4648200"/>
          </a:xfrm>
        </p:spPr>
        <p:txBody>
          <a:bodyPr>
            <a:normAutofit/>
          </a:bodyPr>
          <a:lstStyle/>
          <a:p>
            <a:r>
              <a:rPr lang="en-GB" sz="3200" dirty="0" err="1" smtClean="0"/>
              <a:t>Quṭub</a:t>
            </a:r>
            <a:r>
              <a:rPr lang="en-GB" sz="3200" dirty="0" smtClean="0"/>
              <a:t> </a:t>
            </a:r>
            <a:r>
              <a:rPr lang="en-GB" sz="3200" dirty="0" err="1" smtClean="0"/>
              <a:t>Ud-Dīn</a:t>
            </a:r>
            <a:r>
              <a:rPr lang="en-GB" sz="3200" dirty="0" smtClean="0"/>
              <a:t> </a:t>
            </a:r>
            <a:r>
              <a:rPr lang="en-GB" sz="3200" dirty="0" err="1" smtClean="0"/>
              <a:t>Aibak</a:t>
            </a:r>
            <a:r>
              <a:rPr lang="en-GB" sz="3200" dirty="0" smtClean="0"/>
              <a:t> (born 1150—died 1210), a founder of Muslim rule in India. </a:t>
            </a:r>
          </a:p>
          <a:p>
            <a:pPr>
              <a:buNone/>
            </a:pPr>
            <a:endParaRPr lang="en-GB" sz="3200" dirty="0" smtClean="0"/>
          </a:p>
          <a:p>
            <a:r>
              <a:rPr lang="en-US" sz="3200" dirty="0" smtClean="0"/>
              <a:t>Delhi Sultanate (1204-1342)</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graphicFrame>
        <p:nvGraphicFramePr>
          <p:cNvPr id="4" name="Content Placeholder 3"/>
          <p:cNvGraphicFramePr>
            <a:graphicFrameLocks noGrp="1"/>
          </p:cNvGraphicFramePr>
          <p:nvPr>
            <p:ph sz="quarter" idx="1"/>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Medieval Bengal, 1204-1757AD</a:t>
            </a:r>
            <a:endParaRPr lang="en-GB" dirty="0"/>
          </a:p>
        </p:txBody>
      </p:sp>
      <p:sp>
        <p:nvSpPr>
          <p:cNvPr id="3" name="Content Placeholder 2"/>
          <p:cNvSpPr>
            <a:spLocks noGrp="1"/>
          </p:cNvSpPr>
          <p:nvPr>
            <p:ph sz="quarter" idx="1"/>
          </p:nvPr>
        </p:nvSpPr>
        <p:spPr/>
        <p:txBody>
          <a:bodyPr/>
          <a:lstStyle/>
          <a:p>
            <a:pPr algn="just"/>
            <a:r>
              <a:rPr lang="en-GB" b="1" dirty="0" err="1" smtClean="0"/>
              <a:t>Ikhtiyar</a:t>
            </a:r>
            <a:r>
              <a:rPr lang="en-GB" b="1" dirty="0" smtClean="0"/>
              <a:t> </a:t>
            </a:r>
            <a:r>
              <a:rPr lang="en-GB" b="1" dirty="0" err="1" smtClean="0"/>
              <a:t>Uddin</a:t>
            </a:r>
            <a:r>
              <a:rPr lang="en-GB" b="1" dirty="0" smtClean="0"/>
              <a:t> </a:t>
            </a:r>
            <a:r>
              <a:rPr lang="en-GB" b="1" dirty="0" err="1" smtClean="0"/>
              <a:t>Muhammed</a:t>
            </a:r>
            <a:r>
              <a:rPr lang="en-GB" b="1" dirty="0" smtClean="0"/>
              <a:t> Bin </a:t>
            </a:r>
            <a:r>
              <a:rPr lang="en-GB" b="1" dirty="0" err="1" smtClean="0"/>
              <a:t>Bakhtiyar</a:t>
            </a:r>
            <a:r>
              <a:rPr lang="en-GB" b="1" dirty="0" smtClean="0"/>
              <a:t> </a:t>
            </a:r>
            <a:r>
              <a:rPr lang="en-GB" dirty="0" smtClean="0"/>
              <a:t>: conquest of Nadia.</a:t>
            </a:r>
          </a:p>
          <a:p>
            <a:pPr algn="just"/>
            <a:r>
              <a:rPr lang="en-GB" dirty="0" smtClean="0"/>
              <a:t>Who was </a:t>
            </a:r>
            <a:r>
              <a:rPr lang="en-GB" dirty="0" err="1" smtClean="0"/>
              <a:t>Bakhtiyar</a:t>
            </a:r>
            <a:r>
              <a:rPr lang="en-GB" dirty="0" smtClean="0"/>
              <a:t>?</a:t>
            </a:r>
          </a:p>
          <a:p>
            <a:pPr algn="just"/>
            <a:r>
              <a:rPr lang="en-GB" dirty="0" smtClean="0"/>
              <a:t>When was he invaded Bengal? 1203, 1204, or 1205?</a:t>
            </a:r>
          </a:p>
          <a:p>
            <a:pPr algn="just"/>
            <a:r>
              <a:rPr lang="en-GB" dirty="0" smtClean="0"/>
              <a:t>Number of Soldiers accompanied him? 17 or 18 or more?</a:t>
            </a:r>
          </a:p>
          <a:p>
            <a:pPr algn="just"/>
            <a:r>
              <a:rPr lang="en-GB" dirty="0" smtClean="0"/>
              <a:t>A disastrous campaign to Tibet in 1206 and its consequence</a:t>
            </a:r>
          </a:p>
          <a:p>
            <a:pPr algn="just"/>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Silver coin of 'Ali </a:t>
            </a:r>
            <a:r>
              <a:rPr lang="en-US" sz="1800" dirty="0" err="1" smtClean="0"/>
              <a:t>Mardan</a:t>
            </a:r>
            <a:r>
              <a:rPr lang="en-US" sz="1800" dirty="0" smtClean="0"/>
              <a:t> (ca. 1208–13), commemorating the conquest of Bengal in A.H. </a:t>
            </a:r>
            <a:r>
              <a:rPr lang="en-US" sz="1800" dirty="0" err="1" smtClean="0"/>
              <a:t>Ramazan</a:t>
            </a:r>
            <a:r>
              <a:rPr lang="en-US" sz="1800" dirty="0" smtClean="0"/>
              <a:t> 600 (A.D. May 1204). Obverse only. </a:t>
            </a:r>
            <a:endParaRPr lang="en-US" sz="1800" dirty="0"/>
          </a:p>
        </p:txBody>
      </p:sp>
      <p:pic>
        <p:nvPicPr>
          <p:cNvPr id="4" name="Content Placeholder 3" descr="ali mardan.jpg"/>
          <p:cNvPicPr>
            <a:picLocks noGrp="1" noChangeAspect="1"/>
          </p:cNvPicPr>
          <p:nvPr>
            <p:ph sz="quarter" idx="1"/>
          </p:nvPr>
        </p:nvPicPr>
        <p:blipFill>
          <a:blip r:embed="rId2"/>
          <a:stretch>
            <a:fillRect/>
          </a:stretch>
        </p:blipFill>
        <p:spPr>
          <a:xfrm>
            <a:off x="1600200" y="1600199"/>
            <a:ext cx="5562600" cy="521311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4" ma:contentTypeDescription="Create a new document." ma:contentTypeScope="" ma:versionID="bf0938873688c0e2bd4da5723ad8f495">
  <xsd:schema xmlns:xsd="http://www.w3.org/2001/XMLSchema" xmlns:xs="http://www.w3.org/2001/XMLSchema" xmlns:p="http://schemas.microsoft.com/office/2006/metadata/properties" xmlns:ns2="8532f6ee-fd98-4ba3-94dd-7d35041e413e" targetNamespace="http://schemas.microsoft.com/office/2006/metadata/properties" ma:root="true" ma:fieldsID="6d6ac3d7ba2764f377ec8f0c61a932ff"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332517-A11F-42CB-BEE0-987C6063194D}"/>
</file>

<file path=customXml/itemProps2.xml><?xml version="1.0" encoding="utf-8"?>
<ds:datastoreItem xmlns:ds="http://schemas.openxmlformats.org/officeDocument/2006/customXml" ds:itemID="{FC93E845-0E83-4168-8A29-D19F9EFC1902}"/>
</file>

<file path=customXml/itemProps3.xml><?xml version="1.0" encoding="utf-8"?>
<ds:datastoreItem xmlns:ds="http://schemas.openxmlformats.org/officeDocument/2006/customXml" ds:itemID="{1C0CB1FB-8D04-448C-8A93-1EFD89B37C47}"/>
</file>

<file path=docProps/app.xml><?xml version="1.0" encoding="utf-8"?>
<Properties xmlns="http://schemas.openxmlformats.org/officeDocument/2006/extended-properties" xmlns:vt="http://schemas.openxmlformats.org/officeDocument/2006/docPropsVTypes">
  <Template>Oriel</Template>
  <TotalTime>445</TotalTime>
  <Words>1050</Words>
  <Application>Microsoft Office PowerPoint</Application>
  <PresentationFormat>On-screen Show (4:3)</PresentationFormat>
  <Paragraphs>139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History of Bengal, 1204-1757: An overview</vt:lpstr>
      <vt:lpstr>Medieval Bengal, 1204-1757AD</vt:lpstr>
      <vt:lpstr>PowerPoint Presentation</vt:lpstr>
      <vt:lpstr>PowerPoint Presentation</vt:lpstr>
      <vt:lpstr>Medieval Bengal, 1204-1757AD</vt:lpstr>
      <vt:lpstr>Medieval Bengal, 1204-1757AD</vt:lpstr>
      <vt:lpstr>Medieval Bengal, 1204-1757AD</vt:lpstr>
      <vt:lpstr>Medieval Bengal, 1204-1757AD</vt:lpstr>
      <vt:lpstr>Silver coin of 'Ali Mardan (ca. 1208–13), commemorating the conquest of Bengal in A.H. Ramazan 600 (A.D. May 1204). Obverse only. </vt:lpstr>
      <vt:lpstr>PowerPoint Presentation</vt:lpstr>
      <vt:lpstr>Medieval Bengal, 1204-1757AD</vt:lpstr>
      <vt:lpstr>Medieval Bengal, 1204-1757AD</vt:lpstr>
      <vt:lpstr>Medieval Bengal, 1204-1757AD</vt:lpstr>
      <vt:lpstr>Medieval Bengal, 1204-1757AD</vt:lpstr>
      <vt:lpstr>PowerPoint Presentation</vt:lpstr>
      <vt:lpstr>PowerPoint Presentation</vt:lpstr>
      <vt:lpstr>PowerPoint Presentation</vt:lpstr>
      <vt:lpstr>Medieval Bengal, 1204-1757AD</vt:lpstr>
      <vt:lpstr>Medieval Bengal, 1204-1757AD</vt:lpstr>
      <vt:lpstr>Medieval Bengal, 1204-1757AD</vt:lpstr>
      <vt:lpstr>Medieval Bengal, 1204-1757AD</vt:lpstr>
      <vt:lpstr>Medieval Bengal, 1204-1757AD</vt:lpstr>
      <vt:lpstr>Medieval Bengal, 1204-1757AD</vt:lpstr>
      <vt:lpstr>PowerPoint Presentation</vt:lpstr>
      <vt:lpstr>Medieval Bengal (1204-1757)</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Bangladesh, 1204-1757 An overview</dc:title>
  <dc:creator>User</dc:creator>
  <cp:lastModifiedBy>Teacher</cp:lastModifiedBy>
  <cp:revision>43</cp:revision>
  <dcterms:created xsi:type="dcterms:W3CDTF">2006-08-16T00:00:00Z</dcterms:created>
  <dcterms:modified xsi:type="dcterms:W3CDTF">2019-01-30T06:54:11Z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