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724"/>
  </p:normalViewPr>
  <p:slideViewPr>
    <p:cSldViewPr snapToGrid="0" snapToObjects="1">
      <p:cViewPr>
        <p:scale>
          <a:sx n="82" d="100"/>
          <a:sy n="82" d="100"/>
        </p:scale>
        <p:origin x="-97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7" y="217684"/>
            <a:ext cx="7808976" cy="108813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</a:pPr>
            <a:r>
              <a:rPr lang="en-US" sz="3500" b="1" dirty="0">
                <a:latin typeface="Lucida Calligraphy" panose="03010101010101010101" pitchFamily="66" charset="0"/>
              </a:rPr>
              <a:t>Internet Protocol Version 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7027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BF07959D-41BB-4330-BEB8-ECA4A186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972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dirty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6" y="2164738"/>
            <a:ext cx="85898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Unicode MS" pitchFamily="34" charset="-128"/>
              </a:rPr>
              <a:t>Show the unabbreviated colon hex notation for the following IPv6 addresses: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An address with 64 0s followed by 64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An address with 128 0s.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An address with 128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An address with 128 alternative 1s and 0s.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i="1" dirty="0">
                <a:solidFill>
                  <a:schemeClr val="hlink"/>
                </a:solidFill>
                <a:latin typeface="Arial Unicode MS" pitchFamily="34" charset="-128"/>
              </a:rPr>
              <a:t>Solution:-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0000:0000:0000:0000:FFFF:FFFF:FFFF:FFFF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0000:0000:0000:0000:0000:0000:0000:0000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FFFF:FFFF:FFFF:FFFF:FFFF:FFFF:FFFF:FFFF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AAAA:AAAA:AAAA:AAAA:AAAA:AAAA:AAAA:AAAA</a:t>
            </a:r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69479"/>
            <a:ext cx="7974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>
                <a:latin typeface="Arial Unicode MS" pitchFamily="34" charset="-128"/>
              </a:rPr>
              <a:t>Show abbreviations for the following addresses: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0000:0000:FFFF:0000:0000:0000:0000:0000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1234:2346:0000:0000:0000:0000:0000:1111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0000:0001:0000:0000:0000:0000:1200:1000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0000:0000:0000:0000:0000:FFFF:24.123.12.6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>
              <a:buNone/>
            </a:pPr>
            <a:r>
              <a:rPr lang="en-US" dirty="0">
                <a:latin typeface="Arial Unicode MS" pitchFamily="34" charset="-128"/>
              </a:rPr>
              <a:t>Solution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 smtClean="0">
                <a:latin typeface="Arial Unicode MS" pitchFamily="34" charset="-128"/>
              </a:rPr>
              <a:t> 0:0:FFFF::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b</a:t>
            </a: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.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</a:rPr>
              <a:t>1234:2346::1111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 smtClean="0">
                <a:latin typeface="Arial Unicode MS" pitchFamily="34" charset="-128"/>
              </a:rPr>
              <a:t> 0:1::1200:1000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 smtClean="0">
                <a:latin typeface="Arial Unicode MS" pitchFamily="34" charset="-128"/>
              </a:rPr>
              <a:t> ::FFFF:24.123.12.6</a:t>
            </a:r>
            <a:endParaRPr lang="en-US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Convert IPv4 to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078182"/>
            <a:ext cx="82296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745" y="3164735"/>
            <a:ext cx="80551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 8 bits 0, following 88 bits will also be zero, last 32 bits will be the IPv4 address.</a:t>
            </a:r>
          </a:p>
          <a:p>
            <a:endParaRPr lang="en-GB" sz="700" dirty="0"/>
          </a:p>
          <a:p>
            <a:r>
              <a:rPr lang="en-GB" dirty="0"/>
              <a:t>IPv4 address: 192.168.10.62</a:t>
            </a:r>
          </a:p>
          <a:p>
            <a:r>
              <a:rPr lang="en-GB" dirty="0"/>
              <a:t>Convert it into IPv6</a:t>
            </a:r>
          </a:p>
          <a:p>
            <a:r>
              <a:rPr lang="en-GB" dirty="0"/>
              <a:t>Representing each octet with 8 bits binary:</a:t>
            </a:r>
          </a:p>
          <a:p>
            <a:r>
              <a:rPr lang="en-GB" dirty="0"/>
              <a:t>192 = </a:t>
            </a:r>
            <a:r>
              <a:rPr lang="en-GB" u="sng" dirty="0"/>
              <a:t>1100</a:t>
            </a:r>
            <a:r>
              <a:rPr lang="en-GB" dirty="0"/>
              <a:t> </a:t>
            </a:r>
            <a:r>
              <a:rPr lang="en-GB" u="sng" dirty="0"/>
              <a:t>0000</a:t>
            </a:r>
            <a:r>
              <a:rPr lang="en-GB" dirty="0"/>
              <a:t> = C0</a:t>
            </a:r>
          </a:p>
          <a:p>
            <a:r>
              <a:rPr lang="en-GB" dirty="0"/>
              <a:t>168 = </a:t>
            </a:r>
            <a:r>
              <a:rPr lang="en-GB" u="sng" dirty="0" smtClean="0"/>
              <a:t>1010</a:t>
            </a:r>
            <a:r>
              <a:rPr lang="en-GB" dirty="0" smtClean="0"/>
              <a:t> </a:t>
            </a:r>
            <a:r>
              <a:rPr lang="en-GB" u="sng" dirty="0" smtClean="0"/>
              <a:t>1000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A8</a:t>
            </a:r>
            <a:endParaRPr lang="en-GB" dirty="0"/>
          </a:p>
          <a:p>
            <a:r>
              <a:rPr lang="en-GB" dirty="0"/>
              <a:t>  10 = </a:t>
            </a:r>
            <a:r>
              <a:rPr lang="en-GB" u="sng" dirty="0"/>
              <a:t>0000</a:t>
            </a:r>
            <a:r>
              <a:rPr lang="en-GB" dirty="0"/>
              <a:t> </a:t>
            </a:r>
            <a:r>
              <a:rPr lang="en-GB" u="sng" dirty="0"/>
              <a:t>1010</a:t>
            </a:r>
            <a:r>
              <a:rPr lang="en-GB" dirty="0"/>
              <a:t> = 0A</a:t>
            </a:r>
          </a:p>
          <a:p>
            <a:r>
              <a:rPr lang="en-GB" dirty="0"/>
              <a:t>  62 = </a:t>
            </a:r>
            <a:r>
              <a:rPr lang="en-GB" u="sng" dirty="0"/>
              <a:t>0011</a:t>
            </a:r>
            <a:r>
              <a:rPr lang="en-GB" dirty="0"/>
              <a:t> </a:t>
            </a:r>
            <a:r>
              <a:rPr lang="en-GB" u="sng" dirty="0" smtClean="0"/>
              <a:t>1110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3E</a:t>
            </a:r>
            <a:endParaRPr lang="en-GB" dirty="0"/>
          </a:p>
          <a:p>
            <a:endParaRPr lang="en-GB" sz="700" dirty="0"/>
          </a:p>
          <a:p>
            <a:r>
              <a:rPr lang="en-GB" dirty="0"/>
              <a:t>IPv6 address will </a:t>
            </a:r>
            <a:r>
              <a:rPr lang="en-GB" dirty="0" smtClean="0"/>
              <a:t>be:     0</a:t>
            </a:r>
            <a:r>
              <a:rPr lang="en-GB" dirty="0"/>
              <a:t>::</a:t>
            </a:r>
            <a:r>
              <a:rPr lang="en-GB" dirty="0" smtClean="0"/>
              <a:t>C0A8:0A3E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400" dirty="0"/>
              <a:t>Link Local 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1975215"/>
            <a:ext cx="84064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link local address starts with FE80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It is used for retrieving MAC address</a:t>
            </a: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FE80::5D39:84FF:FE29:3064</a:t>
            </a:r>
            <a:endParaRPr lang="en-GB" sz="1600" dirty="0"/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Rules to convert link local into MAC Address:</a:t>
            </a:r>
          </a:p>
          <a:p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 Drop the First four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Hextets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ii) Flip the 7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of 5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iii) Drop the 2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6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iv) Drop the 1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7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  <a:r>
              <a:rPr lang="en-GB" sz="16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16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39:84</a:t>
            </a:r>
            <a:r>
              <a:rPr lang="en-GB" sz="16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FF:FE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29:3064</a:t>
            </a: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drop   flip          drop</a:t>
            </a: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5D39=010111</a:t>
            </a:r>
            <a:r>
              <a:rPr lang="en-GB" sz="1600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100111001  </a:t>
            </a:r>
            <a:r>
              <a:rPr lang="en-GB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010111</a:t>
            </a:r>
            <a:r>
              <a:rPr lang="en-GB" sz="1600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100111001 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7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flip            5F39</a:t>
            </a: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MAC address: 5F39:8429:3064</a:t>
            </a:r>
          </a:p>
        </p:txBody>
      </p: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IPv6 prefixes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746" y="2686056"/>
            <a:ext cx="778625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prefix 2001:db8::/32 is a special IPv6 prefix that is used specifically for documentation examples</a:t>
            </a:r>
          </a:p>
          <a:p>
            <a:endParaRPr lang="en-CA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2001:db8:3c4d:15::/64 The subnet prefix always contains 64 bits. These bits include 48 bits for the site prefix, in addition to 16 bits for the subnet ID.</a:t>
            </a:r>
          </a:p>
          <a:p>
            <a:endParaRPr lang="en-CA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fe80::/10 Indicates that a link-local address follows.</a:t>
            </a:r>
          </a:p>
          <a:p>
            <a:endParaRPr lang="en-CA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ff00::/8 Indicates that a multicast address follows</a:t>
            </a:r>
            <a:r>
              <a:rPr lang="en-CA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AFE0:1111:0001:0000:0000:0000:0000:0001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mtClean="0"/>
              <a:t>AFE0:1111:1::1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67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0" y="2523968"/>
            <a:ext cx="8376295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introduce the IPv6 addressing scheme and different notations used to represent an address in this version.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explain the three types of addressing used in IPv6: unicast, </a:t>
            </a:r>
            <a:r>
              <a:rPr lang="en-US" dirty="0" err="1">
                <a:latin typeface="Times New Roman" pitchFamily="18" charset="0"/>
              </a:rPr>
              <a:t>anycast</a:t>
            </a:r>
            <a:r>
              <a:rPr lang="en-US" dirty="0">
                <a:latin typeface="Times New Roman" pitchFamily="18" charset="0"/>
              </a:rPr>
              <a:t>, and multicast.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show the address space in this version and how it is divided into several blocks.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some reserved blocks in the address space and their applications.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define the global unicast address block and how it is used for unicast communication.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how three levels of hierarchy in addressing are used in IPv6 deploying the global unicast block.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auto configuration and renumbering of IPv6 addresses.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894886"/>
          </a:xfrm>
        </p:spPr>
        <p:txBody>
          <a:bodyPr/>
          <a:lstStyle/>
          <a:p>
            <a:r>
              <a:rPr lang="en-US" dirty="0"/>
              <a:t>Measurement of 128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02731"/>
            <a:ext cx="7531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Lets go to the previous Examples. . 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Arial Unicode MS" pitchFamily="34" charset="-128"/>
              </a:rPr>
              <a:t>2001:0211:00AB:0000:0000:0000:0000:0001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Working in the 1</a:t>
            </a:r>
            <a:r>
              <a:rPr lang="en-US" baseline="30000" dirty="0">
                <a:latin typeface="Arial Unicode MS" pitchFamily="34" charset="-128"/>
              </a:rPr>
              <a:t>st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Hexted</a:t>
            </a:r>
            <a:r>
              <a:rPr lang="en-US" dirty="0">
                <a:latin typeface="Arial Unicode MS" pitchFamily="34" charset="-128"/>
              </a:rPr>
              <a:t> we can see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2 = 0010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1 = 0001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----------------------------------------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= Total 16 bit in One </a:t>
            </a:r>
            <a:r>
              <a:rPr lang="en-US" dirty="0" err="1">
                <a:latin typeface="Arial Unicode MS" pitchFamily="34" charset="-128"/>
              </a:rPr>
              <a:t>Hexted</a:t>
            </a:r>
            <a:r>
              <a:rPr lang="en-US" dirty="0">
                <a:latin typeface="Arial Unicode MS" pitchFamily="34" charset="-128"/>
              </a:rPr>
              <a:t>.</a:t>
            </a:r>
          </a:p>
          <a:p>
            <a:pPr>
              <a:buNone/>
            </a:pPr>
            <a:endParaRPr lang="en-US" dirty="0">
              <a:latin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In total :- 16 bit * 8 </a:t>
            </a:r>
            <a:r>
              <a:rPr lang="en-US" dirty="0" err="1">
                <a:latin typeface="Arial Unicode MS" pitchFamily="34" charset="-128"/>
              </a:rPr>
              <a:t>Hexted</a:t>
            </a:r>
            <a:r>
              <a:rPr lang="en-US" dirty="0">
                <a:latin typeface="Arial Unicode MS" pitchFamily="34" charset="-128"/>
              </a:rPr>
              <a:t> = 128 bit.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2146" y="4662435"/>
            <a:ext cx="362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How to Shorten IPv6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082055"/>
            <a:ext cx="864523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/>
              <a:t>Leading Zero Can be Omitted.</a:t>
            </a:r>
          </a:p>
          <a:p>
            <a:pPr marL="457200" indent="-457200">
              <a:buAutoNum type="arabicPeriod"/>
            </a:pPr>
            <a:r>
              <a:rPr lang="en-US" sz="2500" dirty="0"/>
              <a:t>Consecutive </a:t>
            </a:r>
            <a:r>
              <a:rPr lang="en-US" sz="2500" dirty="0" err="1"/>
              <a:t>Hexted</a:t>
            </a:r>
            <a:r>
              <a:rPr lang="en-US" sz="2500" dirty="0"/>
              <a:t> of Zeros can be represented/replaced by double colon (::).</a:t>
            </a:r>
          </a:p>
          <a:p>
            <a:pPr marL="457200" indent="-457200">
              <a:buAutoNum type="arabicPeriod"/>
            </a:pPr>
            <a:r>
              <a:rPr lang="en-US" sz="2500" dirty="0"/>
              <a:t>Double colon can only be used once in an IPv6 Address.</a:t>
            </a:r>
          </a:p>
          <a:p>
            <a:pPr marL="457200" indent="-457200">
              <a:buNone/>
            </a:pPr>
            <a:r>
              <a:rPr lang="en-US" sz="2600" dirty="0">
                <a:latin typeface="Arial Unicode MS" pitchFamily="34" charset="-128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Arial Unicode MS" pitchFamily="34" charset="-128"/>
              </a:rPr>
              <a:t>2001:0211:00AB:0000:0000:0000:0000:0001</a:t>
            </a:r>
          </a:p>
          <a:p>
            <a:pPr marL="457200" indent="-457200">
              <a:buNone/>
            </a:pPr>
            <a:r>
              <a:rPr lang="en-US" sz="2300" dirty="0" smtClean="0">
                <a:latin typeface="Arial Unicode MS" pitchFamily="34" charset="-128"/>
              </a:rPr>
              <a:t>=</a:t>
            </a:r>
            <a:r>
              <a:rPr lang="en-US" sz="2300" dirty="0">
                <a:latin typeface="Arial Unicode MS" pitchFamily="34" charset="-128"/>
              </a:rPr>
              <a:t>According to the rules, we can write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2001:211:AB:0:0:0:0:1   -Leading 0’s are omitted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2001:211:AB::1              -</a:t>
            </a:r>
            <a:r>
              <a:rPr lang="en-US" sz="2000" dirty="0"/>
              <a:t>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Consecutive 0 means (::)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Already Used one double colon.</a:t>
            </a:r>
          </a:p>
          <a:p>
            <a:pPr marL="822960" lvl="1" indent="-457200">
              <a:buNone/>
            </a:pPr>
            <a:r>
              <a:rPr lang="en-US" sz="2200" dirty="0"/>
              <a:t>   Final Shorten IP address:-</a:t>
            </a:r>
          </a:p>
          <a:p>
            <a:pPr marL="457200" indent="-457200">
              <a:buNone/>
            </a:pPr>
            <a:r>
              <a:rPr lang="en-US" sz="2500" dirty="0"/>
              <a:t> </a:t>
            </a:r>
            <a:r>
              <a:rPr lang="en-US" sz="2800" dirty="0">
                <a:solidFill>
                  <a:srgbClr val="7030A0"/>
                </a:solidFill>
                <a:latin typeface="Arial Unicode MS" pitchFamily="34" charset="-128"/>
              </a:rPr>
              <a:t>2001:211:AB::1</a:t>
            </a:r>
            <a:endParaRPr lang="en-US" sz="2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24586"/>
            <a:ext cx="254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Examples without CIDR:- 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829" y="2862890"/>
            <a:ext cx="68580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1341" y="4177146"/>
            <a:ext cx="222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Examples with CIDR:- 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006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ipv6 Address</a:t>
            </a:r>
          </a:p>
        </p:txBody>
      </p:sp>
      <p:pic>
        <p:nvPicPr>
          <p:cNvPr id="4" name="Picture 4" descr="C:\Users\teacher\Desktop\IPv6 Addressing PDF\uni_broad_multi_anyca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699" y="2147455"/>
            <a:ext cx="7467600" cy="4080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87" y="476001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Types of ipv6 Address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78181"/>
            <a:ext cx="7876309" cy="40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removed in ipv6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432" y="2161309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CIDR Notation in ipv6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162689"/>
            <a:ext cx="7143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2001:0211:</a:t>
            </a:r>
            <a:r>
              <a:rPr lang="en-US" dirty="0">
                <a:solidFill>
                  <a:srgbClr val="92D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00AB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0000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0000:0000:0000:0001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1-16      17-32     33-48       49-64    65-80      81-96    97-112   113-128 bits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Here , first 2001 = 0010 0000 0000 0001</a:t>
            </a:r>
          </a:p>
          <a:p>
            <a:pPr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/3   is called IANA Prefix. (001 is the 1</a:t>
            </a:r>
            <a:r>
              <a:rPr lang="en-US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3-bits.)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/23 is called RIR Prefix. 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/32 is called IPS Prefix.    (Example:-BTCL)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/48 is called Site Prefix.    (Example:-AIUB)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/64 is called Subnet bit.</a:t>
            </a:r>
          </a:p>
          <a:p>
            <a:pPr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64 to 128 is called as Host ID.</a:t>
            </a:r>
          </a:p>
        </p:txBody>
      </p:sp>
    </p:spTree>
    <p:extLst>
      <p:ext uri="{BB962C8B-B14F-4D97-AF65-F5344CB8AC3E}">
        <p14:creationId xmlns:p14="http://schemas.microsoft.com/office/powerpoint/2010/main" val="1951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7" ma:contentTypeDescription="Create a new document." ma:contentTypeScope="" ma:versionID="04b557511d3f0585bc0e5f00a1a4b947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d799089eafb990b804a5e145dbb07656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E752D8-31BE-489D-AF16-4E607DF022A1}"/>
</file>

<file path=customXml/itemProps2.xml><?xml version="1.0" encoding="utf-8"?>
<ds:datastoreItem xmlns:ds="http://schemas.openxmlformats.org/officeDocument/2006/customXml" ds:itemID="{BBE82A23-BBEF-492D-B9B1-CB42852809C5}"/>
</file>

<file path=customXml/itemProps3.xml><?xml version="1.0" encoding="utf-8"?>
<ds:datastoreItem xmlns:ds="http://schemas.openxmlformats.org/officeDocument/2006/customXml" ds:itemID="{2A318B8D-6A04-476D-AE7E-7FD0E064820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1117</TotalTime>
  <Words>866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Internet Protocol Version  6</vt:lpstr>
      <vt:lpstr>Lecture Outline</vt:lpstr>
      <vt:lpstr>Measurement of 128 bit</vt:lpstr>
      <vt:lpstr>How to Shorten IPv6 Address</vt:lpstr>
      <vt:lpstr>More Examples</vt:lpstr>
      <vt:lpstr>Types of ipv6 Address</vt:lpstr>
      <vt:lpstr>Types of ipv6 Address (cont…)</vt:lpstr>
      <vt:lpstr>What is removed in ipv6</vt:lpstr>
      <vt:lpstr>CIDR Notation in ipv6</vt:lpstr>
      <vt:lpstr>Problem set</vt:lpstr>
      <vt:lpstr>Problem set (cont…)</vt:lpstr>
      <vt:lpstr>Convert IPv4 to IPv6</vt:lpstr>
      <vt:lpstr>   Link Local Address</vt:lpstr>
      <vt:lpstr>IPv6 prefixes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289</cp:revision>
  <dcterms:created xsi:type="dcterms:W3CDTF">2018-12-10T17:20:29Z</dcterms:created>
  <dcterms:modified xsi:type="dcterms:W3CDTF">2021-11-21T08:45:45Z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