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5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>
        <p:scale>
          <a:sx n="95" d="100"/>
          <a:sy n="95" d="100"/>
        </p:scale>
        <p:origin x="-666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C0043-86B6-4995-AFCF-75742B2971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089EB-434E-4CCF-A285-C485F66DE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0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29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83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6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5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41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67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45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84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50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90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omputer_fundamentals/computer_networking.htm" TargetMode="External"/><Relationship Id="rId2" Type="http://schemas.openxmlformats.org/officeDocument/2006/relationships/hyperlink" Target="https://www.geeksforgeeks.org/basics-computer-networking/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&amp; VTP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60612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57627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814251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200843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19_20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baseline="0" dirty="0" err="1" smtClean="0"/>
                        <a:t>Shahrin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Chowdhury</a:t>
                      </a:r>
                      <a:r>
                        <a:rPr lang="en-US" i="1" baseline="0" dirty="0" smtClean="0"/>
                        <a:t>, shahrin@aiub.edu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Trunk Port (</a:t>
            </a:r>
            <a:r>
              <a:rPr lang="en-US" sz="4000" b="1" i="1" dirty="0" err="1"/>
              <a:t>cont</a:t>
            </a:r>
            <a:r>
              <a:rPr lang="en-US" sz="4000" b="1" i="1" dirty="0"/>
              <a:t>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429490" y="2859283"/>
            <a:ext cx="8368145" cy="1289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7620" algn="just">
              <a:lnSpc>
                <a:spcPct val="143700"/>
              </a:lnSpc>
              <a:spcBef>
                <a:spcPts val="95"/>
              </a:spcBef>
            </a:pPr>
            <a:r>
              <a:rPr lang="en-US" spc="-5" dirty="0">
                <a:latin typeface="Times New Roman"/>
                <a:cs typeface="Times New Roman"/>
              </a:rPr>
              <a:t>IEEE 802.1Q uses an internal tagging mechanism. The </a:t>
            </a:r>
            <a:r>
              <a:rPr lang="en-US" spc="-5" dirty="0" err="1">
                <a:latin typeface="Times New Roman"/>
                <a:cs typeface="Times New Roman"/>
              </a:rPr>
              <a:t>trunking</a:t>
            </a:r>
            <a:r>
              <a:rPr lang="en-US" spc="-5" dirty="0">
                <a:latin typeface="Times New Roman"/>
                <a:cs typeface="Times New Roman"/>
              </a:rPr>
              <a:t> device inserts a 4-byte </a:t>
            </a:r>
            <a:r>
              <a:rPr lang="en-US" dirty="0">
                <a:latin typeface="Times New Roman"/>
                <a:cs typeface="Times New Roman"/>
              </a:rPr>
              <a:t>tag </a:t>
            </a:r>
            <a:r>
              <a:rPr lang="en-US" spc="-5" dirty="0">
                <a:latin typeface="Times New Roman"/>
                <a:cs typeface="Times New Roman"/>
              </a:rPr>
              <a:t>in  order to identify the VLAN to which a frame belongs and then </a:t>
            </a:r>
            <a:r>
              <a:rPr lang="en-US" spc="-5" dirty="0" err="1">
                <a:latin typeface="Times New Roman"/>
                <a:cs typeface="Times New Roman"/>
              </a:rPr>
              <a:t>recomputes</a:t>
            </a:r>
            <a:r>
              <a:rPr lang="en-US" spc="-5" dirty="0">
                <a:latin typeface="Times New Roman"/>
                <a:cs typeface="Times New Roman"/>
              </a:rPr>
              <a:t> the frame check  sequence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(FCS).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784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en-US" sz="4000" b="1" i="1" dirty="0" err="1"/>
              <a:t>Trunking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-99476" y="2087523"/>
            <a:ext cx="8617528" cy="2813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3085" marR="5080" indent="-269875">
              <a:lnSpc>
                <a:spcPts val="2080"/>
              </a:lnSpc>
              <a:spcBef>
                <a:spcPts val="135"/>
              </a:spcBef>
              <a:buFont typeface="Wingdings 2"/>
              <a:buChar char=""/>
              <a:tabLst>
                <a:tab pos="553085" algn="l"/>
                <a:tab pos="5537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VLANs are local to each switch's database,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spc="-5" dirty="0">
                <a:latin typeface="Times New Roman"/>
                <a:cs typeface="Times New Roman"/>
              </a:rPr>
              <a:t>VLAN information is not passed  between switches.</a:t>
            </a:r>
            <a:endParaRPr lang="en-US" dirty="0">
              <a:latin typeface="Times New Roman"/>
              <a:cs typeface="Times New Roman"/>
            </a:endParaRPr>
          </a:p>
          <a:p>
            <a:pPr marL="553720" indent="-269875">
              <a:lnSpc>
                <a:spcPct val="100000"/>
              </a:lnSpc>
              <a:spcBef>
                <a:spcPts val="445"/>
              </a:spcBef>
              <a:buFont typeface="Wingdings 2"/>
              <a:buChar char=""/>
              <a:tabLst>
                <a:tab pos="553085" algn="l"/>
                <a:tab pos="5537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Trunk links provide VLAN identification for frames traveling between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switches.</a:t>
            </a:r>
            <a:endParaRPr lang="en-US" dirty="0">
              <a:latin typeface="Times New Roman"/>
              <a:cs typeface="Times New Roman"/>
            </a:endParaRPr>
          </a:p>
          <a:p>
            <a:pPr marL="553720" indent="-269875">
              <a:lnSpc>
                <a:spcPct val="100000"/>
              </a:lnSpc>
              <a:spcBef>
                <a:spcPts val="635"/>
              </a:spcBef>
              <a:buFont typeface="Wingdings 2"/>
              <a:buChar char=""/>
              <a:tabLst>
                <a:tab pos="553085" algn="l"/>
                <a:tab pos="5537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Cisco switches have two Ethernet </a:t>
            </a:r>
            <a:r>
              <a:rPr lang="en-US" spc="-5" dirty="0" err="1">
                <a:latin typeface="Times New Roman"/>
                <a:cs typeface="Times New Roman"/>
              </a:rPr>
              <a:t>trunking</a:t>
            </a:r>
            <a:r>
              <a:rPr lang="en-US" spc="-5" dirty="0">
                <a:latin typeface="Times New Roman"/>
                <a:cs typeface="Times New Roman"/>
              </a:rPr>
              <a:t> mechanisms: </a:t>
            </a:r>
            <a:r>
              <a:rPr lang="en-US" spc="-10" dirty="0">
                <a:latin typeface="Times New Roman"/>
                <a:cs typeface="Times New Roman"/>
              </a:rPr>
              <a:t>ISL </a:t>
            </a:r>
            <a:r>
              <a:rPr lang="en-US" spc="-5" dirty="0">
                <a:latin typeface="Times New Roman"/>
                <a:cs typeface="Times New Roman"/>
              </a:rPr>
              <a:t>and IEEE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802.1Q.</a:t>
            </a:r>
            <a:endParaRPr lang="en-US" dirty="0">
              <a:latin typeface="Times New Roman"/>
              <a:cs typeface="Times New Roman"/>
            </a:endParaRPr>
          </a:p>
          <a:p>
            <a:pPr marL="553720" indent="-269875">
              <a:lnSpc>
                <a:spcPct val="100000"/>
              </a:lnSpc>
              <a:spcBef>
                <a:spcPts val="625"/>
              </a:spcBef>
              <a:buFont typeface="Wingdings 2"/>
              <a:buChar char=""/>
              <a:tabLst>
                <a:tab pos="553085" algn="l"/>
                <a:tab pos="5537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Certain types of switches can negotiate trunk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links.</a:t>
            </a:r>
          </a:p>
          <a:p>
            <a:pPr marL="553720" marR="6985" indent="-269875">
              <a:lnSpc>
                <a:spcPct val="143300"/>
              </a:lnSpc>
              <a:spcBef>
                <a:spcPts val="10"/>
              </a:spcBef>
              <a:buFont typeface="Wingdings 2"/>
              <a:buChar char=""/>
              <a:tabLst>
                <a:tab pos="553085" algn="l"/>
                <a:tab pos="55435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Trunks </a:t>
            </a:r>
            <a:r>
              <a:rPr lang="en-US" dirty="0">
                <a:latin typeface="Times New Roman"/>
                <a:cs typeface="Times New Roman"/>
              </a:rPr>
              <a:t>carry </a:t>
            </a:r>
            <a:r>
              <a:rPr lang="en-US" spc="-5" dirty="0">
                <a:latin typeface="Times New Roman"/>
                <a:cs typeface="Times New Roman"/>
              </a:rPr>
              <a:t>traffic from all VLANs to and from the switch </a:t>
            </a:r>
            <a:r>
              <a:rPr lang="en-US" spc="10" dirty="0">
                <a:latin typeface="Times New Roman"/>
                <a:cs typeface="Times New Roman"/>
              </a:rPr>
              <a:t>by </a:t>
            </a:r>
            <a:r>
              <a:rPr lang="en-US" spc="-5" dirty="0">
                <a:latin typeface="Times New Roman"/>
                <a:cs typeface="Times New Roman"/>
              </a:rPr>
              <a:t>default but can be  configured to </a:t>
            </a:r>
            <a:r>
              <a:rPr lang="en-US" dirty="0">
                <a:latin typeface="Times New Roman"/>
                <a:cs typeface="Times New Roman"/>
              </a:rPr>
              <a:t>carry </a:t>
            </a:r>
            <a:r>
              <a:rPr lang="en-US" spc="5" dirty="0">
                <a:latin typeface="Times New Roman"/>
                <a:cs typeface="Times New Roman"/>
              </a:rPr>
              <a:t>only </a:t>
            </a:r>
            <a:r>
              <a:rPr lang="en-US" spc="-5" dirty="0">
                <a:latin typeface="Times New Roman"/>
                <a:cs typeface="Times New Roman"/>
              </a:rPr>
              <a:t>specified VLAN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traffic.</a:t>
            </a:r>
            <a:endParaRPr lang="en-US" dirty="0">
              <a:latin typeface="Times New Roman"/>
              <a:cs typeface="Times New Roman"/>
            </a:endParaRPr>
          </a:p>
          <a:p>
            <a:pPr marL="553720" indent="-270510">
              <a:lnSpc>
                <a:spcPct val="100000"/>
              </a:lnSpc>
              <a:spcBef>
                <a:spcPts val="640"/>
              </a:spcBef>
              <a:buFont typeface="Wingdings 2"/>
              <a:buChar char=""/>
              <a:tabLst>
                <a:tab pos="553085" algn="l"/>
                <a:tab pos="55435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Trunk links must be configured to allow </a:t>
            </a:r>
            <a:r>
              <a:rPr lang="en-US" spc="-5" dirty="0" err="1">
                <a:latin typeface="Times New Roman"/>
                <a:cs typeface="Times New Roman"/>
              </a:rPr>
              <a:t>trunking</a:t>
            </a:r>
            <a:r>
              <a:rPr lang="en-US" spc="-5" dirty="0">
                <a:latin typeface="Times New Roman"/>
                <a:cs typeface="Times New Roman"/>
              </a:rPr>
              <a:t> on each end of 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link.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662" y="4900857"/>
            <a:ext cx="821325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5" dirty="0">
                <a:latin typeface="Times New Roman"/>
                <a:cs typeface="Times New Roman"/>
              </a:rPr>
              <a:t>Purpose: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pc="-5" dirty="0">
                <a:latin typeface="Times New Roman"/>
                <a:cs typeface="Times New Roman"/>
              </a:rPr>
              <a:t>For managing all configured VLANs across a switch internetwork &amp; maintain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consistency</a:t>
            </a:r>
            <a:endParaRPr lang="en-US" dirty="0">
              <a:latin typeface="Times New Roman"/>
              <a:cs typeface="Times New Roman"/>
            </a:endParaRPr>
          </a:p>
          <a:p>
            <a:pPr marL="927100" lvl="1" indent="-229235">
              <a:lnSpc>
                <a:spcPct val="100000"/>
              </a:lnSpc>
              <a:spcBef>
                <a:spcPts val="635"/>
              </a:spcBef>
              <a:buFont typeface="Wingdings 2"/>
              <a:buChar char=""/>
              <a:tabLst>
                <a:tab pos="926465" algn="l"/>
                <a:tab pos="9271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Allows an administrator to add, delete, &amp; rename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VLANs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968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en-US" sz="4000" b="1" i="1" dirty="0"/>
              <a:t>Router on stick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0" y="1982559"/>
            <a:ext cx="8575964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715">
              <a:lnSpc>
                <a:spcPts val="2060"/>
              </a:lnSpc>
              <a:spcBef>
                <a:spcPts val="160"/>
              </a:spcBef>
            </a:pPr>
            <a:r>
              <a:rPr lang="en-US" spc="-5" dirty="0">
                <a:latin typeface="Times New Roman"/>
                <a:cs typeface="Times New Roman"/>
              </a:rPr>
              <a:t>Router-on-a-stick is a type of router configuration in which a single physical interface manages  traffic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between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multiple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VLANs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on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network.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router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receives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VLAN </a:t>
            </a:r>
            <a:r>
              <a:rPr lang="en-US" spc="-5" dirty="0">
                <a:latin typeface="Times New Roman"/>
                <a:cs typeface="Times New Roman"/>
              </a:rPr>
              <a:t>tagged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traffic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on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the</a:t>
            </a:r>
            <a:endParaRPr lang="en-US" dirty="0">
              <a:latin typeface="Times New Roman"/>
              <a:cs typeface="Times New Roman"/>
            </a:endParaRPr>
          </a:p>
          <a:p>
            <a:pPr marL="12700" marR="7620">
              <a:lnSpc>
                <a:spcPts val="2060"/>
              </a:lnSpc>
              <a:spcBef>
                <a:spcPts val="20"/>
              </a:spcBef>
            </a:pPr>
            <a:r>
              <a:rPr lang="en-US" spc="-5" dirty="0">
                <a:latin typeface="Times New Roman"/>
                <a:cs typeface="Times New Roman"/>
              </a:rPr>
              <a:t>trunk interface from the </a:t>
            </a:r>
            <a:r>
              <a:rPr lang="en-US" dirty="0">
                <a:latin typeface="Times New Roman"/>
                <a:cs typeface="Times New Roman"/>
              </a:rPr>
              <a:t>nearby </a:t>
            </a:r>
            <a:r>
              <a:rPr lang="en-US" spc="-5" dirty="0">
                <a:latin typeface="Times New Roman"/>
                <a:cs typeface="Times New Roman"/>
              </a:rPr>
              <a:t>switch (SW1), and forwards the routed traffic out to VLAN  tagged destination using the same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interface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4473148" y="2572800"/>
            <a:ext cx="4670852" cy="3034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2"/>
          <p:cNvSpPr txBox="1"/>
          <p:nvPr/>
        </p:nvSpPr>
        <p:spPr>
          <a:xfrm>
            <a:off x="110836" y="4320600"/>
            <a:ext cx="5832764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Traditional Inter-VLAN Routing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5"/>
              </a:spcBef>
              <a:buFont typeface="Wingdings 2"/>
              <a:buChar char=""/>
              <a:tabLst>
                <a:tab pos="469265" algn="l"/>
                <a:tab pos="469900" algn="l"/>
              </a:tabLst>
            </a:pPr>
            <a:r>
              <a:rPr spc="-5" dirty="0">
                <a:latin typeface="Times New Roman"/>
                <a:cs typeface="Times New Roman"/>
              </a:rPr>
              <a:t>The router </a:t>
            </a:r>
            <a:r>
              <a:rPr dirty="0">
                <a:latin typeface="Times New Roman"/>
                <a:cs typeface="Times New Roman"/>
              </a:rPr>
              <a:t>has </a:t>
            </a:r>
            <a:r>
              <a:rPr spc="-5" dirty="0">
                <a:latin typeface="Times New Roman"/>
                <a:cs typeface="Times New Roman"/>
              </a:rPr>
              <a:t>one physical port for each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VLAN.</a:t>
            </a:r>
            <a:endParaRPr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20"/>
              </a:spcBef>
              <a:buFont typeface="Wingdings 2"/>
              <a:buChar char=""/>
              <a:tabLst>
                <a:tab pos="469265" algn="l"/>
                <a:tab pos="469900" algn="l"/>
              </a:tabLst>
            </a:pPr>
            <a:r>
              <a:rPr spc="-5" dirty="0">
                <a:latin typeface="Times New Roman"/>
                <a:cs typeface="Times New Roman"/>
              </a:rPr>
              <a:t>Each port has an </a:t>
            </a:r>
            <a:r>
              <a:rPr spc="-10" dirty="0">
                <a:latin typeface="Times New Roman"/>
                <a:cs typeface="Times New Roman"/>
              </a:rPr>
              <a:t>IP </a:t>
            </a:r>
            <a:r>
              <a:rPr spc="-5" dirty="0">
                <a:latin typeface="Times New Roman"/>
                <a:cs typeface="Times New Roman"/>
              </a:rPr>
              <a:t>address on its own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VLAN.</a:t>
            </a:r>
            <a:endParaRPr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40"/>
              </a:spcBef>
              <a:buFont typeface="Wingdings 2"/>
              <a:buChar char=""/>
              <a:tabLst>
                <a:tab pos="469265" algn="l"/>
                <a:tab pos="469900" algn="l"/>
              </a:tabLst>
            </a:pPr>
            <a:r>
              <a:rPr spc="-5" dirty="0">
                <a:latin typeface="Times New Roman"/>
                <a:cs typeface="Times New Roman"/>
              </a:rPr>
              <a:t>Routing is the same as routing between </a:t>
            </a:r>
            <a:r>
              <a:rPr spc="5" dirty="0">
                <a:latin typeface="Times New Roman"/>
                <a:cs typeface="Times New Roman"/>
              </a:rPr>
              <a:t>any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subnets.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80730" y="2701986"/>
            <a:ext cx="1266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F0/0</a:t>
            </a:r>
          </a:p>
          <a:p>
            <a:r>
              <a:rPr lang="en-US" dirty="0" smtClean="0"/>
              <a:t>F0/0.10</a:t>
            </a:r>
          </a:p>
          <a:p>
            <a:r>
              <a:rPr lang="en-US" dirty="0" smtClean="0"/>
              <a:t>F0/0.20</a:t>
            </a:r>
          </a:p>
          <a:p>
            <a:r>
              <a:rPr lang="en-US" dirty="0" smtClean="0"/>
              <a:t>F0/0.30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915045" y="5418413"/>
            <a:ext cx="21342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10.0.0.0/20</a:t>
            </a:r>
          </a:p>
          <a:p>
            <a:endParaRPr lang="en-US" sz="1000" dirty="0"/>
          </a:p>
          <a:p>
            <a:r>
              <a:rPr lang="en-US" sz="1600" dirty="0" smtClean="0"/>
              <a:t>Acc-50, </a:t>
            </a:r>
            <a:r>
              <a:rPr lang="en-US" sz="1600" dirty="0" err="1" smtClean="0"/>
              <a:t>Engg</a:t>
            </a:r>
            <a:r>
              <a:rPr lang="en-US" sz="1600" dirty="0" smtClean="0"/>
              <a:t> -25, Hr-10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10836" y="3735825"/>
            <a:ext cx="3687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Acc-10.0.0.0/26(1-62), </a:t>
            </a:r>
            <a:r>
              <a:rPr lang="en-US" sz="1600" dirty="0" err="1" smtClean="0"/>
              <a:t>Engg</a:t>
            </a:r>
            <a:r>
              <a:rPr lang="en-US" sz="1600" dirty="0" smtClean="0"/>
              <a:t>- 10.0.0.64/27 (65-94), </a:t>
            </a:r>
            <a:r>
              <a:rPr lang="en-US" sz="1600" dirty="0" err="1" smtClean="0"/>
              <a:t>Hr</a:t>
            </a:r>
            <a:r>
              <a:rPr lang="en-US" sz="1600" dirty="0" smtClean="0"/>
              <a:t>- 10.0.0.96/28 (97-106)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10836" y="3421414"/>
            <a:ext cx="552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F0/0.10-10.0.0.1/26,       f0/0.20-10.0.0.65/27,       f0/0.30-10.0.0.97/28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790824" y="6387584"/>
            <a:ext cx="401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F0/2-f0/51,    f0/52-f0/76,     f0/77-f0/86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89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VTP Modes of Operation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799" y="2464222"/>
            <a:ext cx="809105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2280" indent="-269875">
              <a:lnSpc>
                <a:spcPct val="100000"/>
              </a:lnSpc>
              <a:buFont typeface="Wingdings"/>
              <a:buChar char=""/>
              <a:tabLst>
                <a:tab pos="461645" algn="l"/>
                <a:tab pos="46228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Server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"/>
            </a:pPr>
            <a:endParaRPr lang="en-US" dirty="0">
              <a:latin typeface="Times New Roman"/>
              <a:cs typeface="Times New Roman"/>
            </a:endParaRPr>
          </a:p>
          <a:p>
            <a:pPr marL="643255" lvl="1" indent="-182245">
              <a:lnSpc>
                <a:spcPct val="100000"/>
              </a:lnSpc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create, modify, and delete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VLANs</a:t>
            </a:r>
            <a:endParaRPr lang="en-US" dirty="0">
              <a:latin typeface="Times New Roman"/>
              <a:cs typeface="Times New Roman"/>
            </a:endParaRPr>
          </a:p>
          <a:p>
            <a:pPr marL="643255" lvl="1" indent="-182245">
              <a:lnSpc>
                <a:spcPct val="100000"/>
              </a:lnSpc>
              <a:spcBef>
                <a:spcPts val="925"/>
              </a:spcBef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VTP version and VTP pruning, for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entire </a:t>
            </a:r>
            <a:r>
              <a:rPr lang="en-US" dirty="0">
                <a:latin typeface="Times New Roman"/>
                <a:cs typeface="Times New Roman"/>
              </a:rPr>
              <a:t>VTP </a:t>
            </a:r>
            <a:r>
              <a:rPr lang="en-US" spc="-5" dirty="0">
                <a:latin typeface="Times New Roman"/>
                <a:cs typeface="Times New Roman"/>
              </a:rPr>
              <a:t>domain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links</a:t>
            </a:r>
            <a:endParaRPr lang="en-US" dirty="0">
              <a:latin typeface="Times New Roman"/>
              <a:cs typeface="Times New Roman"/>
            </a:endParaRPr>
          </a:p>
          <a:p>
            <a:pPr marL="643255" lvl="1" indent="-182245">
              <a:lnSpc>
                <a:spcPct val="100000"/>
              </a:lnSpc>
              <a:spcBef>
                <a:spcPts val="910"/>
              </a:spcBef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VTP server is the default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mode.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lang="en-US" dirty="0">
              <a:latin typeface="Times New Roman"/>
              <a:cs typeface="Times New Roman"/>
            </a:endParaRPr>
          </a:p>
          <a:p>
            <a:pPr marL="462280" indent="-269875">
              <a:lnSpc>
                <a:spcPct val="100000"/>
              </a:lnSpc>
              <a:buFont typeface="Wingdings"/>
              <a:buChar char=""/>
              <a:tabLst>
                <a:tab pos="461645" algn="l"/>
                <a:tab pos="46228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Client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643255" indent="-182245">
              <a:lnSpc>
                <a:spcPct val="100000"/>
              </a:lnSpc>
              <a:buFont typeface="Wingdings 2"/>
              <a:buChar char="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Cannot create, change, or delete VLANs on a VTP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client.</a:t>
            </a:r>
            <a:endParaRPr lang="en-US" dirty="0">
              <a:latin typeface="Times New Roman"/>
              <a:cs typeface="Times New Roman"/>
            </a:endParaRPr>
          </a:p>
          <a:p>
            <a:pPr marL="643255" indent="-181610">
              <a:lnSpc>
                <a:spcPct val="100000"/>
              </a:lnSpc>
              <a:spcBef>
                <a:spcPts val="625"/>
              </a:spcBef>
              <a:buFont typeface="Wingdings 2"/>
              <a:buChar char="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Receives information + sends/receives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updates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9202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636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VTP Modes of Operation (</a:t>
            </a:r>
            <a:r>
              <a:rPr lang="en-US" sz="4000" b="1" i="1" dirty="0" err="1"/>
              <a:t>cont</a:t>
            </a:r>
            <a:r>
              <a:rPr lang="en-US" sz="4000" b="1" i="1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397500"/>
            <a:ext cx="8340436" cy="282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2280" indent="-269875">
              <a:lnSpc>
                <a:spcPct val="100000"/>
              </a:lnSpc>
              <a:buFont typeface="Wingdings"/>
              <a:buChar char=""/>
              <a:tabLst>
                <a:tab pos="46228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Transparent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"/>
            </a:pPr>
            <a:endParaRPr lang="en-US" dirty="0">
              <a:latin typeface="Times New Roman"/>
              <a:cs typeface="Times New Roman"/>
            </a:endParaRPr>
          </a:p>
          <a:p>
            <a:pPr marL="643255" lvl="1" indent="-182245">
              <a:lnSpc>
                <a:spcPct val="100000"/>
              </a:lnSpc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VTP transparent switches do not participate in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VTP.</a:t>
            </a:r>
          </a:p>
          <a:p>
            <a:pPr marL="643255" lvl="1" indent="-182245">
              <a:lnSpc>
                <a:spcPct val="100000"/>
              </a:lnSpc>
              <a:spcBef>
                <a:spcPts val="925"/>
              </a:spcBef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 VTP transparent switch does not advertise its VLAN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configuration</a:t>
            </a:r>
            <a:endParaRPr lang="en-US" dirty="0">
              <a:latin typeface="Times New Roman"/>
              <a:cs typeface="Times New Roman"/>
            </a:endParaRPr>
          </a:p>
          <a:p>
            <a:pPr marL="643255" lvl="1" indent="-182245">
              <a:lnSpc>
                <a:spcPct val="100000"/>
              </a:lnSpc>
              <a:spcBef>
                <a:spcPts val="915"/>
              </a:spcBef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Receives information + sends/receives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updates</a:t>
            </a:r>
            <a:endParaRPr lang="en-US" dirty="0">
              <a:latin typeface="Times New Roman"/>
              <a:cs typeface="Times New Roman"/>
            </a:endParaRPr>
          </a:p>
          <a:p>
            <a:pPr marL="659765" marR="5080" lvl="1" indent="-198120">
              <a:lnSpc>
                <a:spcPct val="144200"/>
              </a:lnSpc>
              <a:spcBef>
                <a:spcPts val="275"/>
              </a:spcBef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Transparent switches do forward VTP advertisements that </a:t>
            </a:r>
            <a:r>
              <a:rPr lang="en-US" dirty="0">
                <a:latin typeface="Times New Roman"/>
                <a:cs typeface="Times New Roman"/>
              </a:rPr>
              <a:t>they </a:t>
            </a:r>
            <a:r>
              <a:rPr lang="en-US" spc="-5" dirty="0">
                <a:latin typeface="Times New Roman"/>
                <a:cs typeface="Times New Roman"/>
              </a:rPr>
              <a:t>receive out their trunk  ports in VTP Version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2.</a:t>
            </a:r>
            <a:endParaRPr lang="en-US" dirty="0">
              <a:latin typeface="Times New Roman"/>
              <a:cs typeface="Times New Roman"/>
            </a:endParaRPr>
          </a:p>
          <a:p>
            <a:pPr marL="462280" indent="-269875">
              <a:lnSpc>
                <a:spcPct val="100000"/>
              </a:lnSpc>
              <a:buFont typeface="Wingdings"/>
              <a:buChar char=""/>
              <a:tabLst>
                <a:tab pos="462280" algn="l"/>
              </a:tabLst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424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491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VTP Modes of Operation (</a:t>
            </a:r>
            <a:r>
              <a:rPr lang="en-US" sz="4000" b="1" i="1" dirty="0" err="1"/>
              <a:t>cont</a:t>
            </a:r>
            <a:r>
              <a:rPr lang="en-US" sz="4000" b="1" i="1" dirty="0"/>
              <a:t>…)</a:t>
            </a:r>
            <a:endParaRPr lang="en-US" sz="4000" dirty="0"/>
          </a:p>
        </p:txBody>
      </p:sp>
      <p:sp>
        <p:nvSpPr>
          <p:cNvPr id="4" name="object 3"/>
          <p:cNvSpPr/>
          <p:nvPr/>
        </p:nvSpPr>
        <p:spPr>
          <a:xfrm>
            <a:off x="215913" y="2988300"/>
            <a:ext cx="8271164" cy="2071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864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494" y="2119416"/>
            <a:ext cx="75893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2"/>
              </a:rPr>
              <a:t>https://www.geeksforgeeks.org/basics-computer-networking/</a:t>
            </a:r>
            <a:endParaRPr lang="en-US" sz="2000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3"/>
              </a:rPr>
              <a:t>https://www.tutorialspoint.com/computer_fundamentals/computer_networking.htm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3A389DD-4CDA-4C45-A68C-DC9EEB6DC9BD}"/>
              </a:ext>
            </a:extLst>
          </p:cNvPr>
          <p:cNvSpPr txBox="1">
            <a:spLocks/>
          </p:cNvSpPr>
          <p:nvPr/>
        </p:nvSpPr>
        <p:spPr>
          <a:xfrm>
            <a:off x="-284019" y="1271443"/>
            <a:ext cx="9289474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Networking: A Top-Down Approach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F., Kurose, K. W. Ross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Sixth Edition,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2009, USA.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Stallings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10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Education, 2013, USA.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007" y="2945081"/>
            <a:ext cx="74953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What is VLAN</a:t>
            </a:r>
          </a:p>
          <a:p>
            <a:r>
              <a:rPr lang="en-US" dirty="0"/>
              <a:t>2. Advantages of VLAN</a:t>
            </a:r>
          </a:p>
          <a:p>
            <a:r>
              <a:rPr lang="en-US" dirty="0"/>
              <a:t>3. Trunk Port</a:t>
            </a:r>
          </a:p>
          <a:p>
            <a:r>
              <a:rPr lang="en-US" dirty="0"/>
              <a:t>4. Router on stick</a:t>
            </a:r>
          </a:p>
          <a:p>
            <a:r>
              <a:rPr lang="en-US" dirty="0"/>
              <a:t>5. What is VTP</a:t>
            </a:r>
          </a:p>
          <a:p>
            <a:r>
              <a:rPr lang="en-US" dirty="0"/>
              <a:t>6. VTP Benefits</a:t>
            </a:r>
          </a:p>
          <a:p>
            <a:r>
              <a:rPr lang="en-US" dirty="0"/>
              <a:t>7. VTP Modes of Operation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Virtual LANs (VLANs)</a:t>
            </a:r>
            <a:endParaRPr lang="en-US" sz="4000" b="1" i="1" dirty="0"/>
          </a:p>
        </p:txBody>
      </p:sp>
      <p:sp>
        <p:nvSpPr>
          <p:cNvPr id="6" name="Rectangle 5"/>
          <p:cNvSpPr/>
          <p:nvPr/>
        </p:nvSpPr>
        <p:spPr>
          <a:xfrm>
            <a:off x="421341" y="2369726"/>
            <a:ext cx="8390150" cy="2453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Times New Roman"/>
                <a:cs typeface="Times New Roman"/>
              </a:rPr>
              <a:t>Flat</a:t>
            </a:r>
            <a:r>
              <a:rPr lang="en-US" b="1" spc="-10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Network</a:t>
            </a:r>
            <a:endParaRPr lang="en-US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700"/>
              </a:spcBef>
            </a:pPr>
            <a:r>
              <a:rPr lang="en-US" spc="-5" dirty="0">
                <a:latin typeface="Times New Roman"/>
                <a:cs typeface="Times New Roman"/>
              </a:rPr>
              <a:t>A flat network is designed to reduce cost, maintenance and administration. </a:t>
            </a:r>
            <a:r>
              <a:rPr lang="en-US" spc="-20" dirty="0">
                <a:latin typeface="Times New Roman"/>
                <a:cs typeface="Times New Roman"/>
              </a:rPr>
              <a:t>It </a:t>
            </a:r>
            <a:r>
              <a:rPr lang="en-US" spc="-5" dirty="0">
                <a:latin typeface="Times New Roman"/>
                <a:cs typeface="Times New Roman"/>
              </a:rPr>
              <a:t>reduces the  number of routers and switches on the network. </a:t>
            </a:r>
            <a:r>
              <a:rPr lang="en-US" spc="-10" dirty="0">
                <a:latin typeface="Times New Roman"/>
                <a:cs typeface="Times New Roman"/>
              </a:rPr>
              <a:t>Instead </a:t>
            </a:r>
            <a:r>
              <a:rPr lang="en-US" spc="-5" dirty="0">
                <a:latin typeface="Times New Roman"/>
                <a:cs typeface="Times New Roman"/>
              </a:rPr>
              <a:t>of connecting to separate switches it  encourages to </a:t>
            </a:r>
            <a:r>
              <a:rPr lang="en-US" dirty="0">
                <a:latin typeface="Times New Roman"/>
                <a:cs typeface="Times New Roman"/>
              </a:rPr>
              <a:t>use </a:t>
            </a:r>
            <a:r>
              <a:rPr lang="en-US" spc="-5" dirty="0">
                <a:latin typeface="Times New Roman"/>
                <a:cs typeface="Times New Roman"/>
              </a:rPr>
              <a:t>a single switch. </a:t>
            </a:r>
            <a:r>
              <a:rPr lang="en-US" spc="-10" dirty="0">
                <a:latin typeface="Times New Roman"/>
                <a:cs typeface="Times New Roman"/>
              </a:rPr>
              <a:t>It </a:t>
            </a:r>
            <a:r>
              <a:rPr lang="en-US" spc="-5" dirty="0">
                <a:latin typeface="Times New Roman"/>
                <a:cs typeface="Times New Roman"/>
              </a:rPr>
              <a:t>avoids the hierarchical design. Flat network is not  segmented or separated into different broadcast areas </a:t>
            </a:r>
            <a:r>
              <a:rPr lang="en-US" spc="10" dirty="0">
                <a:latin typeface="Times New Roman"/>
                <a:cs typeface="Times New Roman"/>
              </a:rPr>
              <a:t>by </a:t>
            </a:r>
            <a:r>
              <a:rPr lang="en-US" dirty="0">
                <a:latin typeface="Times New Roman"/>
                <a:cs typeface="Times New Roman"/>
              </a:rPr>
              <a:t>using </a:t>
            </a:r>
            <a:r>
              <a:rPr lang="en-US" spc="-5" dirty="0">
                <a:latin typeface="Times New Roman"/>
                <a:cs typeface="Times New Roman"/>
              </a:rPr>
              <a:t>routers. </a:t>
            </a:r>
            <a:r>
              <a:rPr lang="en-US" dirty="0">
                <a:latin typeface="Times New Roman"/>
                <a:cs typeface="Times New Roman"/>
              </a:rPr>
              <a:t>For </a:t>
            </a:r>
            <a:r>
              <a:rPr lang="en-US" spc="-5" dirty="0">
                <a:latin typeface="Times New Roman"/>
                <a:cs typeface="Times New Roman"/>
              </a:rPr>
              <a:t>connecting devices  instead of using switches and routers it uses hub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switches.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Virtual LANs (VLANs)</a:t>
            </a:r>
            <a:endParaRPr lang="en-US" sz="4400" b="1" i="1" dirty="0"/>
          </a:p>
        </p:txBody>
      </p:sp>
      <p:sp>
        <p:nvSpPr>
          <p:cNvPr id="6" name="Rectangle 5"/>
          <p:cNvSpPr/>
          <p:nvPr/>
        </p:nvSpPr>
        <p:spPr>
          <a:xfrm>
            <a:off x="277091" y="2263412"/>
            <a:ext cx="8742218" cy="3580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 b="1" spc="-5" dirty="0">
                <a:latin typeface="Times New Roman"/>
                <a:cs typeface="Times New Roman"/>
              </a:rPr>
              <a:t>Problems of Flat</a:t>
            </a:r>
            <a:r>
              <a:rPr lang="en-US" b="1" spc="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network: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143510" indent="-131445">
              <a:lnSpc>
                <a:spcPct val="100000"/>
              </a:lnSpc>
              <a:buAutoNum type="romanLcParenR"/>
              <a:tabLst>
                <a:tab pos="14414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Single broadcast domain</a:t>
            </a:r>
            <a:endParaRPr lang="en-US" dirty="0">
              <a:latin typeface="Times New Roman"/>
              <a:cs typeface="Times New Roman"/>
            </a:endParaRPr>
          </a:p>
          <a:p>
            <a:pPr marL="186055" indent="-173990">
              <a:lnSpc>
                <a:spcPct val="100000"/>
              </a:lnSpc>
              <a:spcBef>
                <a:spcPts val="620"/>
              </a:spcBef>
              <a:buAutoNum type="romanLcParenR"/>
              <a:tabLst>
                <a:tab pos="186690" algn="l"/>
              </a:tabLst>
            </a:pPr>
            <a:r>
              <a:rPr lang="en-US" dirty="0">
                <a:latin typeface="Times New Roman"/>
                <a:cs typeface="Times New Roman"/>
              </a:rPr>
              <a:t>Slow </a:t>
            </a:r>
            <a:r>
              <a:rPr lang="en-US" spc="-5" dirty="0">
                <a:latin typeface="Times New Roman"/>
                <a:cs typeface="Times New Roman"/>
              </a:rPr>
              <a:t>down network performance</a:t>
            </a:r>
            <a:endParaRPr lang="en-US" dirty="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640"/>
              </a:spcBef>
              <a:buAutoNum type="romanLcParenR"/>
              <a:tabLst>
                <a:tab pos="2292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Security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issue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12700" marR="506730" algn="just">
              <a:lnSpc>
                <a:spcPts val="1380"/>
              </a:lnSpc>
            </a:pPr>
            <a:r>
              <a:rPr lang="en-US" sz="1600" spc="-5" dirty="0">
                <a:latin typeface="Times New Roman"/>
                <a:cs typeface="Times New Roman"/>
              </a:rPr>
              <a:t>A VLAN acts like a physical </a:t>
            </a:r>
            <a:r>
              <a:rPr lang="en-US" sz="1600" spc="-10" dirty="0">
                <a:latin typeface="Times New Roman"/>
                <a:cs typeface="Times New Roman"/>
              </a:rPr>
              <a:t>LAN, </a:t>
            </a:r>
            <a:r>
              <a:rPr lang="en-US" sz="1600" spc="-5" dirty="0">
                <a:latin typeface="Times New Roman"/>
                <a:cs typeface="Times New Roman"/>
              </a:rPr>
              <a:t>but it allows hosts to be grouped together in the same  broadcast domain even if </a:t>
            </a:r>
            <a:r>
              <a:rPr lang="en-US" sz="1600" dirty="0">
                <a:latin typeface="Times New Roman"/>
                <a:cs typeface="Times New Roman"/>
              </a:rPr>
              <a:t>they </a:t>
            </a:r>
            <a:r>
              <a:rPr lang="en-US" sz="1600" spc="-5" dirty="0">
                <a:latin typeface="Times New Roman"/>
                <a:cs typeface="Times New Roman"/>
              </a:rPr>
              <a:t>are not connected </a:t>
            </a:r>
            <a:r>
              <a:rPr lang="en-US" sz="1600" spc="5" dirty="0">
                <a:latin typeface="Times New Roman"/>
                <a:cs typeface="Times New Roman"/>
              </a:rPr>
              <a:t>to </a:t>
            </a:r>
            <a:r>
              <a:rPr lang="en-US" sz="1600" spc="-5" dirty="0">
                <a:latin typeface="Times New Roman"/>
                <a:cs typeface="Times New Roman"/>
              </a:rPr>
              <a:t>the same</a:t>
            </a:r>
            <a:r>
              <a:rPr lang="en-US" sz="1600" spc="2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switch.</a:t>
            </a:r>
            <a:endParaRPr lang="en-US" sz="16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lang="en-US" sz="1600" dirty="0">
              <a:latin typeface="Times New Roman"/>
              <a:cs typeface="Times New Roman"/>
            </a:endParaRPr>
          </a:p>
          <a:p>
            <a:pPr marL="12700" marR="143510" algn="just">
              <a:lnSpc>
                <a:spcPts val="1380"/>
              </a:lnSpc>
            </a:pPr>
            <a:r>
              <a:rPr lang="en-US" sz="1600" spc="-5" dirty="0">
                <a:latin typeface="Times New Roman"/>
                <a:cs typeface="Times New Roman"/>
              </a:rPr>
              <a:t>VLANs allow </a:t>
            </a:r>
            <a:r>
              <a:rPr lang="en-US" sz="1600" spc="-10" dirty="0">
                <a:latin typeface="Times New Roman"/>
                <a:cs typeface="Times New Roman"/>
              </a:rPr>
              <a:t>you </a:t>
            </a:r>
            <a:r>
              <a:rPr lang="en-US" sz="1600" spc="-5" dirty="0">
                <a:latin typeface="Times New Roman"/>
                <a:cs typeface="Times New Roman"/>
              </a:rPr>
              <a:t>to break up switched environments into multiple broadcast domains. Here is  the basic </a:t>
            </a:r>
            <a:r>
              <a:rPr lang="en-US" sz="1600" dirty="0">
                <a:latin typeface="Times New Roman"/>
                <a:cs typeface="Times New Roman"/>
              </a:rPr>
              <a:t>summary </a:t>
            </a:r>
            <a:r>
              <a:rPr lang="en-US" sz="1600" spc="-5" dirty="0">
                <a:latin typeface="Times New Roman"/>
                <a:cs typeface="Times New Roman"/>
              </a:rPr>
              <a:t>of a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VLAN:</a:t>
            </a:r>
            <a:endParaRPr lang="en-US" sz="16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20"/>
              </a:spcBef>
            </a:pPr>
            <a:endParaRPr lang="en-US" sz="1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lang="en-US" sz="1600" spc="-5" dirty="0">
                <a:latin typeface="Times New Roman"/>
                <a:cs typeface="Times New Roman"/>
              </a:rPr>
              <a:t>A VLAN = A Broadcast Domain = An </a:t>
            </a:r>
            <a:r>
              <a:rPr lang="en-US" sz="1600" spc="-10" dirty="0">
                <a:latin typeface="Times New Roman"/>
                <a:cs typeface="Times New Roman"/>
              </a:rPr>
              <a:t>IP</a:t>
            </a:r>
            <a:r>
              <a:rPr lang="en-US" sz="1600" spc="3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Subnet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Advantages of VLAN</a:t>
            </a:r>
          </a:p>
        </p:txBody>
      </p:sp>
      <p:sp>
        <p:nvSpPr>
          <p:cNvPr id="3" name="Rectangle 2"/>
          <p:cNvSpPr/>
          <p:nvPr/>
        </p:nvSpPr>
        <p:spPr>
          <a:xfrm>
            <a:off x="498763" y="2785830"/>
            <a:ext cx="707967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3510" indent="-131445">
              <a:lnSpc>
                <a:spcPct val="100000"/>
              </a:lnSpc>
              <a:spcBef>
                <a:spcPts val="1115"/>
              </a:spcBef>
              <a:buAutoNum type="romanLcParenR"/>
              <a:tabLst>
                <a:tab pos="14414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Performance</a:t>
            </a:r>
            <a:endParaRPr lang="en-US" dirty="0">
              <a:latin typeface="Times New Roman"/>
              <a:cs typeface="Times New Roman"/>
            </a:endParaRPr>
          </a:p>
          <a:p>
            <a:pPr marL="186055" indent="-173990">
              <a:lnSpc>
                <a:spcPct val="100000"/>
              </a:lnSpc>
              <a:spcBef>
                <a:spcPts val="635"/>
              </a:spcBef>
              <a:buAutoNum type="romanLcParenR"/>
              <a:tabLst>
                <a:tab pos="1866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Security</a:t>
            </a:r>
            <a:endParaRPr lang="en-US" dirty="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625"/>
              </a:spcBef>
              <a:buAutoNum type="romanLcParenR"/>
              <a:tabLst>
                <a:tab pos="229235" algn="l"/>
              </a:tabLst>
            </a:pPr>
            <a:r>
              <a:rPr lang="en-US" dirty="0">
                <a:latin typeface="Times New Roman"/>
                <a:cs typeface="Times New Roman"/>
              </a:rPr>
              <a:t>Cost</a:t>
            </a:r>
          </a:p>
          <a:p>
            <a:pPr marL="220979" indent="-208915">
              <a:lnSpc>
                <a:spcPct val="100000"/>
              </a:lnSpc>
              <a:spcBef>
                <a:spcPts val="635"/>
              </a:spcBef>
              <a:buAutoNum type="romanLcParenR"/>
              <a:tabLst>
                <a:tab pos="22161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Location</a:t>
            </a:r>
            <a:endParaRPr lang="en-US" dirty="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625"/>
              </a:spcBef>
              <a:buAutoNum type="romanLcParenR"/>
              <a:tabLst>
                <a:tab pos="1778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Management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110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Advantages of VLAN (</a:t>
            </a:r>
            <a:r>
              <a:rPr lang="en-US" sz="4000" b="1" i="1" dirty="0" err="1"/>
              <a:t>cont</a:t>
            </a:r>
            <a:r>
              <a:rPr lang="en-US" sz="4000" b="1" i="1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471053" y="2268173"/>
            <a:ext cx="8188038" cy="322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5" dirty="0">
                <a:latin typeface="Times New Roman"/>
                <a:cs typeface="Times New Roman"/>
              </a:rPr>
              <a:t>Performance:</a:t>
            </a:r>
            <a:endParaRPr lang="en-US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450"/>
              </a:spcBef>
            </a:pPr>
            <a:r>
              <a:rPr lang="en-US" spc="-5" dirty="0">
                <a:latin typeface="Times New Roman"/>
                <a:cs typeface="Times New Roman"/>
              </a:rPr>
              <a:t>A single switch without </a:t>
            </a:r>
            <a:r>
              <a:rPr lang="en-US" spc="-5" dirty="0" err="1">
                <a:latin typeface="Times New Roman"/>
                <a:cs typeface="Times New Roman"/>
              </a:rPr>
              <a:t>vlan</a:t>
            </a:r>
            <a:r>
              <a:rPr lang="en-US" spc="-5" dirty="0">
                <a:latin typeface="Times New Roman"/>
                <a:cs typeface="Times New Roman"/>
              </a:rPr>
              <a:t> has </a:t>
            </a:r>
            <a:r>
              <a:rPr lang="en-US" spc="-10" dirty="0">
                <a:latin typeface="Times New Roman"/>
                <a:cs typeface="Times New Roman"/>
              </a:rPr>
              <a:t>got </a:t>
            </a:r>
            <a:r>
              <a:rPr lang="en-US" spc="-5" dirty="0">
                <a:latin typeface="Times New Roman"/>
                <a:cs typeface="Times New Roman"/>
              </a:rPr>
              <a:t>one broadcast domain. </a:t>
            </a:r>
            <a:r>
              <a:rPr lang="en-US" spc="-20" dirty="0">
                <a:latin typeface="Times New Roman"/>
                <a:cs typeface="Times New Roman"/>
              </a:rPr>
              <a:t>If </a:t>
            </a:r>
            <a:r>
              <a:rPr lang="en-US" spc="-5" dirty="0">
                <a:latin typeface="Times New Roman"/>
                <a:cs typeface="Times New Roman"/>
              </a:rPr>
              <a:t>the number of switches adds to  that network the broadcast domain will become bigger but it will not split up. More devices  make the traffic intense. </a:t>
            </a:r>
            <a:r>
              <a:rPr lang="en-US" dirty="0">
                <a:latin typeface="Times New Roman"/>
                <a:cs typeface="Times New Roman"/>
              </a:rPr>
              <a:t>With </a:t>
            </a:r>
            <a:r>
              <a:rPr lang="en-US" spc="-5" dirty="0">
                <a:latin typeface="Times New Roman"/>
                <a:cs typeface="Times New Roman"/>
              </a:rPr>
              <a:t>the problem in a single port of </a:t>
            </a:r>
            <a:r>
              <a:rPr lang="en-US" spc="5" dirty="0">
                <a:latin typeface="Times New Roman"/>
                <a:cs typeface="Times New Roman"/>
              </a:rPr>
              <a:t>any </a:t>
            </a:r>
            <a:r>
              <a:rPr lang="en-US" spc="-5" dirty="0">
                <a:latin typeface="Times New Roman"/>
                <a:cs typeface="Times New Roman"/>
              </a:rPr>
              <a:t>switch it will create disturbance  in the whole network, as the switches </a:t>
            </a:r>
            <a:r>
              <a:rPr lang="en-US" dirty="0">
                <a:latin typeface="Times New Roman"/>
                <a:cs typeface="Times New Roman"/>
              </a:rPr>
              <a:t>have same </a:t>
            </a:r>
            <a:r>
              <a:rPr lang="en-US" spc="-5" dirty="0">
                <a:latin typeface="Times New Roman"/>
                <a:cs typeface="Times New Roman"/>
              </a:rPr>
              <a:t>broadcast domain. This decreases the network  performance. On the other hand, </a:t>
            </a:r>
            <a:r>
              <a:rPr lang="en-US" spc="-5" dirty="0" err="1">
                <a:latin typeface="Times New Roman"/>
                <a:cs typeface="Times New Roman"/>
              </a:rPr>
              <a:t>Vlan</a:t>
            </a:r>
            <a:r>
              <a:rPr lang="en-US" spc="-5" dirty="0">
                <a:latin typeface="Times New Roman"/>
                <a:cs typeface="Times New Roman"/>
              </a:rPr>
              <a:t> split-ups broadcast domain. One </a:t>
            </a:r>
            <a:r>
              <a:rPr lang="en-US" spc="-5" dirty="0" err="1">
                <a:latin typeface="Times New Roman"/>
                <a:cs typeface="Times New Roman"/>
              </a:rPr>
              <a:t>vlan</a:t>
            </a:r>
            <a:r>
              <a:rPr lang="en-US" spc="-5" dirty="0">
                <a:latin typeface="Times New Roman"/>
                <a:cs typeface="Times New Roman"/>
              </a:rPr>
              <a:t> means one broadcast  domain. </a:t>
            </a:r>
            <a:r>
              <a:rPr lang="en-US" spc="-20" dirty="0">
                <a:latin typeface="Times New Roman"/>
                <a:cs typeface="Times New Roman"/>
              </a:rPr>
              <a:t>It </a:t>
            </a:r>
            <a:r>
              <a:rPr lang="en-US" spc="-5" dirty="0">
                <a:latin typeface="Times New Roman"/>
                <a:cs typeface="Times New Roman"/>
              </a:rPr>
              <a:t>will </a:t>
            </a:r>
            <a:r>
              <a:rPr lang="en-US" dirty="0">
                <a:latin typeface="Times New Roman"/>
                <a:cs typeface="Times New Roman"/>
              </a:rPr>
              <a:t>definitely </a:t>
            </a:r>
            <a:r>
              <a:rPr lang="en-US" spc="-5" dirty="0">
                <a:latin typeface="Times New Roman"/>
                <a:cs typeface="Times New Roman"/>
              </a:rPr>
              <a:t>help to improve network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performance.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010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Advantages of VLAN (</a:t>
            </a:r>
            <a:r>
              <a:rPr lang="en-US" sz="4000" b="1" i="1" dirty="0" err="1"/>
              <a:t>cont</a:t>
            </a:r>
            <a:r>
              <a:rPr lang="en-US" sz="4000" b="1" i="1" dirty="0"/>
              <a:t>…)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49382" y="2238873"/>
            <a:ext cx="8700654" cy="345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Times New Roman"/>
                <a:cs typeface="Times New Roman"/>
              </a:rPr>
              <a:t>Security:</a:t>
            </a:r>
            <a:endParaRPr lang="en-US" dirty="0">
              <a:latin typeface="Times New Roman"/>
              <a:cs typeface="Times New Roman"/>
            </a:endParaRPr>
          </a:p>
          <a:p>
            <a:pPr marL="12700" marR="8255" algn="just">
              <a:lnSpc>
                <a:spcPct val="143700"/>
              </a:lnSpc>
              <a:spcBef>
                <a:spcPts val="315"/>
              </a:spcBef>
            </a:pPr>
            <a:r>
              <a:rPr lang="en-US" spc="-5" dirty="0" err="1">
                <a:latin typeface="Times New Roman"/>
                <a:cs typeface="Times New Roman"/>
              </a:rPr>
              <a:t>Vlan</a:t>
            </a:r>
            <a:r>
              <a:rPr lang="en-US" spc="-5" dirty="0">
                <a:latin typeface="Times New Roman"/>
                <a:cs typeface="Times New Roman"/>
              </a:rPr>
              <a:t> enhances </a:t>
            </a:r>
            <a:r>
              <a:rPr lang="en-US" dirty="0">
                <a:latin typeface="Times New Roman"/>
                <a:cs typeface="Times New Roman"/>
              </a:rPr>
              <a:t>security by </a:t>
            </a:r>
            <a:r>
              <a:rPr lang="en-US" spc="-5" dirty="0">
                <a:latin typeface="Times New Roman"/>
                <a:cs typeface="Times New Roman"/>
              </a:rPr>
              <a:t>dividing a large domain in small collision domains. A malicious user  can’t </a:t>
            </a:r>
            <a:r>
              <a:rPr lang="en-US" spc="-10" dirty="0">
                <a:latin typeface="Times New Roman"/>
                <a:cs typeface="Times New Roman"/>
              </a:rPr>
              <a:t>get </a:t>
            </a:r>
            <a:r>
              <a:rPr lang="en-US" spc="-5" dirty="0">
                <a:latin typeface="Times New Roman"/>
                <a:cs typeface="Times New Roman"/>
              </a:rPr>
              <a:t>connected </a:t>
            </a:r>
            <a:r>
              <a:rPr lang="en-US" dirty="0">
                <a:latin typeface="Times New Roman"/>
                <a:cs typeface="Times New Roman"/>
              </a:rPr>
              <a:t>very </a:t>
            </a:r>
            <a:r>
              <a:rPr lang="en-US" spc="-5" dirty="0">
                <a:latin typeface="Times New Roman"/>
                <a:cs typeface="Times New Roman"/>
              </a:rPr>
              <a:t>easily in a </a:t>
            </a:r>
            <a:r>
              <a:rPr lang="en-US" spc="-5" dirty="0" err="1">
                <a:latin typeface="Times New Roman"/>
                <a:cs typeface="Times New Roman"/>
              </a:rPr>
              <a:t>vlan</a:t>
            </a:r>
            <a:r>
              <a:rPr lang="en-US" spc="-5" dirty="0">
                <a:latin typeface="Times New Roman"/>
                <a:cs typeface="Times New Roman"/>
              </a:rPr>
              <a:t> because it is more manageable for the system admin, as  it will have a limited switch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ports.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b="1" spc="-5" dirty="0">
                <a:latin typeface="Times New Roman"/>
                <a:cs typeface="Times New Roman"/>
              </a:rPr>
              <a:t>Cost: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pc="-5" dirty="0">
                <a:latin typeface="Times New Roman"/>
                <a:cs typeface="Times New Roman"/>
              </a:rPr>
              <a:t>Router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helps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to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differentiate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between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the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networks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but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router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is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expensive.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imes New Roman"/>
                <a:cs typeface="Times New Roman"/>
              </a:rPr>
              <a:t>Vlan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helps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to</a:t>
            </a:r>
            <a:endParaRPr lang="en-US" dirty="0">
              <a:latin typeface="Times New Roman"/>
              <a:cs typeface="Times New Roman"/>
            </a:endParaRPr>
          </a:p>
          <a:p>
            <a:pPr marL="12700" marR="9525">
              <a:lnSpc>
                <a:spcPct val="143300"/>
              </a:lnSpc>
              <a:spcBef>
                <a:spcPts val="10"/>
              </a:spcBef>
            </a:pPr>
            <a:r>
              <a:rPr lang="en-US" spc="-5" dirty="0">
                <a:latin typeface="Times New Roman"/>
                <a:cs typeface="Times New Roman"/>
              </a:rPr>
              <a:t>decrease the </a:t>
            </a:r>
            <a:r>
              <a:rPr lang="en-US" dirty="0">
                <a:latin typeface="Times New Roman"/>
                <a:cs typeface="Times New Roman"/>
              </a:rPr>
              <a:t>dependency </a:t>
            </a:r>
            <a:r>
              <a:rPr lang="en-US" spc="-5" dirty="0">
                <a:latin typeface="Times New Roman"/>
                <a:cs typeface="Times New Roman"/>
              </a:rPr>
              <a:t>on router to some </a:t>
            </a:r>
            <a:r>
              <a:rPr lang="en-US" spc="-10" dirty="0">
                <a:latin typeface="Times New Roman"/>
                <a:cs typeface="Times New Roman"/>
              </a:rPr>
              <a:t>extent. </a:t>
            </a:r>
            <a:r>
              <a:rPr lang="en-US" spc="-20" dirty="0">
                <a:latin typeface="Times New Roman"/>
                <a:cs typeface="Times New Roman"/>
              </a:rPr>
              <a:t>It </a:t>
            </a:r>
            <a:r>
              <a:rPr lang="en-US" spc="-5" dirty="0">
                <a:latin typeface="Times New Roman"/>
                <a:cs typeface="Times New Roman"/>
              </a:rPr>
              <a:t>helps to create virtual local area, which  definitely reduce the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cost.</a:t>
            </a:r>
          </a:p>
        </p:txBody>
      </p:sp>
    </p:spTree>
    <p:extLst>
      <p:ext uri="{BB962C8B-B14F-4D97-AF65-F5344CB8AC3E}">
        <p14:creationId xmlns:p14="http://schemas.microsoft.com/office/powerpoint/2010/main" val="310645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Advantages of VLAN (</a:t>
            </a:r>
            <a:r>
              <a:rPr lang="en-US" sz="4000" b="1" i="1" dirty="0" err="1"/>
              <a:t>cont</a:t>
            </a:r>
            <a:r>
              <a:rPr lang="en-US" sz="4000" b="1" i="1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194459"/>
            <a:ext cx="8672945" cy="2864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5" dirty="0">
                <a:latin typeface="Times New Roman"/>
                <a:cs typeface="Times New Roman"/>
              </a:rPr>
              <a:t>Location: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lang="en-US" spc="-10" dirty="0">
                <a:latin typeface="Times New Roman"/>
                <a:cs typeface="Times New Roman"/>
              </a:rPr>
              <a:t>It </a:t>
            </a:r>
            <a:r>
              <a:rPr lang="en-US" spc="-5" dirty="0">
                <a:latin typeface="Times New Roman"/>
                <a:cs typeface="Times New Roman"/>
              </a:rPr>
              <a:t>has </a:t>
            </a:r>
            <a:r>
              <a:rPr lang="en-US" spc="-10" dirty="0">
                <a:latin typeface="Times New Roman"/>
                <a:cs typeface="Times New Roman"/>
              </a:rPr>
              <a:t>got </a:t>
            </a:r>
            <a:r>
              <a:rPr lang="en-US" dirty="0">
                <a:latin typeface="Times New Roman"/>
                <a:cs typeface="Times New Roman"/>
              </a:rPr>
              <a:t>ability </a:t>
            </a:r>
            <a:r>
              <a:rPr lang="en-US" spc="-5" dirty="0">
                <a:latin typeface="Times New Roman"/>
                <a:cs typeface="Times New Roman"/>
              </a:rPr>
              <a:t>to add wanted users to a </a:t>
            </a:r>
            <a:r>
              <a:rPr lang="en-US" spc="-5" dirty="0" err="1">
                <a:latin typeface="Times New Roman"/>
                <a:cs typeface="Times New Roman"/>
              </a:rPr>
              <a:t>vlan</a:t>
            </a:r>
            <a:r>
              <a:rPr lang="en-US" spc="-5" dirty="0">
                <a:latin typeface="Times New Roman"/>
                <a:cs typeface="Times New Roman"/>
              </a:rPr>
              <a:t> regardless of their physical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location.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b="1" spc="-5" dirty="0">
                <a:latin typeface="Times New Roman"/>
                <a:cs typeface="Times New Roman"/>
              </a:rPr>
              <a:t>Management:</a:t>
            </a:r>
            <a:endParaRPr lang="en-US" dirty="0">
              <a:latin typeface="Times New Roman"/>
              <a:cs typeface="Times New Roman"/>
            </a:endParaRPr>
          </a:p>
          <a:p>
            <a:pPr marL="12700" marR="6350">
              <a:lnSpc>
                <a:spcPts val="2080"/>
              </a:lnSpc>
              <a:spcBef>
                <a:spcPts val="135"/>
              </a:spcBef>
            </a:pPr>
            <a:r>
              <a:rPr lang="en-US" spc="-5" dirty="0">
                <a:latin typeface="Times New Roman"/>
                <a:cs typeface="Times New Roman"/>
              </a:rPr>
              <a:t>A single </a:t>
            </a:r>
            <a:r>
              <a:rPr lang="en-US" dirty="0">
                <a:latin typeface="Times New Roman"/>
                <a:cs typeface="Times New Roman"/>
              </a:rPr>
              <a:t>port </a:t>
            </a:r>
            <a:r>
              <a:rPr lang="en-US" spc="-5" dirty="0">
                <a:latin typeface="Times New Roman"/>
                <a:cs typeface="Times New Roman"/>
              </a:rPr>
              <a:t>configuration can assign a </a:t>
            </a:r>
            <a:r>
              <a:rPr lang="en-US" dirty="0">
                <a:latin typeface="Times New Roman"/>
                <a:cs typeface="Times New Roman"/>
              </a:rPr>
              <a:t>new student </a:t>
            </a:r>
            <a:r>
              <a:rPr lang="en-US" spc="-5" dirty="0">
                <a:latin typeface="Times New Roman"/>
                <a:cs typeface="Times New Roman"/>
              </a:rPr>
              <a:t>or a </a:t>
            </a:r>
            <a:r>
              <a:rPr lang="en-US" dirty="0">
                <a:latin typeface="Times New Roman"/>
                <a:cs typeface="Times New Roman"/>
              </a:rPr>
              <a:t>new </a:t>
            </a:r>
            <a:r>
              <a:rPr lang="en-US" spc="-5" dirty="0">
                <a:latin typeface="Times New Roman"/>
                <a:cs typeface="Times New Roman"/>
              </a:rPr>
              <a:t>employee in </a:t>
            </a:r>
            <a:r>
              <a:rPr lang="en-US" spc="-5" dirty="0" err="1">
                <a:latin typeface="Times New Roman"/>
                <a:cs typeface="Times New Roman"/>
              </a:rPr>
              <a:t>vlan</a:t>
            </a:r>
            <a:r>
              <a:rPr lang="en-US" spc="-5" dirty="0">
                <a:latin typeface="Times New Roman"/>
                <a:cs typeface="Times New Roman"/>
              </a:rPr>
              <a:t>. </a:t>
            </a:r>
            <a:r>
              <a:rPr lang="en-US" spc="-10" dirty="0">
                <a:latin typeface="Times New Roman"/>
                <a:cs typeface="Times New Roman"/>
              </a:rPr>
              <a:t>It </a:t>
            </a:r>
            <a:r>
              <a:rPr lang="en-US" spc="-5" dirty="0">
                <a:latin typeface="Times New Roman"/>
                <a:cs typeface="Times New Roman"/>
              </a:rPr>
              <a:t>is </a:t>
            </a:r>
            <a:r>
              <a:rPr lang="en-US" dirty="0">
                <a:latin typeface="Times New Roman"/>
                <a:cs typeface="Times New Roman"/>
              </a:rPr>
              <a:t>easily  </a:t>
            </a:r>
            <a:r>
              <a:rPr lang="en-US" spc="-5" dirty="0">
                <a:latin typeface="Times New Roman"/>
                <a:cs typeface="Times New Roman"/>
              </a:rPr>
              <a:t>manageable.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lang="en-US" spc="-5" dirty="0">
                <a:latin typeface="Times New Roman"/>
                <a:cs typeface="Times New Roman"/>
              </a:rPr>
              <a:t>There are two types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VLAN connection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links:</a:t>
            </a:r>
            <a:endParaRPr lang="en-US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Access link</a:t>
            </a:r>
            <a:endParaRPr lang="en-US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Trunk link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700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Trunk Port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837" y="2008196"/>
            <a:ext cx="8839200" cy="3959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350" algn="just">
              <a:lnSpc>
                <a:spcPct val="143600"/>
              </a:lnSpc>
            </a:pPr>
            <a:r>
              <a:rPr lang="en-US" spc="-5" dirty="0">
                <a:latin typeface="Times New Roman"/>
                <a:cs typeface="Times New Roman"/>
              </a:rPr>
              <a:t>Connection between the switches must </a:t>
            </a:r>
            <a:r>
              <a:rPr lang="en-US" dirty="0">
                <a:latin typeface="Times New Roman"/>
                <a:cs typeface="Times New Roman"/>
              </a:rPr>
              <a:t>carry </a:t>
            </a:r>
            <a:r>
              <a:rPr lang="en-US" spc="-5" dirty="0">
                <a:latin typeface="Times New Roman"/>
                <a:cs typeface="Times New Roman"/>
              </a:rPr>
              <a:t>traffic for multiple VLANs. This </a:t>
            </a:r>
            <a:r>
              <a:rPr lang="en-US" spc="-10" dirty="0">
                <a:latin typeface="Times New Roman"/>
                <a:cs typeface="Times New Roman"/>
              </a:rPr>
              <a:t>type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port is  known as a trunk port. Trunk ports are often called tagged ports because the switches send  frames between each other with a VLAN "tag" in place. Trunk ports are often called tagged ports  because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switches </a:t>
            </a:r>
            <a:r>
              <a:rPr lang="en-US" dirty="0">
                <a:latin typeface="Times New Roman"/>
                <a:cs typeface="Times New Roman"/>
              </a:rPr>
              <a:t>send </a:t>
            </a:r>
            <a:r>
              <a:rPr lang="en-US" spc="-5" dirty="0">
                <a:latin typeface="Times New Roman"/>
                <a:cs typeface="Times New Roman"/>
              </a:rPr>
              <a:t>frames between each </a:t>
            </a:r>
            <a:r>
              <a:rPr lang="en-US" dirty="0">
                <a:latin typeface="Times New Roman"/>
                <a:cs typeface="Times New Roman"/>
              </a:rPr>
              <a:t>other </a:t>
            </a:r>
            <a:r>
              <a:rPr lang="en-US" spc="-5" dirty="0">
                <a:latin typeface="Times New Roman"/>
                <a:cs typeface="Times New Roman"/>
              </a:rPr>
              <a:t>with a VLAN "tag" </a:t>
            </a:r>
            <a:r>
              <a:rPr lang="en-US" spc="5" dirty="0">
                <a:latin typeface="Times New Roman"/>
                <a:cs typeface="Times New Roman"/>
              </a:rPr>
              <a:t>in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place.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</a:pPr>
            <a:r>
              <a:rPr lang="en-US" spc="-5" dirty="0">
                <a:latin typeface="Times New Roman"/>
                <a:cs typeface="Times New Roman"/>
              </a:rPr>
              <a:t>VLANs are not a </a:t>
            </a:r>
            <a:r>
              <a:rPr lang="en-US" dirty="0">
                <a:latin typeface="Times New Roman"/>
                <a:cs typeface="Times New Roman"/>
              </a:rPr>
              <a:t>Cisco-only </a:t>
            </a:r>
            <a:r>
              <a:rPr lang="en-US" spc="-5" dirty="0">
                <a:latin typeface="Times New Roman"/>
                <a:cs typeface="Times New Roman"/>
              </a:rPr>
              <a:t>technology. </a:t>
            </a:r>
            <a:r>
              <a:rPr lang="en-US" dirty="0">
                <a:latin typeface="Times New Roman"/>
                <a:cs typeface="Times New Roman"/>
              </a:rPr>
              <a:t>Just </a:t>
            </a:r>
            <a:r>
              <a:rPr lang="en-US" spc="-5" dirty="0">
                <a:latin typeface="Times New Roman"/>
                <a:cs typeface="Times New Roman"/>
              </a:rPr>
              <a:t>about all managed switch vendors support  VLANs. </a:t>
            </a:r>
            <a:r>
              <a:rPr lang="en-US" spc="-10" dirty="0">
                <a:latin typeface="Times New Roman"/>
                <a:cs typeface="Times New Roman"/>
              </a:rPr>
              <a:t>In </a:t>
            </a:r>
            <a:r>
              <a:rPr lang="en-US" spc="-5" dirty="0">
                <a:latin typeface="Times New Roman"/>
                <a:cs typeface="Times New Roman"/>
              </a:rPr>
              <a:t>order for VLANs to operate in a mixed-vendor environment, a common </a:t>
            </a:r>
            <a:r>
              <a:rPr lang="en-US" spc="-5" dirty="0" err="1">
                <a:latin typeface="Times New Roman"/>
                <a:cs typeface="Times New Roman"/>
              </a:rPr>
              <a:t>trunking</a:t>
            </a:r>
            <a:r>
              <a:rPr lang="en-US" spc="-5" dirty="0">
                <a:latin typeface="Times New Roman"/>
                <a:cs typeface="Times New Roman"/>
              </a:rPr>
              <a:t> or  "tagging" language </a:t>
            </a:r>
            <a:r>
              <a:rPr lang="en-US" dirty="0">
                <a:latin typeface="Times New Roman"/>
                <a:cs typeface="Times New Roman"/>
              </a:rPr>
              <a:t>must exist </a:t>
            </a:r>
            <a:r>
              <a:rPr lang="en-US" spc="-5" dirty="0">
                <a:latin typeface="Times New Roman"/>
                <a:cs typeface="Times New Roman"/>
              </a:rPr>
              <a:t>between them. This language is </a:t>
            </a:r>
            <a:r>
              <a:rPr lang="en-US" dirty="0">
                <a:latin typeface="Times New Roman"/>
                <a:cs typeface="Times New Roman"/>
              </a:rPr>
              <a:t>known </a:t>
            </a:r>
            <a:r>
              <a:rPr lang="en-US" spc="-5" dirty="0">
                <a:latin typeface="Times New Roman"/>
                <a:cs typeface="Times New Roman"/>
              </a:rPr>
              <a:t>as 802.1Q </a:t>
            </a:r>
            <a:r>
              <a:rPr lang="en-US" dirty="0">
                <a:latin typeface="Times New Roman"/>
                <a:cs typeface="Times New Roman"/>
              </a:rPr>
              <a:t>(Industry  </a:t>
            </a:r>
            <a:r>
              <a:rPr lang="en-US" spc="-5" dirty="0">
                <a:latin typeface="Times New Roman"/>
                <a:cs typeface="Times New Roman"/>
              </a:rPr>
              <a:t>standard). All vendors design their switches to recognize and understand the 802.1Q tag, which  is what allows us to trunk between switches in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3971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518C3D7A8364DA733FDF9E814B61D" ma:contentTypeVersion="7" ma:contentTypeDescription="Create a new document." ma:contentTypeScope="" ma:versionID="04b557511d3f0585bc0e5f00a1a4b947">
  <xsd:schema xmlns:xsd="http://www.w3.org/2001/XMLSchema" xmlns:xs="http://www.w3.org/2001/XMLSchema" xmlns:p="http://schemas.microsoft.com/office/2006/metadata/properties" xmlns:ns2="8532f6ee-fd98-4ba3-94dd-7d35041e413e" targetNamespace="http://schemas.microsoft.com/office/2006/metadata/properties" ma:root="true" ma:fieldsID="d799089eafb990b804a5e145dbb07656" ns2:_="">
    <xsd:import namespace="8532f6ee-fd98-4ba3-94dd-7d35041e41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2f6ee-fd98-4ba3-94dd-7d35041e41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1D274F-799B-48B2-89CA-77234A9F77DE}"/>
</file>

<file path=customXml/itemProps2.xml><?xml version="1.0" encoding="utf-8"?>
<ds:datastoreItem xmlns:ds="http://schemas.openxmlformats.org/officeDocument/2006/customXml" ds:itemID="{890F3028-BF1F-41D7-B67B-E22E69A1FE82}"/>
</file>

<file path=customXml/itemProps3.xml><?xml version="1.0" encoding="utf-8"?>
<ds:datastoreItem xmlns:ds="http://schemas.openxmlformats.org/officeDocument/2006/customXml" ds:itemID="{DE474BBA-4982-49C8-82FF-94C0BE5AE251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1400</TotalTime>
  <Words>1225</Words>
  <Application>Microsoft Office PowerPoint</Application>
  <PresentationFormat>On-screen Show (4:3)</PresentationFormat>
  <Paragraphs>138</Paragraphs>
  <Slides>17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Spectrum</vt:lpstr>
      <vt:lpstr>VLAN &amp; VTP</vt:lpstr>
      <vt:lpstr>Lecture Outline</vt:lpstr>
      <vt:lpstr>Virtual LANs (VLANs)</vt:lpstr>
      <vt:lpstr>Virtual LANs (VLANs)</vt:lpstr>
      <vt:lpstr>Advantages of VLAN</vt:lpstr>
      <vt:lpstr>Advantages of VLAN (cont…)</vt:lpstr>
      <vt:lpstr>Advantages of VLAN (cont…)</vt:lpstr>
      <vt:lpstr>Advantages of VLAN (cont…)</vt:lpstr>
      <vt:lpstr>Trunk Port</vt:lpstr>
      <vt:lpstr>Trunk Port (cont…)</vt:lpstr>
      <vt:lpstr>Trunking</vt:lpstr>
      <vt:lpstr>Router on stick</vt:lpstr>
      <vt:lpstr>VTP Modes of Operation</vt:lpstr>
      <vt:lpstr>VTP Modes of Operation (cont…)</vt:lpstr>
      <vt:lpstr>VTP Modes of Operation (cont…)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238</cp:revision>
  <dcterms:created xsi:type="dcterms:W3CDTF">2018-12-10T17:20:29Z</dcterms:created>
  <dcterms:modified xsi:type="dcterms:W3CDTF">2021-10-31T09:51:25Z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0x010100E7F518C3D7A8364DA733FDF9E814B61D</vt:lpwstr>
  </property>
</Properties>
</file>