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82" r:id="rId4"/>
    <p:sldId id="305" r:id="rId5"/>
    <p:sldId id="283" r:id="rId6"/>
    <p:sldId id="284" r:id="rId7"/>
    <p:sldId id="285" r:id="rId8"/>
    <p:sldId id="286" r:id="rId9"/>
    <p:sldId id="287" r:id="rId10"/>
    <p:sldId id="306" r:id="rId11"/>
    <p:sldId id="307" r:id="rId12"/>
    <p:sldId id="308" r:id="rId13"/>
    <p:sldId id="309" r:id="rId14"/>
    <p:sldId id="288" r:id="rId15"/>
    <p:sldId id="289" r:id="rId16"/>
    <p:sldId id="290" r:id="rId17"/>
    <p:sldId id="291" r:id="rId18"/>
    <p:sldId id="292" r:id="rId19"/>
    <p:sldId id="293" r:id="rId20"/>
    <p:sldId id="265" r:id="rId21"/>
    <p:sldId id="26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p:scale>
          <a:sx n="78" d="100"/>
          <a:sy n="78" d="100"/>
        </p:scale>
        <p:origin x="-114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B4DC46-BCD3-4136-AA65-A15D0FBAA104}" type="datetimeFigureOut">
              <a:rPr lang="en-GB" smtClean="0"/>
              <a:t>06/10/2021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862AB5-7EFE-4500-AEDD-EFE0F252F029}" type="slidenum">
              <a:rPr lang="en-GB" smtClean="0"/>
              <a:t>‹#›</a:t>
            </a:fld>
            <a:endParaRPr lang="en-GB"/>
          </a:p>
        </p:txBody>
      </p:sp>
    </p:spTree>
    <p:extLst>
      <p:ext uri="{BB962C8B-B14F-4D97-AF65-F5344CB8AC3E}">
        <p14:creationId xmlns:p14="http://schemas.microsoft.com/office/powerpoint/2010/main" val="1072984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0862AB5-7EFE-4500-AEDD-EFE0F252F029}" type="slidenum">
              <a:rPr lang="en-GB" smtClean="0"/>
              <a:t>1</a:t>
            </a:fld>
            <a:endParaRPr lang="en-GB"/>
          </a:p>
        </p:txBody>
      </p:sp>
    </p:spTree>
    <p:extLst>
      <p:ext uri="{BB962C8B-B14F-4D97-AF65-F5344CB8AC3E}">
        <p14:creationId xmlns:p14="http://schemas.microsoft.com/office/powerpoint/2010/main" val="1145110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10/6/2021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10/6/2021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computer_fundamentals/computer_networking.htm" TargetMode="External"/><Relationship Id="rId2" Type="http://schemas.openxmlformats.org/officeDocument/2006/relationships/hyperlink" Target="https://www.geeksforgeeks.org/basics-computer-networking/"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DHCP &amp; ARP</a:t>
            </a:r>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70273"/>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 xmlns:a16="http://schemas.microsoft.com/office/drawing/2014/main" id="{E83F81B2-EFDB-4C3D-8338-9C659152D03B}"/>
              </a:ext>
            </a:extLst>
          </p:cNvPr>
          <p:cNvGraphicFramePr>
            <a:graphicFrameLocks noGrp="1"/>
          </p:cNvGraphicFramePr>
          <p:nvPr>
            <p:extLst>
              <p:ext uri="{D42A27DB-BD31-4B8C-83A1-F6EECF244321}">
                <p14:modId xmlns:p14="http://schemas.microsoft.com/office/powerpoint/2010/main" val="340667027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814251">
                  <a:extLst>
                    <a:ext uri="{9D8B030D-6E8A-4147-A177-3AD203B41FA5}">
                      <a16:colId xmlns="" xmlns:a16="http://schemas.microsoft.com/office/drawing/2014/main" val="1762131981"/>
                    </a:ext>
                  </a:extLst>
                </a:gridCol>
                <a:gridCol w="1404257">
                  <a:extLst>
                    <a:ext uri="{9D8B030D-6E8A-4147-A177-3AD203B41FA5}">
                      <a16:colId xmlns="" xmlns:a16="http://schemas.microsoft.com/office/drawing/2014/main" val="445458238"/>
                    </a:ext>
                  </a:extLst>
                </a:gridCol>
                <a:gridCol w="200843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b="0" dirty="0"/>
                        <a:t>8</a:t>
                      </a:r>
                    </a:p>
                  </a:txBody>
                  <a:tcPr/>
                </a:tc>
                <a:tc>
                  <a:txBody>
                    <a:bodyPr/>
                    <a:lstStyle/>
                    <a:p>
                      <a:r>
                        <a:rPr lang="en-US" dirty="0"/>
                        <a:t>Week No:</a:t>
                      </a:r>
                    </a:p>
                  </a:txBody>
                  <a:tcPr/>
                </a:tc>
                <a:tc>
                  <a:txBody>
                    <a:bodyPr/>
                    <a:lstStyle/>
                    <a:p>
                      <a:r>
                        <a:rPr lang="en-US" b="0" dirty="0"/>
                        <a:t>8</a:t>
                      </a:r>
                    </a:p>
                  </a:txBody>
                  <a:tcPr/>
                </a:tc>
                <a:tc>
                  <a:txBody>
                    <a:bodyPr/>
                    <a:lstStyle/>
                    <a:p>
                      <a:r>
                        <a:rPr lang="en-US" dirty="0"/>
                        <a:t>Semester:</a:t>
                      </a:r>
                    </a:p>
                  </a:txBody>
                  <a:tcPr/>
                </a:tc>
                <a:tc>
                  <a:txBody>
                    <a:bodyPr/>
                    <a:lstStyle/>
                    <a:p>
                      <a:r>
                        <a:rPr lang="en-US" b="0" dirty="0"/>
                        <a:t>Summer 19_20</a:t>
                      </a:r>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baseline="0" dirty="0" err="1" smtClean="0"/>
                        <a:t>Shahrin</a:t>
                      </a:r>
                      <a:r>
                        <a:rPr lang="en-US" i="1" baseline="0" dirty="0" smtClean="0"/>
                        <a:t> </a:t>
                      </a:r>
                      <a:r>
                        <a:rPr lang="en-US" i="1" baseline="0" dirty="0" err="1" smtClean="0"/>
                        <a:t>Chowdhury</a:t>
                      </a:r>
                      <a:r>
                        <a:rPr lang="en-US" i="1" baseline="0" dirty="0" smtClean="0"/>
                        <a:t>, shahrin@aiub.edu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pPr>
              <a:defRPr/>
            </a:pPr>
            <a:r>
              <a:rPr lang="en-US" sz="4400" i="1" dirty="0">
                <a:effectLst>
                  <a:outerShdw blurRad="38100" dist="38100" dir="2700000" algn="tl">
                    <a:srgbClr val="C0C0C0"/>
                  </a:outerShdw>
                </a:effectLst>
                <a:latin typeface="Times New Roman" charset="0"/>
              </a:rPr>
              <a:t>What is ARP?</a:t>
            </a:r>
          </a:p>
        </p:txBody>
      </p:sp>
      <p:sp>
        <p:nvSpPr>
          <p:cNvPr id="3" name="Rectangle 2"/>
          <p:cNvSpPr/>
          <p:nvPr/>
        </p:nvSpPr>
        <p:spPr>
          <a:xfrm>
            <a:off x="96982" y="2875027"/>
            <a:ext cx="8853055" cy="1882567"/>
          </a:xfrm>
          <a:prstGeom prst="rect">
            <a:avLst/>
          </a:prstGeom>
        </p:spPr>
        <p:txBody>
          <a:bodyPr wrap="square">
            <a:spAutoFit/>
          </a:bodyPr>
          <a:lstStyle/>
          <a:p>
            <a:pPr algn="just">
              <a:lnSpc>
                <a:spcPct val="150000"/>
              </a:lnSpc>
              <a:spcAft>
                <a:spcPts val="1000"/>
              </a:spcAft>
            </a:pPr>
            <a:r>
              <a:rPr lang="en-CA" b="1" dirty="0" smtClean="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Address Resolution Protocol: </a:t>
            </a:r>
          </a:p>
          <a:p>
            <a:pPr algn="just">
              <a:lnSpc>
                <a:spcPct val="150000"/>
              </a:lnSpc>
              <a:spcAft>
                <a:spcPts val="1000"/>
              </a:spcAft>
            </a:pPr>
            <a:r>
              <a:rPr lang="en-CA" dirty="0" smtClean="0">
                <a:latin typeface="Times New Roman" panose="02020603050405020304" pitchFamily="18" charset="0"/>
                <a:ea typeface="Calibri" panose="020F0502020204030204" pitchFamily="34" charset="0"/>
                <a:cs typeface="Times New Roman" panose="02020603050405020304" pitchFamily="18" charset="0"/>
              </a:rPr>
              <a:t>In </a:t>
            </a:r>
            <a:r>
              <a:rPr lang="en-CA" dirty="0">
                <a:latin typeface="Times New Roman" panose="02020603050405020304" pitchFamily="18" charset="0"/>
                <a:ea typeface="Calibri" panose="020F0502020204030204" pitchFamily="34" charset="0"/>
                <a:cs typeface="Times New Roman" panose="02020603050405020304" pitchFamily="18" charset="0"/>
              </a:rPr>
              <a:t>networking it is necessary for the sender to know the IP address and the Physical address of the receiver for successful communication. If the MAC address of the receiver is unknown to the sender; it uses ARP protocol to identify the specific MAC address of the receiver.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449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sz="4000" b="1" i="1" dirty="0"/>
              <a:t>ARP Request</a:t>
            </a:r>
          </a:p>
        </p:txBody>
      </p:sp>
      <p:grpSp>
        <p:nvGrpSpPr>
          <p:cNvPr id="4" name="Group 2"/>
          <p:cNvGrpSpPr>
            <a:grpSpLocks/>
          </p:cNvGrpSpPr>
          <p:nvPr/>
        </p:nvGrpSpPr>
        <p:grpSpPr bwMode="auto">
          <a:xfrm>
            <a:off x="1418976" y="2142367"/>
            <a:ext cx="5692775" cy="682625"/>
            <a:chOff x="1440" y="3179"/>
            <a:chExt cx="9360" cy="1282"/>
          </a:xfrm>
        </p:grpSpPr>
        <p:cxnSp>
          <p:nvCxnSpPr>
            <p:cNvPr id="2051" name="AutoShape 3"/>
            <p:cNvCxnSpPr>
              <a:cxnSpLocks noChangeShapeType="1"/>
            </p:cNvCxnSpPr>
            <p:nvPr/>
          </p:nvCxnSpPr>
          <p:spPr bwMode="auto">
            <a:xfrm>
              <a:off x="2805" y="3614"/>
              <a:ext cx="234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52" name="AutoShape 4"/>
            <p:cNvCxnSpPr>
              <a:cxnSpLocks noChangeShapeType="1"/>
            </p:cNvCxnSpPr>
            <p:nvPr/>
          </p:nvCxnSpPr>
          <p:spPr bwMode="auto">
            <a:xfrm>
              <a:off x="6890" y="3614"/>
              <a:ext cx="252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pic>
          <p:nvPicPr>
            <p:cNvPr id="2053" name="Picture 3" descr="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659" y="3179"/>
              <a:ext cx="1141"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 descr="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40" y="3179"/>
              <a:ext cx="1141"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2" descr="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49" y="3179"/>
              <a:ext cx="1141"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1213672" y="2853522"/>
            <a:ext cx="6677891" cy="369332"/>
          </a:xfrm>
          <a:prstGeom prst="rect">
            <a:avLst/>
          </a:prstGeom>
        </p:spPr>
        <p:txBody>
          <a:bodyPr wrap="square">
            <a:spAutoFit/>
          </a:bodyPr>
          <a:lstStyle/>
          <a:p>
            <a:r>
              <a:rPr lang="en-CA" dirty="0">
                <a:latin typeface="Times New Roman" panose="02020603050405020304" pitchFamily="18" charset="0"/>
                <a:ea typeface="Calibri" panose="020F0502020204030204" pitchFamily="34" charset="0"/>
                <a:cs typeface="Times New Roman" panose="02020603050405020304" pitchFamily="18" charset="0"/>
              </a:rPr>
              <a:t> PC – A                                 PC – B                                 PC- C </a:t>
            </a:r>
            <a:endParaRPr lang="en-US" dirty="0"/>
          </a:p>
        </p:txBody>
      </p:sp>
      <p:sp>
        <p:nvSpPr>
          <p:cNvPr id="8" name="Rectangle 7"/>
          <p:cNvSpPr/>
          <p:nvPr/>
        </p:nvSpPr>
        <p:spPr>
          <a:xfrm>
            <a:off x="447" y="3091666"/>
            <a:ext cx="8650763" cy="507831"/>
          </a:xfrm>
          <a:prstGeom prst="rect">
            <a:avLst/>
          </a:prstGeom>
        </p:spPr>
        <p:txBody>
          <a:bodyPr wrap="square">
            <a:spAutoFit/>
          </a:bodyPr>
          <a:lstStyle/>
          <a:p>
            <a:pPr algn="just">
              <a:lnSpc>
                <a:spcPct val="150000"/>
              </a:lnSpc>
              <a:spcAft>
                <a:spcPts val="1000"/>
              </a:spcAft>
            </a:pPr>
            <a:r>
              <a:rPr lang="en-CA" dirty="0">
                <a:latin typeface="Times New Roman" panose="02020603050405020304" pitchFamily="18" charset="0"/>
                <a:ea typeface="Calibri" panose="020F0502020204030204" pitchFamily="34" charset="0"/>
                <a:cs typeface="Times New Roman" panose="02020603050405020304" pitchFamily="18" charset="0"/>
              </a:rPr>
              <a:t>              IP Add.  : 10.0.0.5                IP Add. : 10.0.0.3                IP Add. : 10.0.0.1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0" y="3545060"/>
            <a:ext cx="8977745" cy="646331"/>
          </a:xfrm>
          <a:prstGeom prst="rect">
            <a:avLst/>
          </a:prstGeom>
        </p:spPr>
        <p:txBody>
          <a:bodyPr wrap="square">
            <a:spAutoFit/>
          </a:bodyPr>
          <a:lstStyle/>
          <a:p>
            <a:r>
              <a:rPr lang="en-CA" dirty="0">
                <a:latin typeface="Times New Roman" panose="02020603050405020304" pitchFamily="18" charset="0"/>
                <a:ea typeface="Calibri" panose="020F0502020204030204" pitchFamily="34" charset="0"/>
                <a:cs typeface="Times New Roman" panose="02020603050405020304" pitchFamily="18" charset="0"/>
              </a:rPr>
              <a:t>                 MAC Add.                               MAC Add.                             MAC Add.</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CA" dirty="0">
                <a:latin typeface="Times New Roman" panose="02020603050405020304" pitchFamily="18" charset="0"/>
                <a:ea typeface="Calibri" panose="020F0502020204030204" pitchFamily="34" charset="0"/>
                <a:cs typeface="Times New Roman" panose="02020603050405020304" pitchFamily="18" charset="0"/>
              </a:rPr>
              <a:t>        :</a:t>
            </a:r>
            <a:r>
              <a:rPr lang="en-CA" dirty="0" smtClean="0">
                <a:latin typeface="Times New Roman" panose="02020603050405020304" pitchFamily="18" charset="0"/>
                <a:ea typeface="Calibri" panose="020F0502020204030204" pitchFamily="34" charset="0"/>
                <a:cs typeface="Times New Roman" panose="02020603050405020304" pitchFamily="18" charset="0"/>
              </a:rPr>
              <a:t>AA:AA:AA:AA:AA:AA              </a:t>
            </a:r>
            <a:r>
              <a:rPr lang="en-CA" dirty="0">
                <a:latin typeface="Times New Roman" panose="02020603050405020304" pitchFamily="18" charset="0"/>
                <a:ea typeface="Calibri" panose="020F0502020204030204" pitchFamily="34" charset="0"/>
                <a:cs typeface="Times New Roman" panose="02020603050405020304" pitchFamily="18" charset="0"/>
              </a:rPr>
              <a:t>:BB:BB:BB:BB:BB:BB         :CC:CC:CC:CC:CC:CC</a:t>
            </a:r>
            <a:endParaRPr lang="en-US" dirty="0"/>
          </a:p>
        </p:txBody>
      </p:sp>
      <p:sp>
        <p:nvSpPr>
          <p:cNvPr id="10" name="Rectangle 9"/>
          <p:cNvSpPr/>
          <p:nvPr/>
        </p:nvSpPr>
        <p:spPr>
          <a:xfrm>
            <a:off x="504103" y="4614908"/>
            <a:ext cx="8097028" cy="1200329"/>
          </a:xfrm>
          <a:prstGeom prst="rect">
            <a:avLst/>
          </a:prstGeom>
        </p:spPr>
        <p:txBody>
          <a:bodyPr wrap="square">
            <a:spAutoFit/>
          </a:bodyPr>
          <a:lstStyle/>
          <a:p>
            <a:pPr>
              <a:lnSpc>
                <a:spcPct val="150000"/>
              </a:lnSpc>
            </a:pPr>
            <a:r>
              <a:rPr lang="en-CA" dirty="0">
                <a:latin typeface="Times New Roman" panose="02020603050405020304" pitchFamily="18" charset="0"/>
                <a:ea typeface="Calibri" panose="020F0502020204030204" pitchFamily="34" charset="0"/>
                <a:cs typeface="Times New Roman" panose="02020603050405020304" pitchFamily="18" charset="0"/>
              </a:rPr>
              <a:t>In the above scenario there are three computers in a single network. PC-A wants to communicate with PC-C. But it only knows the IP address of PC-C. So, PC-A will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CA" dirty="0">
                <a:latin typeface="Times New Roman" panose="02020603050405020304" pitchFamily="18" charset="0"/>
                <a:ea typeface="Calibri" panose="020F0502020204030204" pitchFamily="34" charset="0"/>
              </a:rPr>
              <a:t>take the help of ARP to get the MAC address of PC-C. </a:t>
            </a:r>
            <a:endParaRPr lang="en-US" dirty="0"/>
          </a:p>
        </p:txBody>
      </p:sp>
    </p:spTree>
    <p:extLst>
      <p:ext uri="{BB962C8B-B14F-4D97-AF65-F5344CB8AC3E}">
        <p14:creationId xmlns:p14="http://schemas.microsoft.com/office/powerpoint/2010/main" val="2331496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sz="4000" b="1" i="1" dirty="0"/>
              <a:t>ARP Request (</a:t>
            </a:r>
            <a:r>
              <a:rPr lang="en-US" sz="4000" b="1" i="1" dirty="0" err="1"/>
              <a:t>cont</a:t>
            </a:r>
            <a:r>
              <a:rPr lang="en-US" sz="4000" b="1" i="1" dirty="0"/>
              <a:t>…)</a:t>
            </a:r>
            <a:endParaRPr lang="en-US" dirty="0"/>
          </a:p>
        </p:txBody>
      </p:sp>
      <p:sp>
        <p:nvSpPr>
          <p:cNvPr id="4" name="Rectangle 3"/>
          <p:cNvSpPr/>
          <p:nvPr/>
        </p:nvSpPr>
        <p:spPr>
          <a:xfrm>
            <a:off x="162317" y="2177534"/>
            <a:ext cx="2787943" cy="369332"/>
          </a:xfrm>
          <a:prstGeom prst="rect">
            <a:avLst/>
          </a:prstGeom>
        </p:spPr>
        <p:txBody>
          <a:bodyPr wrap="none">
            <a:spAutoFit/>
          </a:bodyPr>
          <a:lstStyle/>
          <a:p>
            <a:r>
              <a:rPr lang="en-CA" b="1" dirty="0" smtClean="0">
                <a:latin typeface="Times New Roman" panose="02020603050405020304" pitchFamily="18" charset="0"/>
                <a:ea typeface="Calibri" panose="020F0502020204030204" pitchFamily="34" charset="0"/>
              </a:rPr>
              <a:t>   Packet </a:t>
            </a:r>
            <a:r>
              <a:rPr lang="en-CA" b="1" dirty="0">
                <a:latin typeface="Times New Roman" panose="02020603050405020304" pitchFamily="18" charset="0"/>
                <a:ea typeface="Calibri" panose="020F0502020204030204" pitchFamily="34" charset="0"/>
              </a:rPr>
              <a:t>(Network layer):</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37422844"/>
              </p:ext>
            </p:extLst>
          </p:nvPr>
        </p:nvGraphicFramePr>
        <p:xfrm>
          <a:off x="1076938" y="2546866"/>
          <a:ext cx="6497782" cy="731520"/>
        </p:xfrm>
        <a:graphic>
          <a:graphicData uri="http://schemas.openxmlformats.org/drawingml/2006/table">
            <a:tbl>
              <a:tblPr firstRow="1" firstCol="1" bandRow="1">
                <a:tableStyleId>{5C22544A-7EE6-4342-B048-85BDC9FD1C3A}</a:tableStyleId>
              </a:tblPr>
              <a:tblGrid>
                <a:gridCol w="1506830">
                  <a:extLst>
                    <a:ext uri="{9D8B030D-6E8A-4147-A177-3AD203B41FA5}">
                      <a16:colId xmlns="" xmlns:a16="http://schemas.microsoft.com/office/drawing/2014/main" val="1841402901"/>
                    </a:ext>
                  </a:extLst>
                </a:gridCol>
                <a:gridCol w="1385081">
                  <a:extLst>
                    <a:ext uri="{9D8B030D-6E8A-4147-A177-3AD203B41FA5}">
                      <a16:colId xmlns="" xmlns:a16="http://schemas.microsoft.com/office/drawing/2014/main" val="2591896573"/>
                    </a:ext>
                  </a:extLst>
                </a:gridCol>
                <a:gridCol w="3605871">
                  <a:extLst>
                    <a:ext uri="{9D8B030D-6E8A-4147-A177-3AD203B41FA5}">
                      <a16:colId xmlns="" xmlns:a16="http://schemas.microsoft.com/office/drawing/2014/main" val="399605547"/>
                    </a:ext>
                  </a:extLst>
                </a:gridCol>
              </a:tblGrid>
              <a:tr h="633519">
                <a:tc>
                  <a:txBody>
                    <a:bodyPr/>
                    <a:lstStyle/>
                    <a:p>
                      <a:pPr marL="0" marR="0" algn="just">
                        <a:lnSpc>
                          <a:spcPct val="150000"/>
                        </a:lnSpc>
                        <a:spcBef>
                          <a:spcPts val="0"/>
                        </a:spcBef>
                        <a:spcAft>
                          <a:spcPts val="1000"/>
                        </a:spcAft>
                      </a:pPr>
                      <a:r>
                        <a:rPr lang="en-CA" sz="1600" dirty="0">
                          <a:effectLst/>
                        </a:rPr>
                        <a:t>10.0.0.5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dirty="0">
                          <a:effectLst/>
                        </a:rPr>
                        <a:t>10.0.0.1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CA" sz="1600" dirty="0">
                          <a:effectLst/>
                        </a:rPr>
                        <a:t>I want to know the MAC address of that interface who’s </a:t>
                      </a:r>
                      <a:r>
                        <a:rPr lang="en-CA" sz="1600" dirty="0" smtClean="0">
                          <a:effectLst/>
                        </a:rPr>
                        <a:t>IP </a:t>
                      </a:r>
                      <a:r>
                        <a:rPr lang="en-CA" sz="1600" dirty="0">
                          <a:effectLst/>
                        </a:rPr>
                        <a:t>address is 10.0.0.1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512060085"/>
                  </a:ext>
                </a:extLst>
              </a:tr>
            </a:tbl>
          </a:graphicData>
        </a:graphic>
      </p:graphicFrame>
      <p:sp>
        <p:nvSpPr>
          <p:cNvPr id="7" name="Rectangle 6"/>
          <p:cNvSpPr/>
          <p:nvPr/>
        </p:nvSpPr>
        <p:spPr>
          <a:xfrm>
            <a:off x="66136" y="4200298"/>
            <a:ext cx="2980303" cy="369332"/>
          </a:xfrm>
          <a:prstGeom prst="rect">
            <a:avLst/>
          </a:prstGeom>
        </p:spPr>
        <p:txBody>
          <a:bodyPr wrap="none">
            <a:spAutoFit/>
          </a:bodyPr>
          <a:lstStyle/>
          <a:p>
            <a:r>
              <a:rPr lang="en-CA" b="1" dirty="0">
                <a:latin typeface="Times New Roman" panose="02020603050405020304" pitchFamily="18" charset="0"/>
                <a:ea typeface="Calibri" panose="020F0502020204030204" pitchFamily="34" charset="0"/>
                <a:cs typeface="Times New Roman" panose="02020603050405020304" pitchFamily="18" charset="0"/>
              </a:rPr>
              <a:t> </a:t>
            </a:r>
            <a:r>
              <a:rPr lang="en-CA" b="1" dirty="0" smtClean="0">
                <a:latin typeface="Times New Roman" panose="02020603050405020304" pitchFamily="18" charset="0"/>
                <a:ea typeface="Calibri" panose="020F0502020204030204" pitchFamily="34" charset="0"/>
                <a:cs typeface="Times New Roman" panose="02020603050405020304" pitchFamily="18" charset="0"/>
              </a:rPr>
              <a:t>    Frame </a:t>
            </a:r>
            <a:r>
              <a:rPr lang="en-CA" b="1" dirty="0">
                <a:latin typeface="Times New Roman" panose="02020603050405020304" pitchFamily="18" charset="0"/>
                <a:ea typeface="Calibri" panose="020F0502020204030204" pitchFamily="34" charset="0"/>
                <a:cs typeface="Times New Roman" panose="02020603050405020304" pitchFamily="18" charset="0"/>
              </a:rPr>
              <a:t>(Data Link layer):</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54314403"/>
              </p:ext>
            </p:extLst>
          </p:nvPr>
        </p:nvGraphicFramePr>
        <p:xfrm>
          <a:off x="1427018" y="4695272"/>
          <a:ext cx="6267561" cy="514038"/>
        </p:xfrm>
        <a:graphic>
          <a:graphicData uri="http://schemas.openxmlformats.org/drawingml/2006/table">
            <a:tbl>
              <a:tblPr firstRow="1" firstCol="1" bandRow="1">
                <a:tableStyleId>{5C22544A-7EE6-4342-B048-85BDC9FD1C3A}</a:tableStyleId>
              </a:tblPr>
              <a:tblGrid>
                <a:gridCol w="1705288">
                  <a:extLst>
                    <a:ext uri="{9D8B030D-6E8A-4147-A177-3AD203B41FA5}">
                      <a16:colId xmlns="" xmlns:a16="http://schemas.microsoft.com/office/drawing/2014/main" val="1402534800"/>
                    </a:ext>
                  </a:extLst>
                </a:gridCol>
                <a:gridCol w="1400783">
                  <a:extLst>
                    <a:ext uri="{9D8B030D-6E8A-4147-A177-3AD203B41FA5}">
                      <a16:colId xmlns="" xmlns:a16="http://schemas.microsoft.com/office/drawing/2014/main" val="1385393122"/>
                    </a:ext>
                  </a:extLst>
                </a:gridCol>
                <a:gridCol w="3161490">
                  <a:extLst>
                    <a:ext uri="{9D8B030D-6E8A-4147-A177-3AD203B41FA5}">
                      <a16:colId xmlns="" xmlns:a16="http://schemas.microsoft.com/office/drawing/2014/main" val="1109454338"/>
                    </a:ext>
                  </a:extLst>
                </a:gridCol>
              </a:tblGrid>
              <a:tr h="514038">
                <a:tc>
                  <a:txBody>
                    <a:bodyPr/>
                    <a:lstStyle/>
                    <a:p>
                      <a:pPr marL="0" marR="0">
                        <a:spcBef>
                          <a:spcPts val="0"/>
                        </a:spcBef>
                        <a:spcAft>
                          <a:spcPts val="0"/>
                        </a:spcAft>
                      </a:pPr>
                      <a:r>
                        <a:rPr lang="en-CA" sz="1600" dirty="0">
                          <a:effectLst/>
                        </a:rPr>
                        <a:t>:</a:t>
                      </a:r>
                      <a:r>
                        <a:rPr lang="en-CA" sz="1600" dirty="0" smtClean="0">
                          <a:effectLst/>
                        </a:rPr>
                        <a:t>AA:AA:AA:AA:AA:AA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CA" sz="1600" dirty="0">
                          <a:effectLst/>
                        </a:rPr>
                        <a:t>FFFF:FFFF:FFFF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697261980"/>
                  </a:ext>
                </a:extLst>
              </a:tr>
            </a:tbl>
          </a:graphicData>
        </a:graphic>
      </p:graphicFrame>
      <p:cxnSp>
        <p:nvCxnSpPr>
          <p:cNvPr id="1025" name="AutoShape 1"/>
          <p:cNvCxnSpPr>
            <a:cxnSpLocks noChangeShapeType="1"/>
          </p:cNvCxnSpPr>
          <p:nvPr/>
        </p:nvCxnSpPr>
        <p:spPr bwMode="auto">
          <a:xfrm>
            <a:off x="1569419" y="3339340"/>
            <a:ext cx="2616558" cy="123029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26" name="AutoShape 2"/>
          <p:cNvCxnSpPr>
            <a:cxnSpLocks noChangeShapeType="1"/>
          </p:cNvCxnSpPr>
          <p:nvPr/>
        </p:nvCxnSpPr>
        <p:spPr bwMode="auto">
          <a:xfrm>
            <a:off x="6622761" y="3520727"/>
            <a:ext cx="0" cy="88738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8170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sz="4000" b="1" i="1" dirty="0"/>
              <a:t>ARP Request (</a:t>
            </a:r>
            <a:r>
              <a:rPr lang="en-US" sz="4000" b="1" i="1" dirty="0" err="1"/>
              <a:t>cont</a:t>
            </a:r>
            <a:r>
              <a:rPr lang="en-US" sz="4000" b="1" i="1" dirty="0"/>
              <a:t>…)</a:t>
            </a:r>
          </a:p>
        </p:txBody>
      </p:sp>
      <p:sp>
        <p:nvSpPr>
          <p:cNvPr id="3" name="Rectangle 2"/>
          <p:cNvSpPr/>
          <p:nvPr/>
        </p:nvSpPr>
        <p:spPr>
          <a:xfrm>
            <a:off x="310505" y="2486271"/>
            <a:ext cx="8265459" cy="3000821"/>
          </a:xfrm>
          <a:prstGeom prst="rect">
            <a:avLst/>
          </a:prstGeom>
        </p:spPr>
        <p:txBody>
          <a:bodyPr wrap="square">
            <a:spAutoFit/>
          </a:bodyPr>
          <a:lstStyle/>
          <a:p>
            <a:pPr algn="just">
              <a:lnSpc>
                <a:spcPct val="150000"/>
              </a:lnSpc>
            </a:pPr>
            <a:r>
              <a:rPr lang="en-CA" dirty="0">
                <a:latin typeface="Times New Roman" panose="02020603050405020304" pitchFamily="18" charset="0"/>
                <a:ea typeface="Calibri" panose="020F0502020204030204" pitchFamily="34" charset="0"/>
                <a:cs typeface="Times New Roman" panose="02020603050405020304" pitchFamily="18" charset="0"/>
              </a:rPr>
              <a:t>After making the ARP request frame PC-A will broadcast the frame in the network. Assume that PC-B have got the frame it will read the header of the frame and find out the physical address (FFFF:FFFF:FFFF) as destination MAC address. Which means it’s a broadcast MAC address and the frame is for everyone in that network. Therefore, PC-B will take the frame to the network layer. In the network layer when the destination IP address is checked. There will be a mismatch as PC-B doesn’t hold the </a:t>
            </a:r>
            <a:r>
              <a:rPr lang="en-CA" dirty="0" err="1">
                <a:latin typeface="Times New Roman" panose="02020603050405020304" pitchFamily="18" charset="0"/>
                <a:ea typeface="Calibri" panose="020F0502020204030204" pitchFamily="34" charset="0"/>
                <a:cs typeface="Times New Roman" panose="02020603050405020304" pitchFamily="18" charset="0"/>
              </a:rPr>
              <a:t>ip</a:t>
            </a:r>
            <a:r>
              <a:rPr lang="en-CA" dirty="0">
                <a:latin typeface="Times New Roman" panose="02020603050405020304" pitchFamily="18" charset="0"/>
                <a:ea typeface="Calibri" panose="020F0502020204030204" pitchFamily="34" charset="0"/>
                <a:cs typeface="Times New Roman" panose="02020603050405020304" pitchFamily="18" charset="0"/>
              </a:rPr>
              <a:t> address 10.0.0.1.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0165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sz="4000" b="1" i="1" dirty="0"/>
              <a:t>ARP Reply</a:t>
            </a:r>
          </a:p>
        </p:txBody>
      </p:sp>
      <p:sp>
        <p:nvSpPr>
          <p:cNvPr id="3" name="Rectangle 2"/>
          <p:cNvSpPr/>
          <p:nvPr/>
        </p:nvSpPr>
        <p:spPr>
          <a:xfrm>
            <a:off x="231591" y="2205267"/>
            <a:ext cx="2557110" cy="507831"/>
          </a:xfrm>
          <a:prstGeom prst="rect">
            <a:avLst/>
          </a:prstGeom>
        </p:spPr>
        <p:txBody>
          <a:bodyPr wrap="none">
            <a:spAutoFit/>
          </a:bodyPr>
          <a:lstStyle/>
          <a:p>
            <a:pPr algn="just">
              <a:lnSpc>
                <a:spcPct val="150000"/>
              </a:lnSpc>
              <a:spcAft>
                <a:spcPts val="1000"/>
              </a:spcAft>
            </a:pPr>
            <a:r>
              <a:rPr lang="en-CA" b="1" dirty="0">
                <a:latin typeface="Times New Roman" panose="02020603050405020304" pitchFamily="18" charset="0"/>
                <a:ea typeface="Calibri" panose="020F0502020204030204" pitchFamily="34" charset="0"/>
                <a:cs typeface="Times New Roman" panose="02020603050405020304" pitchFamily="18" charset="0"/>
              </a:rPr>
              <a:t>Packet (Network layer):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nvGraphicFramePr>
        <p:xfrm>
          <a:off x="1222411" y="2739523"/>
          <a:ext cx="6206836" cy="447738"/>
        </p:xfrm>
        <a:graphic>
          <a:graphicData uri="http://schemas.openxmlformats.org/drawingml/2006/table">
            <a:tbl>
              <a:tblPr firstRow="1" firstCol="1" bandRow="1">
                <a:tableStyleId>{5C22544A-7EE6-4342-B048-85BDC9FD1C3A}</a:tableStyleId>
              </a:tblPr>
              <a:tblGrid>
                <a:gridCol w="1136230">
                  <a:extLst>
                    <a:ext uri="{9D8B030D-6E8A-4147-A177-3AD203B41FA5}">
                      <a16:colId xmlns="" xmlns:a16="http://schemas.microsoft.com/office/drawing/2014/main" val="3638623569"/>
                    </a:ext>
                  </a:extLst>
                </a:gridCol>
                <a:gridCol w="1318171">
                  <a:extLst>
                    <a:ext uri="{9D8B030D-6E8A-4147-A177-3AD203B41FA5}">
                      <a16:colId xmlns="" xmlns:a16="http://schemas.microsoft.com/office/drawing/2014/main" val="1377424170"/>
                    </a:ext>
                  </a:extLst>
                </a:gridCol>
                <a:gridCol w="3752435">
                  <a:extLst>
                    <a:ext uri="{9D8B030D-6E8A-4147-A177-3AD203B41FA5}">
                      <a16:colId xmlns="" xmlns:a16="http://schemas.microsoft.com/office/drawing/2014/main" val="1509645348"/>
                    </a:ext>
                  </a:extLst>
                </a:gridCol>
              </a:tblGrid>
              <a:tr h="447738">
                <a:tc>
                  <a:txBody>
                    <a:bodyPr/>
                    <a:lstStyle/>
                    <a:p>
                      <a:pPr marL="0" marR="0" algn="just">
                        <a:lnSpc>
                          <a:spcPct val="150000"/>
                        </a:lnSpc>
                        <a:spcBef>
                          <a:spcPts val="0"/>
                        </a:spcBef>
                        <a:spcAft>
                          <a:spcPts val="1000"/>
                        </a:spcAft>
                      </a:pPr>
                      <a:r>
                        <a:rPr lang="en-CA" sz="1600">
                          <a:effectLst/>
                        </a:rPr>
                        <a:t>10.0.0.1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a:effectLst/>
                        </a:rPr>
                        <a:t>10.0.0.5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CA" sz="1600" dirty="0">
                          <a:effectLst/>
                        </a:rPr>
                        <a:t>My MAC address is :CC:CC:CC:CC:CC:CC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424073359"/>
                  </a:ext>
                </a:extLst>
              </a:tr>
            </a:tbl>
          </a:graphicData>
        </a:graphic>
      </p:graphicFrame>
      <p:sp>
        <p:nvSpPr>
          <p:cNvPr id="5" name="Rectangle 4"/>
          <p:cNvSpPr/>
          <p:nvPr/>
        </p:nvSpPr>
        <p:spPr>
          <a:xfrm>
            <a:off x="39230" y="4179455"/>
            <a:ext cx="2749471" cy="369332"/>
          </a:xfrm>
          <a:prstGeom prst="rect">
            <a:avLst/>
          </a:prstGeom>
        </p:spPr>
        <p:txBody>
          <a:bodyPr wrap="none">
            <a:spAutoFit/>
          </a:bodyPr>
          <a:lstStyle/>
          <a:p>
            <a:r>
              <a:rPr lang="en-CA" b="1" dirty="0">
                <a:latin typeface="Times New Roman" panose="02020603050405020304" pitchFamily="18" charset="0"/>
                <a:ea typeface="Calibri" panose="020F0502020204030204" pitchFamily="34" charset="0"/>
                <a:cs typeface="Times New Roman" panose="02020603050405020304" pitchFamily="18" charset="0"/>
              </a:rPr>
              <a:t> Frame (Data Link layer):</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78965712"/>
              </p:ext>
            </p:extLst>
          </p:nvPr>
        </p:nvGraphicFramePr>
        <p:xfrm>
          <a:off x="1153538" y="4801422"/>
          <a:ext cx="6771261" cy="487680"/>
        </p:xfrm>
        <a:graphic>
          <a:graphicData uri="http://schemas.openxmlformats.org/drawingml/2006/table">
            <a:tbl>
              <a:tblPr firstRow="1" firstCol="1" bandRow="1">
                <a:tableStyleId>{5C22544A-7EE6-4342-B048-85BDC9FD1C3A}</a:tableStyleId>
              </a:tblPr>
              <a:tblGrid>
                <a:gridCol w="1553803">
                  <a:extLst>
                    <a:ext uri="{9D8B030D-6E8A-4147-A177-3AD203B41FA5}">
                      <a16:colId xmlns="" xmlns:a16="http://schemas.microsoft.com/office/drawing/2014/main" val="3467150238"/>
                    </a:ext>
                  </a:extLst>
                </a:gridCol>
                <a:gridCol w="1478619">
                  <a:extLst>
                    <a:ext uri="{9D8B030D-6E8A-4147-A177-3AD203B41FA5}">
                      <a16:colId xmlns="" xmlns:a16="http://schemas.microsoft.com/office/drawing/2014/main" val="807147257"/>
                    </a:ext>
                  </a:extLst>
                </a:gridCol>
                <a:gridCol w="3738839">
                  <a:extLst>
                    <a:ext uri="{9D8B030D-6E8A-4147-A177-3AD203B41FA5}">
                      <a16:colId xmlns="" xmlns:a16="http://schemas.microsoft.com/office/drawing/2014/main" val="2202547570"/>
                    </a:ext>
                  </a:extLst>
                </a:gridCol>
              </a:tblGrid>
              <a:tr h="402590">
                <a:tc>
                  <a:txBody>
                    <a:bodyPr/>
                    <a:lstStyle/>
                    <a:p>
                      <a:pPr marL="0" marR="0">
                        <a:spcBef>
                          <a:spcPts val="0"/>
                        </a:spcBef>
                        <a:spcAft>
                          <a:spcPts val="0"/>
                        </a:spcAft>
                      </a:pPr>
                      <a:r>
                        <a:rPr lang="en-CA" sz="1600" dirty="0">
                          <a:effectLst/>
                        </a:rPr>
                        <a:t>:CC:CC:CC:CC:CC:CC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CA" sz="1600" dirty="0">
                          <a:effectLst/>
                        </a:rPr>
                        <a:t>:AA:AA:AA:AA</a:t>
                      </a:r>
                      <a:endParaRPr lang="en-US" sz="1600" dirty="0">
                        <a:effectLst/>
                      </a:endParaRPr>
                    </a:p>
                    <a:p>
                      <a:pPr marL="0" marR="0">
                        <a:spcBef>
                          <a:spcPts val="0"/>
                        </a:spcBef>
                        <a:spcAft>
                          <a:spcPts val="0"/>
                        </a:spcAft>
                      </a:pPr>
                      <a:r>
                        <a:rPr lang="en-CA" sz="1600">
                          <a:effectLst/>
                        </a:rPr>
                        <a:t>:</a:t>
                      </a:r>
                      <a:r>
                        <a:rPr lang="en-CA" sz="1600" smtClean="0">
                          <a:effectLst/>
                        </a:rPr>
                        <a:t>AA:AA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181078372"/>
                  </a:ext>
                </a:extLst>
              </a:tr>
            </a:tbl>
          </a:graphicData>
        </a:graphic>
      </p:graphicFrame>
      <p:cxnSp>
        <p:nvCxnSpPr>
          <p:cNvPr id="3073" name="AutoShape 1"/>
          <p:cNvCxnSpPr>
            <a:cxnSpLocks noChangeShapeType="1"/>
          </p:cNvCxnSpPr>
          <p:nvPr/>
        </p:nvCxnSpPr>
        <p:spPr bwMode="auto">
          <a:xfrm>
            <a:off x="1413965" y="3315309"/>
            <a:ext cx="2649249" cy="127029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74" name="AutoShape 2"/>
          <p:cNvCxnSpPr>
            <a:cxnSpLocks noChangeShapeType="1"/>
          </p:cNvCxnSpPr>
          <p:nvPr/>
        </p:nvCxnSpPr>
        <p:spPr bwMode="auto">
          <a:xfrm>
            <a:off x="6553344" y="3345265"/>
            <a:ext cx="0" cy="120352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66740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sz="4000" b="1" i="1" dirty="0"/>
              <a:t>ARP Reply (</a:t>
            </a:r>
            <a:r>
              <a:rPr lang="en-US" sz="4000" b="1" i="1" dirty="0" err="1"/>
              <a:t>cont</a:t>
            </a:r>
            <a:r>
              <a:rPr lang="en-US" sz="4000" b="1" i="1" dirty="0"/>
              <a:t>…)</a:t>
            </a:r>
          </a:p>
        </p:txBody>
      </p:sp>
      <p:sp>
        <p:nvSpPr>
          <p:cNvPr id="3" name="Rectangle 2"/>
          <p:cNvSpPr/>
          <p:nvPr/>
        </p:nvSpPr>
        <p:spPr>
          <a:xfrm>
            <a:off x="421341" y="2704720"/>
            <a:ext cx="8307023" cy="2169825"/>
          </a:xfrm>
          <a:prstGeom prst="rect">
            <a:avLst/>
          </a:prstGeom>
        </p:spPr>
        <p:txBody>
          <a:bodyPr wrap="square">
            <a:spAutoFit/>
          </a:bodyPr>
          <a:lstStyle/>
          <a:p>
            <a:pPr algn="just">
              <a:lnSpc>
                <a:spcPct val="150000"/>
              </a:lnSpc>
              <a:spcAft>
                <a:spcPts val="1000"/>
              </a:spcAft>
            </a:pPr>
            <a:r>
              <a:rPr lang="en-CA" dirty="0">
                <a:latin typeface="Times New Roman" panose="02020603050405020304" pitchFamily="18" charset="0"/>
                <a:ea typeface="Calibri" panose="020F0502020204030204" pitchFamily="34" charset="0"/>
                <a:cs typeface="Times New Roman" panose="02020603050405020304" pitchFamily="18" charset="0"/>
              </a:rPr>
              <a:t>On the other hand, when PC-C will get the frame it will read the header of the frame and find out the physical address (FFFF:FFFF:FFFF) as destination address. So, PC-C will transfer it to network layer. In network layer the host will check the destination IP and finds out that it matches with its own IP address. Therefore, PC-C will start reading the</a:t>
            </a:r>
            <a:r>
              <a:rPr lang="en-CA" dirty="0">
                <a:latin typeface="Arial" panose="020B0604020202020204" pitchFamily="34" charset="0"/>
                <a:ea typeface="Calibri" panose="020F0502020204030204" pitchFamily="34" charset="0"/>
                <a:cs typeface="Times New Roman" panose="02020603050405020304" pitchFamily="18" charset="0"/>
              </a:rPr>
              <a:t> </a:t>
            </a:r>
            <a:r>
              <a:rPr lang="en-CA" dirty="0">
                <a:latin typeface="Times New Roman" panose="02020603050405020304" pitchFamily="18" charset="0"/>
                <a:ea typeface="Calibri" panose="020F0502020204030204" pitchFamily="34" charset="0"/>
                <a:cs typeface="Times New Roman" panose="02020603050405020304" pitchFamily="18" charset="0"/>
              </a:rPr>
              <a:t>content of the packet.</a:t>
            </a:r>
            <a:r>
              <a:rPr lang="en-CA" dirty="0">
                <a:latin typeface="Arial" panose="020B0604020202020204" pitchFamily="34" charset="0"/>
                <a:ea typeface="Calibri" panose="020F0502020204030204" pitchFamily="34" charset="0"/>
                <a:cs typeface="Times New Roman" panose="02020603050405020304" pitchFamily="18" charset="0"/>
              </a:rPr>
              <a:t> </a:t>
            </a:r>
            <a:r>
              <a:rPr lang="en-CA" dirty="0">
                <a:latin typeface="Times New Roman" panose="02020603050405020304" pitchFamily="18" charset="0"/>
                <a:ea typeface="Calibri" panose="020F0502020204030204" pitchFamily="34" charset="0"/>
                <a:cs typeface="Times New Roman" panose="02020603050405020304" pitchFamily="18" charset="0"/>
              </a:rPr>
              <a:t>And it will make an ARP reply frame and send it back to PC- 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8491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55191"/>
            <a:ext cx="7808976" cy="1088136"/>
          </a:xfrm>
        </p:spPr>
        <p:txBody>
          <a:bodyPr>
            <a:normAutofit/>
          </a:bodyPr>
          <a:lstStyle/>
          <a:p>
            <a:r>
              <a:rPr lang="en-US" sz="4000" b="1" i="1" dirty="0"/>
              <a:t>ARP Cache Timeout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59" y="2430148"/>
            <a:ext cx="8289295" cy="3422072"/>
          </a:xfrm>
          <a:prstGeom prst="rect">
            <a:avLst/>
          </a:prstGeom>
        </p:spPr>
      </p:pic>
    </p:spTree>
    <p:extLst>
      <p:ext uri="{BB962C8B-B14F-4D97-AF65-F5344CB8AC3E}">
        <p14:creationId xmlns:p14="http://schemas.microsoft.com/office/powerpoint/2010/main" val="2607997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55191"/>
            <a:ext cx="7808976" cy="1088136"/>
          </a:xfrm>
        </p:spPr>
        <p:txBody>
          <a:bodyPr>
            <a:normAutofit/>
          </a:bodyPr>
          <a:lstStyle/>
          <a:p>
            <a:r>
              <a:rPr lang="en-US" sz="4000" b="1" i="1" dirty="0"/>
              <a:t>ARP Cache Timeout (</a:t>
            </a:r>
            <a:r>
              <a:rPr lang="en-US" sz="4000" b="1" i="1" dirty="0" err="1"/>
              <a:t>cont</a:t>
            </a:r>
            <a:r>
              <a:rPr lang="en-US" sz="4000" b="1" i="1"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89" y="2509709"/>
            <a:ext cx="7795729" cy="2990546"/>
          </a:xfrm>
          <a:prstGeom prst="rect">
            <a:avLst/>
          </a:prstGeom>
        </p:spPr>
      </p:pic>
    </p:spTree>
    <p:extLst>
      <p:ext uri="{BB962C8B-B14F-4D97-AF65-F5344CB8AC3E}">
        <p14:creationId xmlns:p14="http://schemas.microsoft.com/office/powerpoint/2010/main" val="3362521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55191"/>
            <a:ext cx="7808976" cy="1088136"/>
          </a:xfrm>
        </p:spPr>
        <p:txBody>
          <a:bodyPr>
            <a:normAutofit/>
          </a:bodyPr>
          <a:lstStyle/>
          <a:p>
            <a:r>
              <a:rPr lang="en-US" sz="4000" b="1" i="1" dirty="0"/>
              <a:t>ARP Cache Timeout (</a:t>
            </a:r>
            <a:r>
              <a:rPr lang="en-US" sz="4000" b="1" i="1" dirty="0" err="1"/>
              <a:t>cont</a:t>
            </a:r>
            <a:r>
              <a:rPr lang="en-US" sz="4000" b="1" i="1"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23" y="2476366"/>
            <a:ext cx="8515731" cy="2968469"/>
          </a:xfrm>
          <a:prstGeom prst="rect">
            <a:avLst/>
          </a:prstGeom>
        </p:spPr>
      </p:pic>
    </p:spTree>
    <p:extLst>
      <p:ext uri="{BB962C8B-B14F-4D97-AF65-F5344CB8AC3E}">
        <p14:creationId xmlns:p14="http://schemas.microsoft.com/office/powerpoint/2010/main" val="3450701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55191"/>
            <a:ext cx="7808976" cy="1088136"/>
          </a:xfrm>
        </p:spPr>
        <p:txBody>
          <a:bodyPr>
            <a:normAutofit/>
          </a:bodyPr>
          <a:lstStyle/>
          <a:p>
            <a:r>
              <a:rPr lang="en-US" sz="4000" b="1" i="1" dirty="0"/>
              <a:t>Advantage/Disadvantage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2327880"/>
            <a:ext cx="8376295" cy="3407901"/>
          </a:xfrm>
          <a:prstGeom prst="rect">
            <a:avLst/>
          </a:prstGeom>
        </p:spPr>
      </p:pic>
    </p:spTree>
    <p:extLst>
      <p:ext uri="{BB962C8B-B14F-4D97-AF65-F5344CB8AC3E}">
        <p14:creationId xmlns:p14="http://schemas.microsoft.com/office/powerpoint/2010/main" val="224743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5" name="TextBox 4"/>
          <p:cNvSpPr txBox="1"/>
          <p:nvPr/>
        </p:nvSpPr>
        <p:spPr>
          <a:xfrm>
            <a:off x="706582" y="2450275"/>
            <a:ext cx="8021782"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DHCP</a:t>
            </a:r>
          </a:p>
          <a:p>
            <a:pPr marL="742950" lvl="1" indent="-285750">
              <a:buFont typeface="Arial" panose="020B0604020202020204" pitchFamily="34" charset="0"/>
              <a:buChar char="•"/>
            </a:pPr>
            <a:r>
              <a:rPr lang="en-US" dirty="0"/>
              <a:t>What is DHCP?</a:t>
            </a:r>
          </a:p>
          <a:p>
            <a:pPr marL="742950" lvl="1" indent="-285750">
              <a:buFont typeface="Arial" panose="020B0604020202020204" pitchFamily="34" charset="0"/>
              <a:buChar char="•"/>
            </a:pPr>
            <a:r>
              <a:rPr lang="en-US" dirty="0"/>
              <a:t>How DHCP works?</a:t>
            </a:r>
          </a:p>
          <a:p>
            <a:pPr marL="742950" lvl="1" indent="-285750">
              <a:buFont typeface="Arial" panose="020B0604020202020204" pitchFamily="34" charset="0"/>
              <a:buChar char="•"/>
            </a:pPr>
            <a:r>
              <a:rPr lang="en-US" dirty="0"/>
              <a:t>Steps of DHCP</a:t>
            </a:r>
          </a:p>
          <a:p>
            <a:pPr marL="285750" indent="-285750">
              <a:buFont typeface="Arial" panose="020B0604020202020204" pitchFamily="34" charset="0"/>
              <a:buChar char="•"/>
            </a:pPr>
            <a:r>
              <a:rPr lang="en-US" sz="2000" dirty="0"/>
              <a:t>ARP</a:t>
            </a:r>
          </a:p>
          <a:p>
            <a:pPr marL="742950" lvl="1" indent="-285750">
              <a:buFont typeface="Arial" panose="020B0604020202020204" pitchFamily="34" charset="0"/>
              <a:buChar char="•"/>
            </a:pPr>
            <a:r>
              <a:rPr lang="en-US" dirty="0"/>
              <a:t>What is ARP?</a:t>
            </a:r>
          </a:p>
          <a:p>
            <a:pPr marL="742950" lvl="1" indent="-285750">
              <a:buFont typeface="Arial" panose="020B0604020202020204" pitchFamily="34" charset="0"/>
              <a:buChar char="•"/>
            </a:pPr>
            <a:r>
              <a:rPr lang="en-US" dirty="0"/>
              <a:t>How ARP works?</a:t>
            </a:r>
          </a:p>
          <a:p>
            <a:pPr marL="742950" lvl="1" indent="-285750">
              <a:buFont typeface="Arial" panose="020B0604020202020204" pitchFamily="34" charset="0"/>
              <a:buChar char="•"/>
            </a:pPr>
            <a:r>
              <a:rPr lang="en-US" dirty="0"/>
              <a:t>ARP cache timeout</a:t>
            </a:r>
          </a:p>
          <a:p>
            <a:pPr marL="742950" lvl="1" indent="-285750">
              <a:buFont typeface="Arial" panose="020B0604020202020204" pitchFamily="34" charset="0"/>
              <a:buChar char="•"/>
            </a:pPr>
            <a:r>
              <a:rPr lang="en-US" dirty="0"/>
              <a:t>Advantage</a:t>
            </a:r>
          </a:p>
          <a:p>
            <a:pPr marL="742950" lvl="1" indent="-285750">
              <a:buFont typeface="Arial" panose="020B0604020202020204" pitchFamily="34" charset="0"/>
              <a:buChar char="•"/>
            </a:pPr>
            <a:r>
              <a:rPr lang="en-US" dirty="0"/>
              <a:t>Disadvantage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p:cNvSpPr/>
          <p:nvPr/>
        </p:nvSpPr>
        <p:spPr>
          <a:xfrm>
            <a:off x="335494" y="2105561"/>
            <a:ext cx="7589306" cy="1631216"/>
          </a:xfrm>
          <a:prstGeom prst="rect">
            <a:avLst/>
          </a:prstGeom>
        </p:spPr>
        <p:txBody>
          <a:bodyPr wrap="square">
            <a:spAutoFit/>
          </a:bodyPr>
          <a:lstStyle/>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dirty="0">
                <a:hlinkClick r:id="rId2"/>
              </a:rPr>
              <a:t>https://www.geeksforgeeks.org/basics-computer-networking/</a:t>
            </a:r>
            <a:endParaRPr lang="en-US" sz="2000" dirty="0"/>
          </a:p>
          <a:p>
            <a:pPr marL="971550" lvl="1" indent="-514350" algn="just">
              <a:buFont typeface="+mj-lt"/>
              <a:buAutoNum type="arabicPeriod"/>
            </a:pPr>
            <a:r>
              <a:rPr lang="en-US" sz="2000" dirty="0">
                <a:hlinkClick r:id="rId3"/>
              </a:rPr>
              <a:t>https://www.tutorialspoint.com/computer_fundamentals/computer_networking.htm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Content Placeholder 2">
            <a:extLst>
              <a:ext uri="{FF2B5EF4-FFF2-40B4-BE49-F238E27FC236}">
                <a16:creationId xmlns="" xmlns:a16="http://schemas.microsoft.com/office/drawing/2014/main" id="{73A389DD-4CDA-4C45-A68C-DC9EEB6DC9BD}"/>
              </a:ext>
            </a:extLst>
          </p:cNvPr>
          <p:cNvSpPr txBox="1">
            <a:spLocks/>
          </p:cNvSpPr>
          <p:nvPr/>
        </p:nvSpPr>
        <p:spPr>
          <a:xfrm>
            <a:off x="-284019" y="1271443"/>
            <a:ext cx="9289474" cy="4351338"/>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Computer Networking: A Top-Down Approach</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J. F., Kurose, K. W. Ross</a:t>
            </a:r>
            <a:r>
              <a:rPr lang="en-US" sz="2000" dirty="0">
                <a:latin typeface="Times New Roman" panose="02020603050405020304" pitchFamily="18" charset="0"/>
                <a:cs typeface="Times New Roman" panose="02020603050405020304" pitchFamily="18" charset="0"/>
              </a:rPr>
              <a:t>, Pearson Education, Inc., Sixth Edition,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Official Cert Guide CCNA 200-301 , vol. 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Odom</a:t>
            </a:r>
            <a:r>
              <a:rPr lang="en-US" sz="2000" dirty="0">
                <a:latin typeface="Times New Roman" panose="02020603050405020304" pitchFamily="18" charset="0"/>
                <a:cs typeface="Times New Roman" panose="02020603050405020304" pitchFamily="18" charset="0"/>
              </a:rPr>
              <a:t>, Cisco Press, First Edition, 2019,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CCNA Routing and Switching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 </a:t>
            </a:r>
            <a:r>
              <a:rPr lang="en-US" sz="2000" i="1" dirty="0" err="1">
                <a:latin typeface="Times New Roman" panose="02020603050405020304" pitchFamily="18" charset="0"/>
                <a:cs typeface="Times New Roman" panose="02020603050405020304" pitchFamily="18" charset="0"/>
              </a:rPr>
              <a:t>Lammle</a:t>
            </a:r>
            <a:r>
              <a:rPr lang="en-US" sz="2000" dirty="0">
                <a:latin typeface="Times New Roman" panose="02020603050405020304" pitchFamily="18" charset="0"/>
                <a:cs typeface="Times New Roman" panose="02020603050405020304" pitchFamily="18" charset="0"/>
              </a:rPr>
              <a:t>, John Wily &amp; Sons, Second Edition, 2016,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TCP/IP Protocol Suite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2009, USA. </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and Computer Communication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Stallings</a:t>
            </a:r>
            <a:r>
              <a:rPr lang="en-US" sz="2000" dirty="0">
                <a:latin typeface="Times New Roman" panose="02020603050405020304" pitchFamily="18" charset="0"/>
                <a:cs typeface="Times New Roman" panose="02020603050405020304" pitchFamily="18" charset="0"/>
              </a:rPr>
              <a:t>, Pearson Education, Inc., 10</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Education, 2013, USA.</a:t>
            </a:r>
          </a:p>
        </p:txBody>
      </p:sp>
    </p:spTree>
    <p:extLst>
      <p:ext uri="{BB962C8B-B14F-4D97-AF65-F5344CB8AC3E}">
        <p14:creationId xmlns:p14="http://schemas.microsoft.com/office/powerpoint/2010/main" val="192338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sz="4400" dirty="0"/>
              <a:t>What is DHCP</a:t>
            </a:r>
            <a:endParaRPr lang="en-US" dirty="0"/>
          </a:p>
        </p:txBody>
      </p:sp>
      <p:sp>
        <p:nvSpPr>
          <p:cNvPr id="3" name="Rectangle 2"/>
          <p:cNvSpPr/>
          <p:nvPr/>
        </p:nvSpPr>
        <p:spPr>
          <a:xfrm>
            <a:off x="609600" y="2902619"/>
            <a:ext cx="8340436" cy="923330"/>
          </a:xfrm>
          <a:prstGeom prst="rect">
            <a:avLst/>
          </a:prstGeom>
        </p:spPr>
        <p:txBody>
          <a:bodyPr wrap="square">
            <a:spAutoFit/>
          </a:bodyPr>
          <a:lstStyle/>
          <a:p>
            <a:r>
              <a:rPr lang="en-US" dirty="0"/>
              <a:t>Dynamic Host Configuration Protocol (DHCP) is a network protocol that enables a server to automatically assign an IP address to a computer from a defined range of numbers configured for a given network.</a:t>
            </a:r>
          </a:p>
        </p:txBody>
      </p:sp>
    </p:spTree>
    <p:extLst>
      <p:ext uri="{BB962C8B-B14F-4D97-AF65-F5344CB8AC3E}">
        <p14:creationId xmlns:p14="http://schemas.microsoft.com/office/powerpoint/2010/main" val="2202355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1405"/>
            <a:ext cx="7808976" cy="1088136"/>
          </a:xfrm>
        </p:spPr>
        <p:txBody>
          <a:bodyPr/>
          <a:lstStyle/>
          <a:p>
            <a:r>
              <a:rPr lang="en-US" dirty="0"/>
              <a:t>Basic Term BOOTP</a:t>
            </a:r>
          </a:p>
        </p:txBody>
      </p:sp>
      <p:sp>
        <p:nvSpPr>
          <p:cNvPr id="4" name="Rectangle 3"/>
          <p:cNvSpPr/>
          <p:nvPr/>
        </p:nvSpPr>
        <p:spPr>
          <a:xfrm>
            <a:off x="127901" y="2427743"/>
            <a:ext cx="8395855" cy="2308324"/>
          </a:xfrm>
          <a:prstGeom prst="rect">
            <a:avLst/>
          </a:prstGeom>
        </p:spPr>
        <p:txBody>
          <a:bodyPr wrap="square">
            <a:spAutoFit/>
          </a:bodyPr>
          <a:lstStyle/>
          <a:p>
            <a:pPr algn="just">
              <a:buNone/>
            </a:pPr>
            <a:r>
              <a:rPr lang="en-US" dirty="0"/>
              <a:t>The Bootstrap Protocol (BOOTP) is a computer networking protocol used in Internet Protocol(IP) networks to automatically assign an IP address to network devices from a configuration server.</a:t>
            </a:r>
          </a:p>
          <a:p>
            <a:pPr algn="just">
              <a:buNone/>
            </a:pPr>
            <a:endParaRPr lang="en-US" dirty="0"/>
          </a:p>
          <a:p>
            <a:pPr algn="just">
              <a:buNone/>
            </a:pPr>
            <a:r>
              <a:rPr lang="en-US" dirty="0"/>
              <a:t>When a computer that is connected to a network is  powered up and boots its operating system, the system software broadcasts BOOTP messages onto the network to request an IP address assignment.  A BOOTP configuration server assigns an IP address based on the request from a pool of addresses configured by an administrator.</a:t>
            </a:r>
          </a:p>
        </p:txBody>
      </p:sp>
    </p:spTree>
    <p:extLst>
      <p:ext uri="{BB962C8B-B14F-4D97-AF65-F5344CB8AC3E}">
        <p14:creationId xmlns:p14="http://schemas.microsoft.com/office/powerpoint/2010/main" val="68990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dirty="0"/>
              <a:t>How DHCP works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203" y="2111873"/>
            <a:ext cx="4486901" cy="4039164"/>
          </a:xfrm>
          <a:prstGeom prst="rect">
            <a:avLst/>
          </a:prstGeom>
        </p:spPr>
      </p:pic>
    </p:spTree>
    <p:extLst>
      <p:ext uri="{BB962C8B-B14F-4D97-AF65-F5344CB8AC3E}">
        <p14:creationId xmlns:p14="http://schemas.microsoft.com/office/powerpoint/2010/main" val="33947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IN" dirty="0">
                <a:latin typeface="Aharoni" pitchFamily="2" charset="-79"/>
                <a:cs typeface="Aharoni" pitchFamily="2" charset="-79"/>
              </a:rPr>
              <a:t>Steps of DHCP</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46" y="2189018"/>
            <a:ext cx="7584671" cy="26074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45" y="4796441"/>
            <a:ext cx="7584671" cy="1161014"/>
          </a:xfrm>
          <a:prstGeom prst="rect">
            <a:avLst/>
          </a:prstGeom>
        </p:spPr>
      </p:pic>
    </p:spTree>
    <p:extLst>
      <p:ext uri="{BB962C8B-B14F-4D97-AF65-F5344CB8AC3E}">
        <p14:creationId xmlns:p14="http://schemas.microsoft.com/office/powerpoint/2010/main" val="65718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IN" dirty="0">
                <a:latin typeface="Aharoni" pitchFamily="2" charset="-79"/>
                <a:cs typeface="Aharoni" pitchFamily="2" charset="-79"/>
              </a:rPr>
              <a:t>Steps of DHCP (</a:t>
            </a:r>
            <a:r>
              <a:rPr lang="en-IN" dirty="0" err="1">
                <a:latin typeface="Aharoni" pitchFamily="2" charset="-79"/>
                <a:cs typeface="Aharoni" pitchFamily="2" charset="-79"/>
              </a:rPr>
              <a:t>cont</a:t>
            </a:r>
            <a:r>
              <a:rPr lang="en-IN" dirty="0">
                <a:latin typeface="Aharoni" pitchFamily="2" charset="-79"/>
                <a:cs typeface="Aharoni" pitchFamily="2" charset="-79"/>
              </a:rPr>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41" y="2380255"/>
            <a:ext cx="7979863" cy="3244690"/>
          </a:xfrm>
          <a:prstGeom prst="rect">
            <a:avLst/>
          </a:prstGeom>
        </p:spPr>
      </p:pic>
    </p:spTree>
    <p:extLst>
      <p:ext uri="{BB962C8B-B14F-4D97-AF65-F5344CB8AC3E}">
        <p14:creationId xmlns:p14="http://schemas.microsoft.com/office/powerpoint/2010/main" val="190469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IN" dirty="0">
                <a:latin typeface="Aharoni" pitchFamily="2" charset="-79"/>
                <a:cs typeface="Aharoni" pitchFamily="2" charset="-79"/>
              </a:rPr>
              <a:t>Steps of DHCP (</a:t>
            </a:r>
            <a:r>
              <a:rPr lang="en-IN" dirty="0" err="1">
                <a:latin typeface="Aharoni" pitchFamily="2" charset="-79"/>
                <a:cs typeface="Aharoni" pitchFamily="2" charset="-79"/>
              </a:rPr>
              <a:t>cont</a:t>
            </a:r>
            <a:r>
              <a:rPr lang="en-IN" dirty="0">
                <a:latin typeface="Aharoni" pitchFamily="2" charset="-79"/>
                <a:cs typeface="Aharoni" pitchFamily="2" charset="-79"/>
              </a:rPr>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46" y="2456444"/>
            <a:ext cx="8090189" cy="3126938"/>
          </a:xfrm>
          <a:prstGeom prst="rect">
            <a:avLst/>
          </a:prstGeom>
        </p:spPr>
      </p:pic>
    </p:spTree>
    <p:extLst>
      <p:ext uri="{BB962C8B-B14F-4D97-AF65-F5344CB8AC3E}">
        <p14:creationId xmlns:p14="http://schemas.microsoft.com/office/powerpoint/2010/main" val="619047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dirty="0"/>
              <a:t>DHCP process explained:</a:t>
            </a:r>
          </a:p>
        </p:txBody>
      </p:sp>
      <p:pic>
        <p:nvPicPr>
          <p:cNvPr id="4" name="Picture 2" descr="dhcp process explained"/>
          <p:cNvPicPr>
            <a:picLocks noChangeAspect="1" noChangeArrowheads="1"/>
          </p:cNvPicPr>
          <p:nvPr/>
        </p:nvPicPr>
        <p:blipFill>
          <a:blip r:embed="rId2"/>
          <a:srcRect/>
          <a:stretch>
            <a:fillRect/>
          </a:stretch>
        </p:blipFill>
        <p:spPr bwMode="auto">
          <a:xfrm>
            <a:off x="920276" y="2175163"/>
            <a:ext cx="6811105" cy="4031673"/>
          </a:xfrm>
          <a:prstGeom prst="rect">
            <a:avLst/>
          </a:prstGeom>
          <a:noFill/>
        </p:spPr>
      </p:pic>
    </p:spTree>
    <p:extLst>
      <p:ext uri="{BB962C8B-B14F-4D97-AF65-F5344CB8AC3E}">
        <p14:creationId xmlns:p14="http://schemas.microsoft.com/office/powerpoint/2010/main" val="244848662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F518C3D7A8364DA733FDF9E814B61D" ma:contentTypeVersion="7" ma:contentTypeDescription="Create a new document." ma:contentTypeScope="" ma:versionID="04b557511d3f0585bc0e5f00a1a4b947">
  <xsd:schema xmlns:xsd="http://www.w3.org/2001/XMLSchema" xmlns:xs="http://www.w3.org/2001/XMLSchema" xmlns:p="http://schemas.microsoft.com/office/2006/metadata/properties" xmlns:ns2="8532f6ee-fd98-4ba3-94dd-7d35041e413e" targetNamespace="http://schemas.microsoft.com/office/2006/metadata/properties" ma:root="true" ma:fieldsID="d799089eafb990b804a5e145dbb07656" ns2:_="">
    <xsd:import namespace="8532f6ee-fd98-4ba3-94dd-7d35041e413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32f6ee-fd98-4ba3-94dd-7d35041e41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83E101-5B42-48CB-8DB9-923748DDBAB4}"/>
</file>

<file path=customXml/itemProps2.xml><?xml version="1.0" encoding="utf-8"?>
<ds:datastoreItem xmlns:ds="http://schemas.openxmlformats.org/officeDocument/2006/customXml" ds:itemID="{26AA855A-ABC6-4419-ACAB-AF741D4637DB}"/>
</file>

<file path=customXml/itemProps3.xml><?xml version="1.0" encoding="utf-8"?>
<ds:datastoreItem xmlns:ds="http://schemas.openxmlformats.org/officeDocument/2006/customXml" ds:itemID="{A50B47E9-A889-4BAC-91F1-0255FDB3B6D3}"/>
</file>

<file path=docProps/app.xml><?xml version="1.0" encoding="utf-8"?>
<Properties xmlns="http://schemas.openxmlformats.org/officeDocument/2006/extended-properties" xmlns:vt="http://schemas.openxmlformats.org/officeDocument/2006/docPropsVTypes">
  <Template>Spectrum.thmx</Template>
  <TotalTime>777</TotalTime>
  <Words>793</Words>
  <Application>Microsoft Office PowerPoint</Application>
  <PresentationFormat>On-screen Show (4:3)</PresentationFormat>
  <Paragraphs>85</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Spectrum</vt:lpstr>
      <vt:lpstr>DHCP &amp; ARP</vt:lpstr>
      <vt:lpstr>Lecture Outline</vt:lpstr>
      <vt:lpstr>What is DHCP</vt:lpstr>
      <vt:lpstr>Basic Term BOOTP</vt:lpstr>
      <vt:lpstr>How DHCP works</vt:lpstr>
      <vt:lpstr>Steps of DHCP</vt:lpstr>
      <vt:lpstr>Steps of DHCP (cont…)</vt:lpstr>
      <vt:lpstr>Steps of DHCP (cont…)</vt:lpstr>
      <vt:lpstr>DHCP process explained:</vt:lpstr>
      <vt:lpstr>What is ARP?</vt:lpstr>
      <vt:lpstr>ARP Request</vt:lpstr>
      <vt:lpstr>ARP Request (cont…)</vt:lpstr>
      <vt:lpstr>ARP Request (cont…)</vt:lpstr>
      <vt:lpstr>ARP Reply</vt:lpstr>
      <vt:lpstr>ARP Reply (cont…)</vt:lpstr>
      <vt:lpstr>ARP Cache Timeout</vt:lpstr>
      <vt:lpstr>ARP Cache Timeout (cont…)</vt:lpstr>
      <vt:lpstr>ARP Cache Timeout (cont…)</vt:lpstr>
      <vt:lpstr>Advantage/Disadvantage</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273</cp:revision>
  <dcterms:created xsi:type="dcterms:W3CDTF">2018-12-10T17:20:29Z</dcterms:created>
  <dcterms:modified xsi:type="dcterms:W3CDTF">2021-10-06T03:49:03Z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0x010100E7F518C3D7A8364DA733FDF9E814B61D</vt:lpwstr>
  </property>
</Properties>
</file>