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4" d="100"/>
          <a:sy n="84" d="100"/>
        </p:scale>
        <p:origin x="-96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hr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IP Addressing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13E80847-E490-4E25-B33C-32CCD1C50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790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 err="1" smtClean="0"/>
                        <a:t>Shahrin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Chowdhury</a:t>
                      </a:r>
                      <a:r>
                        <a:rPr lang="en-US" i="1" baseline="0" dirty="0" smtClean="0"/>
                        <a:t>, </a:t>
                      </a:r>
                      <a:r>
                        <a:rPr lang="en-US" i="1" baseline="0" dirty="0" smtClean="0">
                          <a:hlinkClick r:id="rId2"/>
                        </a:rPr>
                        <a:t>shahrin@aiub.edu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08" y="2727734"/>
            <a:ext cx="860453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Physical address is not suitable for internetwork as different networks can have different address formats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universal addressing system is needed in which each host can be identified uniquely, regardless of the underlying physical network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be changed depending on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two publicly addressed and visible hosts on the Internet can have the same logical address (widely known as Internet Protocol (IP) address.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32-bits length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5538" y="2080736"/>
            <a:ext cx="839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identify a process (Email, FTP)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16-bits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Internet Assigned Number </a:t>
            </a:r>
          </a:p>
          <a:p>
            <a:pPr lvl="1"/>
            <a:r>
              <a:rPr lang="en-US" dirty="0"/>
              <a:t>Authority (IANA) assigns </a:t>
            </a:r>
          </a:p>
          <a:p>
            <a:pPr lvl="1"/>
            <a:r>
              <a:rPr lang="en-US" dirty="0"/>
              <a:t>Port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FE6DFA-F24B-4775-9F57-533317D83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5362"/>
          <a:stretch/>
        </p:blipFill>
        <p:spPr>
          <a:xfrm>
            <a:off x="1724148" y="3283527"/>
            <a:ext cx="7059633" cy="2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Binary-to-Decimal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3" y="2228671"/>
            <a:ext cx="72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addressing, we require</a:t>
            </a:r>
          </a:p>
          <a:p>
            <a:r>
              <a:rPr lang="en-US" dirty="0"/>
              <a:t>to convert a 8-bits binary to decimal</a:t>
            </a:r>
          </a:p>
          <a:p>
            <a:r>
              <a:rPr lang="en-US" dirty="0"/>
              <a:t>To convert a decimal number of up to 255 to binary number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9C9A00B-C4EE-435D-A884-7FCA6F2D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2522"/>
              </p:ext>
            </p:extLst>
          </p:nvPr>
        </p:nvGraphicFramePr>
        <p:xfrm>
          <a:off x="0" y="3477492"/>
          <a:ext cx="9310256" cy="2732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791">
                  <a:extLst>
                    <a:ext uri="{9D8B030D-6E8A-4147-A177-3AD203B41FA5}">
                      <a16:colId xmlns="" xmlns:a16="http://schemas.microsoft.com/office/drawing/2014/main" val="274785887"/>
                    </a:ext>
                  </a:extLst>
                </a:gridCol>
                <a:gridCol w="652793">
                  <a:extLst>
                    <a:ext uri="{9D8B030D-6E8A-4147-A177-3AD203B41FA5}">
                      <a16:colId xmlns="" xmlns:a16="http://schemas.microsoft.com/office/drawing/2014/main" val="1422516416"/>
                    </a:ext>
                  </a:extLst>
                </a:gridCol>
                <a:gridCol w="782693">
                  <a:extLst>
                    <a:ext uri="{9D8B030D-6E8A-4147-A177-3AD203B41FA5}">
                      <a16:colId xmlns="" xmlns:a16="http://schemas.microsoft.com/office/drawing/2014/main" val="3367275841"/>
                    </a:ext>
                  </a:extLst>
                </a:gridCol>
                <a:gridCol w="871061">
                  <a:extLst>
                    <a:ext uri="{9D8B030D-6E8A-4147-A177-3AD203B41FA5}">
                      <a16:colId xmlns="" xmlns:a16="http://schemas.microsoft.com/office/drawing/2014/main" val="630303302"/>
                    </a:ext>
                  </a:extLst>
                </a:gridCol>
                <a:gridCol w="757444">
                  <a:extLst>
                    <a:ext uri="{9D8B030D-6E8A-4147-A177-3AD203B41FA5}">
                      <a16:colId xmlns="" xmlns:a16="http://schemas.microsoft.com/office/drawing/2014/main" val="4251016111"/>
                    </a:ext>
                  </a:extLst>
                </a:gridCol>
                <a:gridCol w="782694">
                  <a:extLst>
                    <a:ext uri="{9D8B030D-6E8A-4147-A177-3AD203B41FA5}">
                      <a16:colId xmlns="" xmlns:a16="http://schemas.microsoft.com/office/drawing/2014/main" val="2506261725"/>
                    </a:ext>
                  </a:extLst>
                </a:gridCol>
                <a:gridCol w="744819">
                  <a:extLst>
                    <a:ext uri="{9D8B030D-6E8A-4147-A177-3AD203B41FA5}">
                      <a16:colId xmlns="" xmlns:a16="http://schemas.microsoft.com/office/drawing/2014/main" val="3987508963"/>
                    </a:ext>
                  </a:extLst>
                </a:gridCol>
                <a:gridCol w="696924">
                  <a:extLst>
                    <a:ext uri="{9D8B030D-6E8A-4147-A177-3AD203B41FA5}">
                      <a16:colId xmlns="" xmlns:a16="http://schemas.microsoft.com/office/drawing/2014/main" val="2548104356"/>
                    </a:ext>
                  </a:extLst>
                </a:gridCol>
                <a:gridCol w="698037">
                  <a:extLst>
                    <a:ext uri="{9D8B030D-6E8A-4147-A177-3AD203B41FA5}">
                      <a16:colId xmlns="" xmlns:a16="http://schemas.microsoft.com/office/drawing/2014/main" val="1938597517"/>
                    </a:ext>
                  </a:extLst>
                </a:gridCol>
              </a:tblGrid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Digit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47277413"/>
                  </a:ext>
                </a:extLst>
              </a:tr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 of digit, </a:t>
                      </a:r>
                      <a:r>
                        <a:rPr lang="en-US" sz="2400" i="1" dirty="0" err="1"/>
                        <a:t>i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7529906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of the digit,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en-US" sz="2400" b="1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76852872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Decimal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697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Binary-to-Decimal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8533D750-BC02-484B-A410-97D43B985EFC}"/>
                  </a:ext>
                </a:extLst>
              </p:cNvPr>
              <p:cNvSpPr txBox="1"/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F7DABFB4-6DFB-4312-AA53-F2C0C41B4625}"/>
                  </a:ext>
                </a:extLst>
              </p:cNvPr>
              <p:cNvSpPr txBox="1"/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blipFill>
                <a:blip r:embed="rId3"/>
                <a:stretch>
                  <a:fillRect l="-11184" r="-65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6982"/>
              </p:ext>
            </p:extLst>
          </p:nvPr>
        </p:nvGraphicFramePr>
        <p:xfrm>
          <a:off x="421341" y="3182656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=""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=""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=""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=""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=""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=""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=""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=""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=""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497935" y="4808084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128+16+8+1=153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497935" y="538918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(10011001)</a:t>
            </a:r>
            <a:r>
              <a:rPr lang="en-US" sz="2800" baseline="-25000" dirty="0"/>
              <a:t>2</a:t>
            </a:r>
            <a:r>
              <a:rPr lang="en-US" sz="2800" dirty="0"/>
              <a:t>=(153)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Binary-to-Decimal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A52629A2-5393-401D-B3D1-AF5D888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18057"/>
              </p:ext>
            </p:extLst>
          </p:nvPr>
        </p:nvGraphicFramePr>
        <p:xfrm>
          <a:off x="1835728" y="2565258"/>
          <a:ext cx="6142875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4404">
                  <a:extLst>
                    <a:ext uri="{9D8B030D-6E8A-4147-A177-3AD203B41FA5}">
                      <a16:colId xmlns="" xmlns:a16="http://schemas.microsoft.com/office/drawing/2014/main" val="1442305061"/>
                    </a:ext>
                  </a:extLst>
                </a:gridCol>
                <a:gridCol w="913188">
                  <a:extLst>
                    <a:ext uri="{9D8B030D-6E8A-4147-A177-3AD203B41FA5}">
                      <a16:colId xmlns="" xmlns:a16="http://schemas.microsoft.com/office/drawing/2014/main" val="3435958674"/>
                    </a:ext>
                  </a:extLst>
                </a:gridCol>
                <a:gridCol w="875137">
                  <a:extLst>
                    <a:ext uri="{9D8B030D-6E8A-4147-A177-3AD203B41FA5}">
                      <a16:colId xmlns="" xmlns:a16="http://schemas.microsoft.com/office/drawing/2014/main" val="1864736578"/>
                    </a:ext>
                  </a:extLst>
                </a:gridCol>
                <a:gridCol w="773672">
                  <a:extLst>
                    <a:ext uri="{9D8B030D-6E8A-4147-A177-3AD203B41FA5}">
                      <a16:colId xmlns="" xmlns:a16="http://schemas.microsoft.com/office/drawing/2014/main" val="2770682439"/>
                    </a:ext>
                  </a:extLst>
                </a:gridCol>
                <a:gridCol w="786356">
                  <a:extLst>
                    <a:ext uri="{9D8B030D-6E8A-4147-A177-3AD203B41FA5}">
                      <a16:colId xmlns="" xmlns:a16="http://schemas.microsoft.com/office/drawing/2014/main" val="3452354269"/>
                    </a:ext>
                  </a:extLst>
                </a:gridCol>
                <a:gridCol w="684891">
                  <a:extLst>
                    <a:ext uri="{9D8B030D-6E8A-4147-A177-3AD203B41FA5}">
                      <a16:colId xmlns="" xmlns:a16="http://schemas.microsoft.com/office/drawing/2014/main" val="3311301950"/>
                    </a:ext>
                  </a:extLst>
                </a:gridCol>
                <a:gridCol w="634157">
                  <a:extLst>
                    <a:ext uri="{9D8B030D-6E8A-4147-A177-3AD203B41FA5}">
                      <a16:colId xmlns="" xmlns:a16="http://schemas.microsoft.com/office/drawing/2014/main" val="3924426419"/>
                    </a:ext>
                  </a:extLst>
                </a:gridCol>
                <a:gridCol w="651070">
                  <a:extLst>
                    <a:ext uri="{9D8B030D-6E8A-4147-A177-3AD203B41FA5}">
                      <a16:colId xmlns="" xmlns:a16="http://schemas.microsoft.com/office/drawing/2014/main" val="924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47276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4340"/>
              </p:ext>
            </p:extLst>
          </p:nvPr>
        </p:nvGraphicFramePr>
        <p:xfrm>
          <a:off x="274780" y="3352802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=""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=""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=""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=""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=""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=""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=""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=""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=""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888197" y="479313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64+8+4+1=77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814874" y="538509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(01001101)</a:t>
            </a:r>
            <a:r>
              <a:rPr lang="en-US" sz="2800" baseline="-25000" dirty="0"/>
              <a:t>2</a:t>
            </a:r>
            <a:r>
              <a:rPr lang="en-US" sz="2800" dirty="0"/>
              <a:t>=(77)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00672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D2299A-071A-4379-AAAB-2225236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" y="2376055"/>
            <a:ext cx="8231185" cy="3625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0561DFB-8FD6-4FA5-AA61-60178CBBA6BE}"/>
              </a:ext>
            </a:extLst>
          </p:cNvPr>
          <p:cNvSpPr/>
          <p:nvPr/>
        </p:nvSpPr>
        <p:spPr>
          <a:xfrm>
            <a:off x="4726406" y="1879693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=( 10101100)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953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Decimal-to-Binary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09" y="205284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75B4AF-A635-46FB-86F8-915A78B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" y="2569359"/>
            <a:ext cx="8899890" cy="359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9E0C37B-D5A8-4E0A-A868-8B1E23051A4D}"/>
              </a:ext>
            </a:extLst>
          </p:cNvPr>
          <p:cNvSpPr/>
          <p:nvPr/>
        </p:nvSpPr>
        <p:spPr>
          <a:xfrm>
            <a:off x="4684054" y="197254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=( 00010100)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21928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IP=Internet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and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binary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Divided into four </a:t>
            </a:r>
            <a:r>
              <a:rPr lang="en-US" dirty="0" err="1"/>
              <a:t>octate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Octets are separated by dot (.) 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B7AE-0441-4884-B527-F6A91D5ACD7F}"/>
              </a:ext>
            </a:extLst>
          </p:cNvPr>
          <p:cNvSpPr/>
          <p:nvPr/>
        </p:nvSpPr>
        <p:spPr>
          <a:xfrm>
            <a:off x="637309" y="369660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10000000000010110000001100011111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2EB7CBC-01E7-410E-B677-FCA7AE35DF87}"/>
              </a:ext>
            </a:extLst>
          </p:cNvPr>
          <p:cNvSpPr txBox="1"/>
          <p:nvPr/>
        </p:nvSpPr>
        <p:spPr>
          <a:xfrm>
            <a:off x="421341" y="4184786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10000000 00001011  00000011  00011111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DA1CD4A-45DF-4F73-9A0C-BE7193ADAA52}"/>
              </a:ext>
            </a:extLst>
          </p:cNvPr>
          <p:cNvSpPr/>
          <p:nvPr/>
        </p:nvSpPr>
        <p:spPr>
          <a:xfrm>
            <a:off x="5215003" y="4273634"/>
            <a:ext cx="1647525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2034777" y="4277174"/>
            <a:ext cx="1566791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3652292" y="4251078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526058" y="4273633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0C86157-9378-40B4-8A22-33AD00423CE8}"/>
              </a:ext>
            </a:extLst>
          </p:cNvPr>
          <p:cNvSpPr txBox="1"/>
          <p:nvPr/>
        </p:nvSpPr>
        <p:spPr>
          <a:xfrm>
            <a:off x="67526" y="4833429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B96C4B1F-8175-43A7-B97D-DBED7A07B22B}"/>
              </a:ext>
            </a:extLst>
          </p:cNvPr>
          <p:cNvCxnSpPr/>
          <p:nvPr/>
        </p:nvCxnSpPr>
        <p:spPr>
          <a:xfrm flipV="1">
            <a:off x="290946" y="4708004"/>
            <a:ext cx="346363" cy="19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B860D79-C13B-4205-840B-3B2306232B1B}"/>
              </a:ext>
            </a:extLst>
          </p:cNvPr>
          <p:cNvSpPr txBox="1"/>
          <p:nvPr/>
        </p:nvSpPr>
        <p:spPr>
          <a:xfrm>
            <a:off x="982974" y="5187542"/>
            <a:ext cx="630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10000000.00001011.00000011.00011111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10AF2D0-4FAB-4E86-9AB7-338D8E25542A}"/>
              </a:ext>
            </a:extLst>
          </p:cNvPr>
          <p:cNvSpPr txBox="1"/>
          <p:nvPr/>
        </p:nvSpPr>
        <p:spPr>
          <a:xfrm>
            <a:off x="-66733" y="5292782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344616A-7F1C-4C37-8B1C-900B39DAE64C}"/>
              </a:ext>
            </a:extLst>
          </p:cNvPr>
          <p:cNvSpPr txBox="1"/>
          <p:nvPr/>
        </p:nvSpPr>
        <p:spPr>
          <a:xfrm>
            <a:off x="290946" y="5733983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Doted Decimal of 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644E17D-D9D7-4A39-AD4E-004B2025719C}"/>
              </a:ext>
            </a:extLst>
          </p:cNvPr>
          <p:cNvSpPr txBox="1"/>
          <p:nvPr/>
        </p:nvSpPr>
        <p:spPr>
          <a:xfrm>
            <a:off x="3652292" y="565703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128.11.3.31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511CA04-9536-4282-A97A-CDFE610217FA}"/>
              </a:ext>
            </a:extLst>
          </p:cNvPr>
          <p:cNvSpPr txBox="1"/>
          <p:nvPr/>
        </p:nvSpPr>
        <p:spPr>
          <a:xfrm>
            <a:off x="4750155" y="2202236"/>
            <a:ext cx="422474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Address space</a:t>
            </a:r>
          </a:p>
          <a:p>
            <a:r>
              <a:rPr lang="en-US" dirty="0"/>
              <a:t>Total number of address used by a protocol</a:t>
            </a:r>
          </a:p>
          <a:p>
            <a:r>
              <a:rPr lang="en-US" dirty="0"/>
              <a:t>For b bits, the address space is 2</a:t>
            </a:r>
            <a:r>
              <a:rPr lang="en-US" baseline="30000" dirty="0"/>
              <a:t>b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F7131A9F-F4C2-4D16-982A-0A5CD452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31" y="3142352"/>
            <a:ext cx="4366073" cy="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BD09E734-5317-49AA-A0E6-3F331D0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505"/>
            <a:ext cx="9033164" cy="11835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1393EE8-9CF3-473F-9D0B-3BE3C33F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54503"/>
            <a:ext cx="91440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407682" y="243089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B077421-6232-419D-9EE6-3D2A4A5C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3130686"/>
            <a:ext cx="7759067" cy="1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582" y="2951018"/>
            <a:ext cx="80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of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from binary to decimal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Address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Ranges of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222583" y="2023458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C9D76B5-0DF4-4CC5-A1A8-880BD8C2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" y="2466423"/>
            <a:ext cx="8921417" cy="74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649DD67-D4CE-428C-A61D-7E38AE8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551797"/>
            <a:ext cx="7899034" cy="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5533937-1A27-4B48-A83F-ACE391031EFA}"/>
              </a:ext>
            </a:extLst>
          </p:cNvPr>
          <p:cNvSpPr txBox="1"/>
          <p:nvPr/>
        </p:nvSpPr>
        <p:spPr>
          <a:xfrm>
            <a:off x="0" y="308442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127422" y="40141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6FF5DB9-0032-49A6-B772-BD4DFBEA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" y="4431703"/>
            <a:ext cx="9144000" cy="91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66D3A2A-D636-4D16-B6EE-DA875958A9BC}"/>
              </a:ext>
            </a:extLst>
          </p:cNvPr>
          <p:cNvSpPr txBox="1"/>
          <p:nvPr/>
        </p:nvSpPr>
        <p:spPr>
          <a:xfrm>
            <a:off x="111291" y="515025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172ADA2-04E0-427B-887E-F92A4E9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90" y="5598169"/>
            <a:ext cx="6952030" cy="5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identify the recipient?</a:t>
            </a:r>
          </a:p>
        </p:txBody>
      </p:sp>
      <p:pic>
        <p:nvPicPr>
          <p:cNvPr id="7" name="Picture 2" descr="C:\Users\Elcot\Desktop\bus-topology.jpg">
            <a:extLst>
              <a:ext uri="{FF2B5EF4-FFF2-40B4-BE49-F238E27FC236}">
                <a16:creationId xmlns="" xmlns:a16="http://schemas.microsoft.com/office/drawing/2014/main" id="{5257A710-6560-4BBA-ACAF-C626076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26344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the recipient?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5706186-7B29-4BE8-90BB-2E71F30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35"/>
            <a:ext cx="6068292" cy="3297383"/>
          </a:xfrm>
          <a:prstGeom prst="rect">
            <a:avLst/>
          </a:prstGeom>
        </p:spPr>
      </p:pic>
      <p:sp>
        <p:nvSpPr>
          <p:cNvPr id="7" name="Arrow: Left 10">
            <a:extLst>
              <a:ext uri="{FF2B5EF4-FFF2-40B4-BE49-F238E27FC236}">
                <a16:creationId xmlns="" xmlns:a16="http://schemas.microsoft.com/office/drawing/2014/main" id="{B4F2E180-E259-48AC-967C-501F8034A74C}"/>
              </a:ext>
            </a:extLst>
          </p:cNvPr>
          <p:cNvSpPr/>
          <p:nvPr/>
        </p:nvSpPr>
        <p:spPr>
          <a:xfrm>
            <a:off x="5956657" y="4363096"/>
            <a:ext cx="557213" cy="38576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1AF20DE-61A7-4C1A-B756-E028127484EF}"/>
              </a:ext>
            </a:extLst>
          </p:cNvPr>
          <p:cNvSpPr txBox="1"/>
          <p:nvPr/>
        </p:nvSpPr>
        <p:spPr>
          <a:xfrm>
            <a:off x="6514081" y="431237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9" name="Arrow: Left 5">
            <a:extLst>
              <a:ext uri="{FF2B5EF4-FFF2-40B4-BE49-F238E27FC236}">
                <a16:creationId xmlns="" xmlns:a16="http://schemas.microsoft.com/office/drawing/2014/main" id="{070DB746-2627-4C8A-AB9E-EDA98630C3C0}"/>
              </a:ext>
            </a:extLst>
          </p:cNvPr>
          <p:cNvSpPr/>
          <p:nvPr/>
        </p:nvSpPr>
        <p:spPr>
          <a:xfrm rot="18488114">
            <a:off x="3020293" y="2196672"/>
            <a:ext cx="554182" cy="4017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D081519-C45B-44E8-B51D-7590651077F9}"/>
              </a:ext>
            </a:extLst>
          </p:cNvPr>
          <p:cNvSpPr txBox="1"/>
          <p:nvPr/>
        </p:nvSpPr>
        <p:spPr>
          <a:xfrm>
            <a:off x="3498425" y="209159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FB2BF50-0CF7-4608-A964-CCF6C62060FE}"/>
              </a:ext>
            </a:extLst>
          </p:cNvPr>
          <p:cNvSpPr txBox="1"/>
          <p:nvPr/>
        </p:nvSpPr>
        <p:spPr>
          <a:xfrm>
            <a:off x="6068292" y="2143441"/>
            <a:ext cx="268706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Is single address is</a:t>
            </a:r>
          </a:p>
          <a:p>
            <a:r>
              <a:rPr lang="en-US" sz="2400" dirty="0"/>
              <a:t>enough  for both LAN </a:t>
            </a:r>
          </a:p>
          <a:p>
            <a:r>
              <a:rPr lang="en-US" sz="2400" dirty="0"/>
              <a:t>and collection of </a:t>
            </a:r>
          </a:p>
          <a:p>
            <a:r>
              <a:rPr lang="en-US" sz="2400" dirty="0"/>
              <a:t>networks?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502648"/>
            <a:ext cx="5743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Physical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Logical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Port Address</a:t>
            </a:r>
          </a:p>
        </p:txBody>
      </p:sp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1" y="2385790"/>
            <a:ext cx="80217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address of a node as defined by its LAN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lowest-level address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size and format of these addresses vary depending on the network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Ethernet uses 6 bytes address (imprinted on Network Interface Card (NIC))</a:t>
            </a:r>
          </a:p>
        </p:txBody>
      </p:sp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099" y="2098481"/>
            <a:ext cx="724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 byte address is also called </a:t>
            </a:r>
            <a:r>
              <a:rPr lang="en-US" i="1" dirty="0"/>
              <a:t>Medium Access Control (MAC) </a:t>
            </a:r>
            <a:r>
              <a:rPr lang="en-US" dirty="0"/>
              <a:t>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two NICs ever share the same MAC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Either imprinted on the surface or burnt into a ROM chip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DEFEFE8-0668-4457-A440-F03F6FA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3" y="2994864"/>
            <a:ext cx="4264731" cy="89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BD006A-824E-42A1-BAEF-48F012CB2D81}"/>
              </a:ext>
            </a:extLst>
          </p:cNvPr>
          <p:cNvSpPr txBox="1"/>
          <p:nvPr/>
        </p:nvSpPr>
        <p:spPr>
          <a:xfrm>
            <a:off x="2294500" y="4062393"/>
            <a:ext cx="1702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CA1885-0CB72C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B758BF-A17A-481C-BD62-4BDD5AC700AD}"/>
              </a:ext>
            </a:extLst>
          </p:cNvPr>
          <p:cNvSpPr txBox="1"/>
          <p:nvPr/>
        </p:nvSpPr>
        <p:spPr>
          <a:xfrm>
            <a:off x="2200223" y="4537809"/>
            <a:ext cx="198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CA-18-85-0C-B7-2C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7F284327-5599-4614-AB4E-1077388A114C}"/>
              </a:ext>
            </a:extLst>
          </p:cNvPr>
          <p:cNvSpPr/>
          <p:nvPr/>
        </p:nvSpPr>
        <p:spPr>
          <a:xfrm rot="16200000">
            <a:off x="2247554" y="4783544"/>
            <a:ext cx="944604" cy="9404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0DEF9859-A283-429C-A673-171270BF975F}"/>
              </a:ext>
            </a:extLst>
          </p:cNvPr>
          <p:cNvSpPr/>
          <p:nvPr/>
        </p:nvSpPr>
        <p:spPr>
          <a:xfrm rot="16200000">
            <a:off x="3230897" y="4790074"/>
            <a:ext cx="944605" cy="9274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8016248-364B-4907-821F-EC078627772D}"/>
              </a:ext>
            </a:extLst>
          </p:cNvPr>
          <p:cNvSpPr txBox="1"/>
          <p:nvPr/>
        </p:nvSpPr>
        <p:spPr>
          <a:xfrm>
            <a:off x="1629382" y="5682973"/>
            <a:ext cx="183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Organizationally</a:t>
            </a:r>
          </a:p>
          <a:p>
            <a:r>
              <a:rPr lang="en-US" dirty="0"/>
              <a:t> Unique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A166E7-8302-4987-BB5E-E523351595B4}"/>
              </a:ext>
            </a:extLst>
          </p:cNvPr>
          <p:cNvSpPr txBox="1"/>
          <p:nvPr/>
        </p:nvSpPr>
        <p:spPr>
          <a:xfrm>
            <a:off x="3356496" y="58214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4B1871B-573B-4993-8698-032325DD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1" y="2937456"/>
            <a:ext cx="3294985" cy="298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338E47A-C644-4F1A-9842-FE94953B78C9}"/>
              </a:ext>
            </a:extLst>
          </p:cNvPr>
          <p:cNvSpPr txBox="1"/>
          <p:nvPr/>
        </p:nvSpPr>
        <p:spPr>
          <a:xfrm>
            <a:off x="6372210" y="5741327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1A3B9F4-180E-43CC-9BBC-686B4AD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" y="2344881"/>
            <a:ext cx="8895190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323" y="2316079"/>
            <a:ext cx="24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Physical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B277C79-8647-4278-8D8E-25C3CEF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2" y="2685411"/>
            <a:ext cx="8072647" cy="3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518C3D7A8364DA733FDF9E814B61D" ma:contentTypeVersion="0" ma:contentTypeDescription="Create a new document." ma:contentTypeScope="" ma:versionID="e37d8fe5e1939c2beac6e7496780080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A86E2D-7845-4FD9-B435-BB957FD28F04}"/>
</file>

<file path=customXml/itemProps2.xml><?xml version="1.0" encoding="utf-8"?>
<ds:datastoreItem xmlns:ds="http://schemas.openxmlformats.org/officeDocument/2006/customXml" ds:itemID="{27E34A6E-1115-492B-ACA5-52CFED0C1DD5}"/>
</file>

<file path=customXml/itemProps3.xml><?xml version="1.0" encoding="utf-8"?>
<ds:datastoreItem xmlns:ds="http://schemas.openxmlformats.org/officeDocument/2006/customXml" ds:itemID="{CD3890CA-C28A-4F45-B286-101A382047C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454</TotalTime>
  <Words>682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IP Addressing I</vt:lpstr>
      <vt:lpstr>Lecture Outline</vt:lpstr>
      <vt:lpstr>How to identify the recipient?</vt:lpstr>
      <vt:lpstr>How to identify the recipient? (contd…)</vt:lpstr>
      <vt:lpstr>Classification of Address</vt:lpstr>
      <vt:lpstr>Physical Address</vt:lpstr>
      <vt:lpstr>Physical Address (contd…)</vt:lpstr>
      <vt:lpstr>Physical Address (contd…)</vt:lpstr>
      <vt:lpstr>Physical Address (contd…)</vt:lpstr>
      <vt:lpstr>Logical Address</vt:lpstr>
      <vt:lpstr>Port Address</vt:lpstr>
      <vt:lpstr>Binary-to-Decimal Conversion</vt:lpstr>
      <vt:lpstr>Binary-to-Decimal Conversion (contd…)</vt:lpstr>
      <vt:lpstr>Binary-to-Decimal Conversion (contd…)</vt:lpstr>
      <vt:lpstr>Decimal-to-Binary Conversion</vt:lpstr>
      <vt:lpstr>Decimal-to-Binary Conversion (contd…)</vt:lpstr>
      <vt:lpstr>IP Address</vt:lpstr>
      <vt:lpstr>IP Address (contd…)</vt:lpstr>
      <vt:lpstr>IP Address (contd…)</vt:lpstr>
      <vt:lpstr>Ranges of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148</cp:revision>
  <dcterms:created xsi:type="dcterms:W3CDTF">2018-12-10T17:20:29Z</dcterms:created>
  <dcterms:modified xsi:type="dcterms:W3CDTF">2021-09-13T04:56:20Z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0x010100E7F518C3D7A8364DA733FDF9E814B61D</vt:lpwstr>
  </property>
</Properties>
</file>