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265" r:id="rId24"/>
    <p:sldId id="26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IP Addressing 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3116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Networks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="" xmlns:a16="http://schemas.microsoft.com/office/drawing/2014/main" id="{61EBF153-614E-45A0-924A-7FAB26F41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588959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814251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404257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200843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Lab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Summer 19_20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baseline="0" dirty="0" err="1" smtClean="0"/>
                        <a:t>Shahrin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baseline="0" dirty="0" err="1" smtClean="0"/>
                        <a:t>Chowdhury</a:t>
                      </a:r>
                      <a:r>
                        <a:rPr lang="en-US" i="1" baseline="0" smtClean="0"/>
                        <a:t>, shahrin@aiub.edu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755191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Network address and Host address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F4DB198-3E56-4408-BF6B-AFFD0E8495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65" t="13122" r="48805" b="11672"/>
          <a:stretch/>
        </p:blipFill>
        <p:spPr>
          <a:xfrm>
            <a:off x="549792" y="2092036"/>
            <a:ext cx="3668105" cy="4059382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905E4404-EAF1-4A46-BF17-8BA445023977}"/>
              </a:ext>
            </a:extLst>
          </p:cNvPr>
          <p:cNvGrpSpPr/>
          <p:nvPr/>
        </p:nvGrpSpPr>
        <p:grpSpPr>
          <a:xfrm>
            <a:off x="4950514" y="1918854"/>
            <a:ext cx="3279803" cy="4405746"/>
            <a:chOff x="3165613" y="1260613"/>
            <a:chExt cx="3990561" cy="5441674"/>
          </a:xfrm>
        </p:grpSpPr>
        <p:pic>
          <p:nvPicPr>
            <p:cNvPr id="9" name="Picture 8">
              <a:extLst>
                <a:ext uri="{FF2B5EF4-FFF2-40B4-BE49-F238E27FC236}">
                  <a16:creationId xmlns="" xmlns:a16="http://schemas.microsoft.com/office/drawing/2014/main" id="{0E1896AC-3739-4870-A873-225E01D19E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613" y="1260613"/>
              <a:ext cx="3990561" cy="544167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0F6E760C-0643-4A39-B1E1-1EC431D7DC5F}"/>
                </a:ext>
              </a:extLst>
            </p:cNvPr>
            <p:cNvSpPr txBox="1"/>
            <p:nvPr/>
          </p:nvSpPr>
          <p:spPr>
            <a:xfrm>
              <a:off x="4969565" y="2054087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1230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3329495C-B48F-416D-8BF2-DA627BC499EC}"/>
                </a:ext>
              </a:extLst>
            </p:cNvPr>
            <p:cNvSpPr txBox="1"/>
            <p:nvPr/>
          </p:nvSpPr>
          <p:spPr>
            <a:xfrm>
              <a:off x="4412974" y="2796209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1206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B8D8E8A7-CFC2-4587-990C-5EE84F2AFBEC}"/>
                </a:ext>
              </a:extLst>
            </p:cNvPr>
            <p:cNvSpPr txBox="1"/>
            <p:nvPr/>
          </p:nvSpPr>
          <p:spPr>
            <a:xfrm>
              <a:off x="3485321" y="3551583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1216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188AAA26-32AA-4A3A-965B-D825D9B3696C}"/>
                </a:ext>
              </a:extLst>
            </p:cNvPr>
            <p:cNvSpPr txBox="1"/>
            <p:nvPr/>
          </p:nvSpPr>
          <p:spPr>
            <a:xfrm>
              <a:off x="3485320" y="4200939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1207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564D6382-68E5-4BF7-8114-E51A9BB5D775}"/>
                </a:ext>
              </a:extLst>
            </p:cNvPr>
            <p:cNvSpPr txBox="1"/>
            <p:nvPr/>
          </p:nvSpPr>
          <p:spPr>
            <a:xfrm>
              <a:off x="4138063" y="4186895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1215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49385195-A689-46E0-9BFB-71F9451423BD}"/>
                </a:ext>
              </a:extLst>
            </p:cNvPr>
            <p:cNvSpPr txBox="1"/>
            <p:nvPr/>
          </p:nvSpPr>
          <p:spPr>
            <a:xfrm>
              <a:off x="4570451" y="3551583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1212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6E35A739-C306-4E3F-B5E6-44EE95F1CB2F}"/>
                </a:ext>
              </a:extLst>
            </p:cNvPr>
            <p:cNvSpPr txBox="1"/>
            <p:nvPr/>
          </p:nvSpPr>
          <p:spPr>
            <a:xfrm>
              <a:off x="5065717" y="4343401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1219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9888BF67-F4F1-4E6D-9571-024EF657A652}"/>
                </a:ext>
              </a:extLst>
            </p:cNvPr>
            <p:cNvSpPr txBox="1"/>
            <p:nvPr/>
          </p:nvSpPr>
          <p:spPr>
            <a:xfrm>
              <a:off x="4041912" y="4580930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1209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2521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755191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Network address and Host address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sp>
        <p:nvSpPr>
          <p:cNvPr id="3" name="Rectangle 2"/>
          <p:cNvSpPr/>
          <p:nvPr/>
        </p:nvSpPr>
        <p:spPr>
          <a:xfrm>
            <a:off x="702865" y="2787595"/>
            <a:ext cx="724592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The network ID (or network address)</a:t>
            </a:r>
          </a:p>
          <a:p>
            <a:r>
              <a:rPr lang="en-US" sz="2000" dirty="0"/>
              <a:t>Identifies the network on which a host computer can be found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The host ID (or host address)</a:t>
            </a:r>
          </a:p>
          <a:p>
            <a:r>
              <a:rPr lang="en-US" sz="2000" b="1" dirty="0"/>
              <a:t> </a:t>
            </a:r>
            <a:r>
              <a:rPr lang="en-US" sz="2000" dirty="0"/>
              <a:t>Identifies a specific device on the network indicated by the network ID </a:t>
            </a:r>
            <a:br>
              <a:rPr lang="en-US" sz="2000" dirty="0"/>
            </a:br>
            <a:endParaRPr lang="en-US" sz="2000" dirty="0"/>
          </a:p>
          <a:p>
            <a:r>
              <a:rPr lang="en-US" sz="2000" b="1" dirty="0">
                <a:solidFill>
                  <a:srgbClr val="FF0000"/>
                </a:solidFill>
              </a:rPr>
              <a:t>Analogy:</a:t>
            </a:r>
          </a:p>
          <a:p>
            <a:r>
              <a:rPr lang="en-US" sz="2000" b="1" dirty="0"/>
              <a:t>network address------&gt;Postcode of an area</a:t>
            </a:r>
          </a:p>
          <a:p>
            <a:r>
              <a:rPr lang="en-US" sz="2000" b="1" dirty="0"/>
              <a:t>Host address---------&gt; House number of a person in that area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50701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755191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Network address and Host address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2EBA1D1-B308-471E-89C9-F01882BCF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2725"/>
            <a:ext cx="6172200" cy="4067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6B005F6-240D-4E2A-BD72-DDF6392CCBAE}"/>
              </a:ext>
            </a:extLst>
          </p:cNvPr>
          <p:cNvSpPr txBox="1"/>
          <p:nvPr/>
        </p:nvSpPr>
        <p:spPr>
          <a:xfrm>
            <a:off x="6420678" y="2389608"/>
            <a:ext cx="2521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ID length: 8 bits</a:t>
            </a:r>
          </a:p>
          <a:p>
            <a:r>
              <a:rPr lang="en-US" dirty="0"/>
              <a:t>Host ID length: 24 bits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19DF17B-EDA4-49C4-98F4-04A8394B40E5}"/>
              </a:ext>
            </a:extLst>
          </p:cNvPr>
          <p:cNvSpPr txBox="1"/>
          <p:nvPr/>
        </p:nvSpPr>
        <p:spPr>
          <a:xfrm>
            <a:off x="6362167" y="3813614"/>
            <a:ext cx="2638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ID length: 16 bits</a:t>
            </a:r>
          </a:p>
          <a:p>
            <a:r>
              <a:rPr lang="en-US" dirty="0"/>
              <a:t>Host ID length: 16 bits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5A6497B-FD91-4473-B25A-0FCADF0C4B0A}"/>
              </a:ext>
            </a:extLst>
          </p:cNvPr>
          <p:cNvSpPr txBox="1"/>
          <p:nvPr/>
        </p:nvSpPr>
        <p:spPr>
          <a:xfrm>
            <a:off x="6412779" y="5237620"/>
            <a:ext cx="2638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ID length: 24 bits</a:t>
            </a:r>
          </a:p>
          <a:p>
            <a:r>
              <a:rPr lang="en-US" dirty="0"/>
              <a:t>Host ID length: 8 bits</a:t>
            </a:r>
          </a:p>
        </p:txBody>
      </p:sp>
    </p:spTree>
    <p:extLst>
      <p:ext uri="{BB962C8B-B14F-4D97-AF65-F5344CB8AC3E}">
        <p14:creationId xmlns:p14="http://schemas.microsoft.com/office/powerpoint/2010/main" val="2247434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755191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Network address and Host address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="" xmlns:a16="http://schemas.microsoft.com/office/drawing/2014/main" id="{E8251A02-EF96-4D52-A545-D007062DBA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1546" y="2684607"/>
                <a:ext cx="5825836" cy="39932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None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None/>
                  <a:defRPr sz="2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ts val="6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None/>
                  <a:defRPr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ts val="6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None/>
                  <a:defRPr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None/>
                  <a:defRPr lang="en-US"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ts val="6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None/>
                  <a:defRPr lang="en-US"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None/>
                  <a:defRPr lang="en-US"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ts val="6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None/>
                  <a:defRPr lang="en-US"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 dirty="0"/>
              </a:p>
              <a:p>
                <a:r>
                  <a:rPr lang="en-US" sz="2000" dirty="0">
                    <a:solidFill>
                      <a:srgbClr val="FF0000"/>
                    </a:solidFill>
                  </a:rPr>
                  <a:t>No. of Networks=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𝑁𝑜</m:t>
                        </m:r>
                        <m: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𝑏𝑖𝑡𝑠</m:t>
                        </m:r>
                        <m: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𝑛𝑒𝑡𝑤𝑜𝑟𝑘</m:t>
                        </m:r>
                        <m: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𝐼𝐷</m:t>
                        </m:r>
                        <m: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US" sz="2000" dirty="0">
                  <a:solidFill>
                    <a:srgbClr val="FF0000"/>
                  </a:solidFill>
                </a:endParaRPr>
              </a:p>
              <a:p>
                <a:endParaRPr lang="en-US" sz="2000" dirty="0">
                  <a:solidFill>
                    <a:srgbClr val="FF0000"/>
                  </a:solidFill>
                </a:endParaRPr>
              </a:p>
              <a:p>
                <a:r>
                  <a:rPr lang="en-US" sz="2000" dirty="0">
                    <a:solidFill>
                      <a:srgbClr val="FF0000"/>
                    </a:solidFill>
                  </a:rPr>
                  <a:t>No. of hosts=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𝑁𝑜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𝑏𝑖𝑡𝑠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h𝑜𝑠𝑡</m:t>
                        </m:r>
                        <m: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𝐼𝐷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-2</a:t>
                </a:r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8251A02-EF96-4D52-A545-D007062DB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546" y="2684607"/>
                <a:ext cx="5825836" cy="3993284"/>
              </a:xfrm>
              <a:prstGeom prst="rect">
                <a:avLst/>
              </a:prstGeom>
              <a:blipFill>
                <a:blip r:embed="rId2"/>
                <a:stretch>
                  <a:fillRect l="-1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9944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813" y="311846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Extracting Information in a Block</a:t>
            </a:r>
          </a:p>
        </p:txBody>
      </p:sp>
      <p:sp>
        <p:nvSpPr>
          <p:cNvPr id="3" name="Rectangle 2"/>
          <p:cNvSpPr/>
          <p:nvPr/>
        </p:nvSpPr>
        <p:spPr>
          <a:xfrm>
            <a:off x="415636" y="2302317"/>
            <a:ext cx="49599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How many addresses are there in a block?</a:t>
            </a:r>
          </a:p>
          <a:p>
            <a:r>
              <a:rPr lang="en-US" dirty="0"/>
              <a:t>What is the first address?</a:t>
            </a:r>
          </a:p>
          <a:p>
            <a:r>
              <a:rPr lang="en-US" dirty="0"/>
              <a:t>What is the last address?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2CEEFAD-A3E5-43F5-B33C-785EED1FF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13" y="3644746"/>
            <a:ext cx="8102682" cy="4869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BBD96BA-DDD5-467B-B187-EE14BA60F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2" y="4165962"/>
            <a:ext cx="8458883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42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813" y="311846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Broadcast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7927" y="2316724"/>
            <a:ext cx="760686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Broadcast</a:t>
            </a:r>
            <a:r>
              <a:rPr lang="en-US" baseline="40000" dirty="0"/>
              <a:t>1</a:t>
            </a:r>
            <a:endParaRPr lang="en-US" dirty="0"/>
          </a:p>
          <a:p>
            <a:pPr lvl="1"/>
            <a:r>
              <a:rPr lang="en-US" dirty="0"/>
              <a:t>Sending packet to all hosts of a network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Limited Broadcast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When a host of a network sends packet to all hosts of the same network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Sends packet to 255.255.255.255 IP address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Direct Broadcast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When a host of a network sends packet to all hosts of another network.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If the network address of the target network is 20.0.0., the packet is sent to 20.255.255.255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08DF10F-722B-40AE-ADB6-85AE5D4BD8BB}"/>
              </a:ext>
            </a:extLst>
          </p:cNvPr>
          <p:cNvSpPr txBox="1"/>
          <p:nvPr/>
        </p:nvSpPr>
        <p:spPr>
          <a:xfrm>
            <a:off x="1054678" y="6481177"/>
            <a:ext cx="72996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 E. Conrad, S. </a:t>
            </a:r>
            <a:r>
              <a:rPr lang="en-US" sz="1600" dirty="0" err="1"/>
              <a:t>Misenar</a:t>
            </a:r>
            <a:r>
              <a:rPr lang="en-US" sz="1600" dirty="0"/>
              <a:t> and J. Feldman, </a:t>
            </a:r>
            <a:r>
              <a:rPr lang="en-US" sz="1600" i="1" dirty="0"/>
              <a:t>CISSP Study Guide</a:t>
            </a:r>
            <a:r>
              <a:rPr lang="en-US" sz="1600" dirty="0"/>
              <a:t>,  3</a:t>
            </a:r>
            <a:r>
              <a:rPr lang="en-US" sz="1600" baseline="30000" dirty="0"/>
              <a:t>rd</a:t>
            </a:r>
            <a:r>
              <a:rPr lang="en-US" sz="1600" dirty="0"/>
              <a:t> ed., Elsevier Inc.,  2016</a:t>
            </a:r>
          </a:p>
        </p:txBody>
      </p:sp>
    </p:spTree>
    <p:extLst>
      <p:ext uri="{BB962C8B-B14F-4D97-AF65-F5344CB8AC3E}">
        <p14:creationId xmlns:p14="http://schemas.microsoft.com/office/powerpoint/2010/main" val="546575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813" y="311846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 Broadcast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sp>
        <p:nvSpPr>
          <p:cNvPr id="3" name="Rectangle 2"/>
          <p:cNvSpPr/>
          <p:nvPr/>
        </p:nvSpPr>
        <p:spPr>
          <a:xfrm>
            <a:off x="874568" y="2538121"/>
            <a:ext cx="712022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A network has three kinds of IP addresses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Network IP address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/>
              <a:t>Lowest IP address of the network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Broadcast IP address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/>
              <a:t>Highest IP address of the network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Host IP addresses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/>
              <a:t>All IP addresses of the network except the lowest and highest IP address</a:t>
            </a:r>
          </a:p>
        </p:txBody>
      </p:sp>
    </p:spTree>
    <p:extLst>
      <p:ext uri="{BB962C8B-B14F-4D97-AF65-F5344CB8AC3E}">
        <p14:creationId xmlns:p14="http://schemas.microsoft.com/office/powerpoint/2010/main" val="627619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813" y="311846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 Broadcast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A2C30AB6-475B-4288-B533-42C61ABB52A9}"/>
              </a:ext>
            </a:extLst>
          </p:cNvPr>
          <p:cNvSpPr txBox="1">
            <a:spLocks/>
          </p:cNvSpPr>
          <p:nvPr/>
        </p:nvSpPr>
        <p:spPr>
          <a:xfrm>
            <a:off x="185813" y="2199697"/>
            <a:ext cx="88334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FF0000"/>
                </a:solidFill>
              </a:rPr>
              <a:t>How to get network IP address and broadcast IP address?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Network IP address: </a:t>
            </a:r>
            <a:r>
              <a:rPr lang="en-US" sz="2000" dirty="0">
                <a:solidFill>
                  <a:schemeClr val="tx1"/>
                </a:solidFill>
              </a:rPr>
              <a:t>Replace all host bits by zeroes (0) of any IP address of the network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Broadcast IP address: </a:t>
            </a:r>
            <a:r>
              <a:rPr lang="en-US" sz="2000" dirty="0">
                <a:solidFill>
                  <a:schemeClr val="tx1"/>
                </a:solidFill>
              </a:rPr>
              <a:t>Replace all host bits by ones of any IP address of the network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308174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813" y="311846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 Broadcast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sp>
        <p:nvSpPr>
          <p:cNvPr id="3" name="Rectangle 2"/>
          <p:cNvSpPr/>
          <p:nvPr/>
        </p:nvSpPr>
        <p:spPr>
          <a:xfrm>
            <a:off x="401781" y="2288462"/>
            <a:ext cx="85621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What is the network and broadcast IP addresses of the network which uses 192.100.12.110 as a host address?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5BD3920-63D6-4657-8D97-AD4C4418191F}"/>
              </a:ext>
            </a:extLst>
          </p:cNvPr>
          <p:cNvSpPr txBox="1"/>
          <p:nvPr/>
        </p:nvSpPr>
        <p:spPr>
          <a:xfrm>
            <a:off x="0" y="3044386"/>
            <a:ext cx="7758855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192.100.12.110 is a class C address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192.100.12 is the network part and 110 is the host part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Network IP address: 192.100.12.0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Broadcast IP address: 192.100.12.255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6111FBB-EA5E-483D-94C3-2B63E89F32F8}"/>
              </a:ext>
            </a:extLst>
          </p:cNvPr>
          <p:cNvSpPr txBox="1"/>
          <p:nvPr/>
        </p:nvSpPr>
        <p:spPr>
          <a:xfrm>
            <a:off x="554181" y="4891045"/>
            <a:ext cx="6298199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No. of usable host IP address: No. of addresses-2</a:t>
            </a:r>
          </a:p>
        </p:txBody>
      </p:sp>
    </p:spTree>
    <p:extLst>
      <p:ext uri="{BB962C8B-B14F-4D97-AF65-F5344CB8AC3E}">
        <p14:creationId xmlns:p14="http://schemas.microsoft.com/office/powerpoint/2010/main" val="254305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813" y="311846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 Broadcast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sp>
        <p:nvSpPr>
          <p:cNvPr id="4" name="Rectangle 3"/>
          <p:cNvSpPr/>
          <p:nvPr/>
        </p:nvSpPr>
        <p:spPr>
          <a:xfrm>
            <a:off x="265230" y="2006953"/>
            <a:ext cx="74128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Example</a:t>
            </a:r>
          </a:p>
          <a:p>
            <a:r>
              <a:rPr lang="en-US" dirty="0"/>
              <a:t>An address in a block is given as 73.22.17.25. Find the number of addresses in the block, the first address, and the last address.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3E061F40-6BC3-47E4-860D-C73A48B5E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13" y="2807925"/>
            <a:ext cx="8858084" cy="32138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413496-4001-4BE6-86FE-14BDF58BF9CA}"/>
              </a:ext>
            </a:extLst>
          </p:cNvPr>
          <p:cNvSpPr txBox="1"/>
          <p:nvPr/>
        </p:nvSpPr>
        <p:spPr>
          <a:xfrm>
            <a:off x="928254" y="5837154"/>
            <a:ext cx="239238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Number of bits in </a:t>
            </a:r>
            <a:r>
              <a:rPr lang="en-US" dirty="0" err="1"/>
              <a:t>Netid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0F238C08-5F37-415B-AA7E-906E422D4CE5}"/>
              </a:ext>
            </a:extLst>
          </p:cNvPr>
          <p:cNvCxnSpPr/>
          <p:nvPr/>
        </p:nvCxnSpPr>
        <p:spPr>
          <a:xfrm flipV="1">
            <a:off x="2646219" y="5636469"/>
            <a:ext cx="0" cy="315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561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6582" y="2951018"/>
            <a:ext cx="8021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Classful</a:t>
            </a:r>
            <a:r>
              <a:rPr lang="en-US" dirty="0"/>
              <a:t>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Network and Host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Broadcast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813" y="685919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 Interconnections of multiple </a:t>
            </a:r>
            <a:br>
              <a:rPr lang="en-US" dirty="0"/>
            </a:br>
            <a:r>
              <a:rPr lang="en-US" dirty="0"/>
              <a:t> networks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2027839-C5DE-4B22-8B8B-E6F5DBA00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3131"/>
            <a:ext cx="9012061" cy="331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640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813" y="685919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 Network Mask/Subnet Mask</a:t>
            </a:r>
          </a:p>
        </p:txBody>
      </p:sp>
      <p:sp>
        <p:nvSpPr>
          <p:cNvPr id="3" name="Rectangle 2"/>
          <p:cNvSpPr/>
          <p:nvPr/>
        </p:nvSpPr>
        <p:spPr>
          <a:xfrm>
            <a:off x="290945" y="2228671"/>
            <a:ext cx="86313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network mask </a:t>
            </a:r>
            <a:r>
              <a:rPr lang="en-US" dirty="0"/>
              <a:t>or a </a:t>
            </a:r>
            <a:r>
              <a:rPr lang="en-US" b="1" dirty="0"/>
              <a:t>default mask </a:t>
            </a:r>
            <a:r>
              <a:rPr lang="en-US" dirty="0"/>
              <a:t>in </a:t>
            </a:r>
            <a:r>
              <a:rPr lang="en-US" dirty="0" err="1"/>
              <a:t>classful</a:t>
            </a:r>
            <a:r>
              <a:rPr lang="en-US" dirty="0"/>
              <a:t> addressing is a 32-bit number with </a:t>
            </a:r>
            <a:r>
              <a:rPr lang="en-US" i="1" dirty="0"/>
              <a:t>n </a:t>
            </a:r>
            <a:r>
              <a:rPr lang="en-US" dirty="0"/>
              <a:t>leftmost bits all set to 1s and (32 - </a:t>
            </a:r>
            <a:r>
              <a:rPr lang="en-US" i="1" dirty="0"/>
              <a:t>n</a:t>
            </a:r>
            <a:r>
              <a:rPr lang="en-US" dirty="0"/>
              <a:t>) rightmost bits all set to 0s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BDDE64C-D903-4E39-8505-E6E7FBE88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45" y="3056659"/>
            <a:ext cx="8355158" cy="287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661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813" y="685919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 Network Mask/Subnet Mask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="" xmlns:a16="http://schemas.microsoft.com/office/drawing/2014/main" id="{52E1DE7C-F0E6-4241-B25B-187FA89A06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7635546"/>
                  </p:ext>
                </p:extLst>
              </p:nvPr>
            </p:nvGraphicFramePr>
            <p:xfrm>
              <a:off x="0" y="3019904"/>
              <a:ext cx="6968835" cy="2037271"/>
            </p:xfrm>
            <a:graphic>
              <a:graphicData uri="http://schemas.openxmlformats.org/drawingml/2006/table">
                <a:tbl>
                  <a:tblPr firstRow="1" bandRow="1">
                    <a:tableStyleId>{BDBED569-4797-4DF1-A0F4-6AAB3CD982D8}</a:tableStyleId>
                  </a:tblPr>
                  <a:tblGrid>
                    <a:gridCol w="1742209">
                      <a:extLst>
                        <a:ext uri="{9D8B030D-6E8A-4147-A177-3AD203B41FA5}">
                          <a16:colId xmlns="" xmlns:a16="http://schemas.microsoft.com/office/drawing/2014/main" val="4073647745"/>
                        </a:ext>
                      </a:extLst>
                    </a:gridCol>
                    <a:gridCol w="871104">
                      <a:extLst>
                        <a:ext uri="{9D8B030D-6E8A-4147-A177-3AD203B41FA5}">
                          <a16:colId xmlns="" xmlns:a16="http://schemas.microsoft.com/office/drawing/2014/main" val="3259265461"/>
                        </a:ext>
                      </a:extLst>
                    </a:gridCol>
                    <a:gridCol w="871104">
                      <a:extLst>
                        <a:ext uri="{9D8B030D-6E8A-4147-A177-3AD203B41FA5}">
                          <a16:colId xmlns="" xmlns:a16="http://schemas.microsoft.com/office/drawing/2014/main" val="2368318751"/>
                        </a:ext>
                      </a:extLst>
                    </a:gridCol>
                    <a:gridCol w="1742209">
                      <a:extLst>
                        <a:ext uri="{9D8B030D-6E8A-4147-A177-3AD203B41FA5}">
                          <a16:colId xmlns="" xmlns:a16="http://schemas.microsoft.com/office/drawing/2014/main" val="792503275"/>
                        </a:ext>
                      </a:extLst>
                    </a:gridCol>
                    <a:gridCol w="1742209">
                      <a:extLst>
                        <a:ext uri="{9D8B030D-6E8A-4147-A177-3AD203B41FA5}">
                          <a16:colId xmlns="" xmlns:a16="http://schemas.microsoft.com/office/drawing/2014/main" val="40726816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Class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latin typeface="Times" panose="02020603050405020304" pitchFamily="18" charset="0"/>
                            </a:rPr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latin typeface="Times" panose="02020603050405020304" pitchFamily="18" charset="0"/>
                            </a:rPr>
                            <a:t>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No. of Networks (Blocks)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𝐤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No. of Host in each Network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𝟑𝟐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6739449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Class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128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16,777,216</a:t>
                          </a:r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4999122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Class 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16,384</a:t>
                          </a:r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65,536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2276123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Class 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2,097,152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256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9355590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52E1DE7C-F0E6-4241-B25B-187FA89A06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7635546"/>
                  </p:ext>
                </p:extLst>
              </p:nvPr>
            </p:nvGraphicFramePr>
            <p:xfrm>
              <a:off x="0" y="3019904"/>
              <a:ext cx="6968835" cy="2037271"/>
            </p:xfrm>
            <a:graphic>
              <a:graphicData uri="http://schemas.openxmlformats.org/drawingml/2006/table">
                <a:tbl>
                  <a:tblPr firstRow="1" bandRow="1">
                    <a:tableStyleId>{BDBED569-4797-4DF1-A0F4-6AAB3CD982D8}</a:tableStyleId>
                  </a:tblPr>
                  <a:tblGrid>
                    <a:gridCol w="1742209">
                      <a:extLst>
                        <a:ext uri="{9D8B030D-6E8A-4147-A177-3AD203B41FA5}">
                          <a16:colId xmlns:a16="http://schemas.microsoft.com/office/drawing/2014/main" val="4073647745"/>
                        </a:ext>
                      </a:extLst>
                    </a:gridCol>
                    <a:gridCol w="871104">
                      <a:extLst>
                        <a:ext uri="{9D8B030D-6E8A-4147-A177-3AD203B41FA5}">
                          <a16:colId xmlns:a16="http://schemas.microsoft.com/office/drawing/2014/main" val="3259265461"/>
                        </a:ext>
                      </a:extLst>
                    </a:gridCol>
                    <a:gridCol w="871104">
                      <a:extLst>
                        <a:ext uri="{9D8B030D-6E8A-4147-A177-3AD203B41FA5}">
                          <a16:colId xmlns:a16="http://schemas.microsoft.com/office/drawing/2014/main" val="2368318751"/>
                        </a:ext>
                      </a:extLst>
                    </a:gridCol>
                    <a:gridCol w="1742209">
                      <a:extLst>
                        <a:ext uri="{9D8B030D-6E8A-4147-A177-3AD203B41FA5}">
                          <a16:colId xmlns:a16="http://schemas.microsoft.com/office/drawing/2014/main" val="792503275"/>
                        </a:ext>
                      </a:extLst>
                    </a:gridCol>
                    <a:gridCol w="1742209">
                      <a:extLst>
                        <a:ext uri="{9D8B030D-6E8A-4147-A177-3AD203B41FA5}">
                          <a16:colId xmlns:a16="http://schemas.microsoft.com/office/drawing/2014/main" val="4072681669"/>
                        </a:ext>
                      </a:extLst>
                    </a:gridCol>
                  </a:tblGrid>
                  <a:tr h="9247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Class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latin typeface="Times" panose="02020603050405020304" pitchFamily="18" charset="0"/>
                            </a:rPr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latin typeface="Times" panose="02020603050405020304" pitchFamily="18" charset="0"/>
                            </a:rPr>
                            <a:t>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699" t="-3289" r="-101049" b="-1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699" t="-3289" r="-1049" b="-130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39449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Class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128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16,777,216</a:t>
                          </a:r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99122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Class 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16,384</a:t>
                          </a:r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65,536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76123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Class 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2,097,152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256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55590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866F8F0-6073-4665-9B3C-88859D309FCA}"/>
              </a:ext>
            </a:extLst>
          </p:cNvPr>
          <p:cNvSpPr txBox="1"/>
          <p:nvPr/>
        </p:nvSpPr>
        <p:spPr>
          <a:xfrm rot="18724099">
            <a:off x="6823308" y="4073573"/>
            <a:ext cx="1810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enough for all</a:t>
            </a:r>
          </a:p>
          <a:p>
            <a:r>
              <a:rPr lang="en-US" dirty="0">
                <a:solidFill>
                  <a:srgbClr val="FF0000"/>
                </a:solidFill>
              </a:rPr>
              <a:t>organizations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66A70AD-B557-4BDC-B4B0-CEB5C3AF7A1A}"/>
              </a:ext>
            </a:extLst>
          </p:cNvPr>
          <p:cNvSpPr txBox="1"/>
          <p:nvPr/>
        </p:nvSpPr>
        <p:spPr>
          <a:xfrm rot="18724099">
            <a:off x="6518453" y="2826097"/>
            <a:ext cx="295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Huge wastage of IP addresses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A0A44C0-DEED-457B-B33B-038A8B0FA30C}"/>
              </a:ext>
            </a:extLst>
          </p:cNvPr>
          <p:cNvSpPr txBox="1"/>
          <p:nvPr/>
        </p:nvSpPr>
        <p:spPr>
          <a:xfrm rot="18724099">
            <a:off x="6668700" y="3427600"/>
            <a:ext cx="2445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Wastage of IP addresses</a:t>
            </a:r>
          </a:p>
        </p:txBody>
      </p:sp>
    </p:spTree>
    <p:extLst>
      <p:ext uri="{BB962C8B-B14F-4D97-AF65-F5344CB8AC3E}">
        <p14:creationId xmlns:p14="http://schemas.microsoft.com/office/powerpoint/2010/main" val="718447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953" y="2175164"/>
            <a:ext cx="8325737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Official Cert Guide CCNA 200-301 , vol. 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Odom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Cisco Press, First Edition, 2019, USA.</a:t>
            </a:r>
          </a:p>
          <a:p>
            <a:pPr marL="914400" lvl="1" indent="-457200" algn="just"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CCNA Routing and Switching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Lammle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John Wily &amp; Sons, Second Edition, 2016, USA.</a:t>
            </a:r>
          </a:p>
          <a:p>
            <a:pPr lvl="1"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Cisco IOS Configuration Fundamentals Command Reference.</a:t>
            </a: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http://www.cisco.com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953" y="2175164"/>
            <a:ext cx="832573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Official Cert Guide CCNA 200-301 , vol. 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Odom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Cisco Press, First Edition, 2019, USA.</a:t>
            </a:r>
          </a:p>
          <a:p>
            <a:pPr marL="914400" lvl="1" indent="-457200" algn="just"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CCNA Routing and Switching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Lammle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John Wily &amp; Sons, Second Edition, 2016, USA.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42968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 err="1"/>
              <a:t>Classful</a:t>
            </a:r>
            <a:r>
              <a:rPr lang="en-US" dirty="0"/>
              <a:t> Addressing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858982" y="2745800"/>
            <a:ext cx="5791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Address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Class 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Class B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Class C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Class 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Class E</a:t>
            </a:r>
          </a:p>
        </p:txBody>
      </p:sp>
    </p:spTree>
    <p:extLst>
      <p:ext uri="{BB962C8B-B14F-4D97-AF65-F5344CB8AC3E}">
        <p14:creationId xmlns:p14="http://schemas.microsoft.com/office/powerpoint/2010/main" val="367449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42968"/>
            <a:ext cx="7808976" cy="1088136"/>
          </a:xfrm>
        </p:spPr>
        <p:txBody>
          <a:bodyPr>
            <a:normAutofit/>
          </a:bodyPr>
          <a:lstStyle/>
          <a:p>
            <a:r>
              <a:rPr lang="en-US" b="1" dirty="0"/>
              <a:t>Recognizing Class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8456142-383F-4F06-99DC-3C285DF97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656898"/>
            <a:ext cx="9144000" cy="277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0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42968"/>
            <a:ext cx="7808976" cy="1088136"/>
          </a:xfrm>
        </p:spPr>
        <p:txBody>
          <a:bodyPr>
            <a:normAutofit/>
          </a:bodyPr>
          <a:lstStyle/>
          <a:p>
            <a:r>
              <a:rPr lang="en-US" b="1" dirty="0"/>
              <a:t>Recognizing Class </a:t>
            </a:r>
            <a:r>
              <a:rPr lang="en-US" dirty="0"/>
              <a:t>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ADC475B-96CA-43F4-A028-E26FC9FF1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07161"/>
            <a:ext cx="9144000" cy="228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496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42968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Address Space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614610D-8FA4-4915-9F7E-1DE79F367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8558"/>
            <a:ext cx="9296400" cy="388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165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42968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Address Space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775F086-5A5D-4EAC-8572-62CD292AE9C6}"/>
              </a:ext>
            </a:extLst>
          </p:cNvPr>
          <p:cNvSpPr txBox="1"/>
          <p:nvPr/>
        </p:nvSpPr>
        <p:spPr>
          <a:xfrm>
            <a:off x="254958" y="2103836"/>
            <a:ext cx="1445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solidFill>
                  <a:schemeClr val="accent2">
                    <a:lumMod val="75000"/>
                  </a:schemeClr>
                </a:solidFill>
              </a:rPr>
              <a:t>Problem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7017D43-F0C4-44D8-9FC0-7136922CB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27056"/>
            <a:ext cx="9180926" cy="15872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073DC19-D49D-4BEE-A779-1F9EBB4369C1}"/>
              </a:ext>
            </a:extLst>
          </p:cNvPr>
          <p:cNvSpPr txBox="1"/>
          <p:nvPr/>
        </p:nvSpPr>
        <p:spPr>
          <a:xfrm>
            <a:off x="118453" y="4159610"/>
            <a:ext cx="1425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>
                <a:solidFill>
                  <a:schemeClr val="accent2">
                    <a:lumMod val="75000"/>
                  </a:schemeClr>
                </a:solidFill>
              </a:rPr>
              <a:t>Solution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C59466A-A141-4FE9-8CF4-A7F273AFD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41" y="4853964"/>
            <a:ext cx="8639705" cy="89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74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42968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Address Space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E00855A7-C5BF-46DC-A79E-67EB2D144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70" y="1992714"/>
            <a:ext cx="3844722" cy="2202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2E8C5A6-046C-4328-934C-B030E81185A2}"/>
              </a:ext>
            </a:extLst>
          </p:cNvPr>
          <p:cNvSpPr txBox="1"/>
          <p:nvPr/>
        </p:nvSpPr>
        <p:spPr>
          <a:xfrm>
            <a:off x="0" y="4094639"/>
            <a:ext cx="1425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>
                <a:solidFill>
                  <a:schemeClr val="accent2">
                    <a:lumMod val="75000"/>
                  </a:schemeClr>
                </a:solidFill>
              </a:rPr>
              <a:t>Solution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61EA74E-F333-4632-90C4-C0197C74D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587" y="4493928"/>
            <a:ext cx="7693056" cy="167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9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755191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Few of the special purpose IP addresses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="" xmlns:a16="http://schemas.microsoft.com/office/drawing/2014/main" id="{B037EC42-D1F6-4C91-90A2-502706AA31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719906"/>
              </p:ext>
            </p:extLst>
          </p:nvPr>
        </p:nvGraphicFramePr>
        <p:xfrm>
          <a:off x="197176" y="2084185"/>
          <a:ext cx="8848035" cy="3205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6939">
                  <a:extLst>
                    <a:ext uri="{9D8B030D-6E8A-4147-A177-3AD203B41FA5}">
                      <a16:colId xmlns="" xmlns:a16="http://schemas.microsoft.com/office/drawing/2014/main" val="1557796412"/>
                    </a:ext>
                  </a:extLst>
                </a:gridCol>
                <a:gridCol w="3631096">
                  <a:extLst>
                    <a:ext uri="{9D8B030D-6E8A-4147-A177-3AD203B41FA5}">
                      <a16:colId xmlns="" xmlns:a16="http://schemas.microsoft.com/office/drawing/2014/main" val="2103587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IP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3146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several reasons*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44762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10.0.0.0 to 10.255.255.255, 8-bits mask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Private IP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54801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172.16.0.0 to 172.31.255.255, 12-bits mask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Private IP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59225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192.168.0.0 to 192.168.255.255, 16-bits mask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Private IP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67723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255.255.255.255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Broadcast IP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7593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127.0.0.0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Loopback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55572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58278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997657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F518C3D7A8364DA733FDF9E814B61D" ma:contentTypeVersion="0" ma:contentTypeDescription="Create a new document." ma:contentTypeScope="" ma:versionID="e37d8fe5e1939c2beac6e7496780080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4f15b030d40ffca33e4aeb8eb001f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F62867F-9ABA-4D46-9BAC-0BED0C8EC4A4}"/>
</file>

<file path=customXml/itemProps2.xml><?xml version="1.0" encoding="utf-8"?>
<ds:datastoreItem xmlns:ds="http://schemas.openxmlformats.org/officeDocument/2006/customXml" ds:itemID="{EE393032-4841-43EB-BC87-8EF03434B47E}"/>
</file>

<file path=customXml/itemProps3.xml><?xml version="1.0" encoding="utf-8"?>
<ds:datastoreItem xmlns:ds="http://schemas.openxmlformats.org/officeDocument/2006/customXml" ds:itemID="{2422686D-2AE0-492C-997E-86658A6BCCF2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291</TotalTime>
  <Words>831</Words>
  <Application>Microsoft Office PowerPoint</Application>
  <PresentationFormat>On-screen Show (4:3)</PresentationFormat>
  <Paragraphs>159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Spectrum</vt:lpstr>
      <vt:lpstr>IP Addressing II</vt:lpstr>
      <vt:lpstr>Lecture Outline</vt:lpstr>
      <vt:lpstr>Classful Addressing</vt:lpstr>
      <vt:lpstr>Recognizing Class</vt:lpstr>
      <vt:lpstr>Recognizing Class (contd…)</vt:lpstr>
      <vt:lpstr>Address Space</vt:lpstr>
      <vt:lpstr>Address Space (contd…)</vt:lpstr>
      <vt:lpstr>Address Space (contd…)</vt:lpstr>
      <vt:lpstr>Few of the special purpose IP addresses</vt:lpstr>
      <vt:lpstr>Network address and Host address</vt:lpstr>
      <vt:lpstr>Network address and Host address (contd…)</vt:lpstr>
      <vt:lpstr>Network address and Host address (contd…)</vt:lpstr>
      <vt:lpstr>Network address and Host address (contd…)</vt:lpstr>
      <vt:lpstr>Extracting Information in a Block</vt:lpstr>
      <vt:lpstr>Broadcast</vt:lpstr>
      <vt:lpstr> Broadcast (contd…)</vt:lpstr>
      <vt:lpstr> Broadcast (contd…)</vt:lpstr>
      <vt:lpstr> Broadcast (contd…)</vt:lpstr>
      <vt:lpstr> Broadcast (contd…)</vt:lpstr>
      <vt:lpstr> Interconnections of multiple   networks</vt:lpstr>
      <vt:lpstr> Network Mask/Subnet Mask</vt:lpstr>
      <vt:lpstr> Network Mask/Subnet Mask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teacher</cp:lastModifiedBy>
  <cp:revision>146</cp:revision>
  <dcterms:created xsi:type="dcterms:W3CDTF">2018-12-10T17:20:29Z</dcterms:created>
  <dcterms:modified xsi:type="dcterms:W3CDTF">2020-07-01T01:56:22Z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0x010100E7F518C3D7A8364DA733FDF9E814B61D</vt:lpwstr>
  </property>
</Properties>
</file>