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83" r:id="rId5"/>
    <p:sldId id="284" r:id="rId6"/>
    <p:sldId id="286" r:id="rId7"/>
    <p:sldId id="288" r:id="rId8"/>
    <p:sldId id="289" r:id="rId9"/>
    <p:sldId id="285" r:id="rId10"/>
    <p:sldId id="282" r:id="rId11"/>
    <p:sldId id="281" r:id="rId12"/>
    <p:sldId id="290" r:id="rId13"/>
    <p:sldId id="291" r:id="rId14"/>
    <p:sldId id="280" r:id="rId15"/>
    <p:sldId id="294" r:id="rId16"/>
    <p:sldId id="293" r:id="rId17"/>
    <p:sldId id="278" r:id="rId18"/>
    <p:sldId id="265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>
        <p:scale>
          <a:sx n="84" d="100"/>
          <a:sy n="84" d="100"/>
        </p:scale>
        <p:origin x="-96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metric.com/2018/05/29/wi-fi-standards-evolution/" TargetMode="External"/><Relationship Id="rId2" Type="http://schemas.openxmlformats.org/officeDocument/2006/relationships/hyperlink" Target="https://geek-university.com/ccna/differences-between-a-switch-and-a-bridge/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4914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151708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93223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Shahrin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Chowdhury</a:t>
                      </a:r>
                      <a:r>
                        <a:rPr lang="en-US" i="1" smtClean="0"/>
                        <a:t>, </a:t>
                      </a:r>
                      <a:r>
                        <a:rPr lang="en-US" i="1" dirty="0"/>
                        <a:t>Email</a:t>
                      </a:r>
                      <a:r>
                        <a:rPr lang="en-US" i="1"/>
                        <a:t>: </a:t>
                      </a:r>
                      <a:r>
                        <a:rPr lang="en-US" i="1" smtClean="0"/>
                        <a:t>shahrin@edu.com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6972AAD-693B-4B71-8E4C-A3950C0D6064}"/>
              </a:ext>
            </a:extLst>
          </p:cNvPr>
          <p:cNvSpPr txBox="1"/>
          <p:nvPr/>
        </p:nvSpPr>
        <p:spPr>
          <a:xfrm>
            <a:off x="293915" y="2117596"/>
            <a:ext cx="45172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Switch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A layer 2 device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Used to connect devices of a single 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Like a Bridge, it sends the received frame only to the intended destination  based on the destination MAC address of the frame.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Unlike hub, it has error detection capability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Hundreds of ports( 2 to more than 100)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Frame forwarding decision is taken based hardware, hence it is faster than bridge [4].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If you have a 10-Mpbs switch with three devices connected to it, all three devices can use 10- Mbps of bandwidth. [5].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Perpetua" panose="02020502060401020303" pitchFamily="18" charset="0"/>
            </a:endParaRP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202D7887-8F40-4D83-9DBE-0FD86334F937}"/>
              </a:ext>
            </a:extLst>
          </p:cNvPr>
          <p:cNvGrpSpPr/>
          <p:nvPr/>
        </p:nvGrpSpPr>
        <p:grpSpPr>
          <a:xfrm>
            <a:off x="4735021" y="2117596"/>
            <a:ext cx="3987637" cy="4138156"/>
            <a:chOff x="4735021" y="2117596"/>
            <a:chExt cx="3987637" cy="4138156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7BAFDF4E-1FB7-4A9F-AAF8-3AF8D569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5021" y="2117596"/>
              <a:ext cx="3987637" cy="38375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D1762388-AF40-473B-AF1F-27938AE98648}"/>
                </a:ext>
              </a:extLst>
            </p:cNvPr>
            <p:cNvSpPr txBox="1"/>
            <p:nvPr/>
          </p:nvSpPr>
          <p:spPr>
            <a:xfrm>
              <a:off x="5303490" y="5855642"/>
              <a:ext cx="2926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Fig. 6 Filtering of a Switch [2]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F934154B-744E-4225-9BDA-D7E0246585F8}"/>
                </a:ext>
              </a:extLst>
            </p:cNvPr>
            <p:cNvGrpSpPr/>
            <p:nvPr/>
          </p:nvGrpSpPr>
          <p:grpSpPr>
            <a:xfrm>
              <a:off x="4735021" y="4539343"/>
              <a:ext cx="1096775" cy="574448"/>
              <a:chOff x="4735021" y="4539343"/>
              <a:chExt cx="1096775" cy="574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78A414E0-3EC2-450F-A71B-CD1A123BACF2}"/>
                  </a:ext>
                </a:extLst>
              </p:cNvPr>
              <p:cNvSpPr/>
              <p:nvPr/>
            </p:nvSpPr>
            <p:spPr>
              <a:xfrm>
                <a:off x="4953000" y="4539343"/>
                <a:ext cx="674914" cy="239486"/>
              </a:xfrm>
              <a:prstGeom prst="rect">
                <a:avLst/>
              </a:prstGeom>
              <a:solidFill>
                <a:srgbClr val="FF0000"/>
              </a:solidFill>
              <a:effectLst>
                <a:innerShdw blurRad="114300">
                  <a:prstClr val="black"/>
                </a:inn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13BA7DE6-446E-4BD6-8649-F4D63E8FA831}"/>
                  </a:ext>
                </a:extLst>
              </p:cNvPr>
              <p:cNvSpPr txBox="1"/>
              <p:nvPr/>
            </p:nvSpPr>
            <p:spPr>
              <a:xfrm>
                <a:off x="4735021" y="4744459"/>
                <a:ext cx="1096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Perpetua" panose="02020502060401020303" pitchFamily="18" charset="0"/>
                  </a:rPr>
                  <a:t>Frame to 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20A4BD8A-F4F8-4B29-80B2-9A0D3C750676}"/>
                </a:ext>
              </a:extLst>
            </p:cNvPr>
            <p:cNvSpPr txBox="1"/>
            <p:nvPr/>
          </p:nvSpPr>
          <p:spPr>
            <a:xfrm>
              <a:off x="5627914" y="508402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5E75669-C4E8-4B30-A5E3-7DBD5F19EE27}"/>
                </a:ext>
              </a:extLst>
            </p:cNvPr>
            <p:cNvSpPr txBox="1"/>
            <p:nvPr/>
          </p:nvSpPr>
          <p:spPr>
            <a:xfrm>
              <a:off x="6804672" y="5044354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1AF45A95-EDA0-422A-8BC5-D97F57B43C19}"/>
                </a:ext>
              </a:extLst>
            </p:cNvPr>
            <p:cNvSpPr txBox="1"/>
            <p:nvPr/>
          </p:nvSpPr>
          <p:spPr>
            <a:xfrm>
              <a:off x="8012866" y="5023051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89D3D95A-DE52-4F08-A6B3-370C71E2E863}"/>
                </a:ext>
              </a:extLst>
            </p:cNvPr>
            <p:cNvSpPr txBox="1"/>
            <p:nvPr/>
          </p:nvSpPr>
          <p:spPr>
            <a:xfrm>
              <a:off x="5066574" y="222217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B093783-BAE4-4FC6-A28E-E1BCC8F3C2A0}"/>
                </a:ext>
              </a:extLst>
            </p:cNvPr>
            <p:cNvSpPr txBox="1"/>
            <p:nvPr/>
          </p:nvSpPr>
          <p:spPr>
            <a:xfrm>
              <a:off x="7454548" y="233237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340CC4B-FFE1-4D58-A1AE-63842E5D3CA3}"/>
                </a:ext>
              </a:extLst>
            </p:cNvPr>
            <p:cNvSpPr txBox="1"/>
            <p:nvPr/>
          </p:nvSpPr>
          <p:spPr>
            <a:xfrm>
              <a:off x="6282202" y="222217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Router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5E5D7E4-2D32-4BCB-98F8-27DE5933240B}"/>
              </a:ext>
            </a:extLst>
          </p:cNvPr>
          <p:cNvSpPr txBox="1"/>
          <p:nvPr/>
        </p:nvSpPr>
        <p:spPr>
          <a:xfrm>
            <a:off x="301598" y="2223318"/>
            <a:ext cx="49779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Router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 layer 3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connect multiple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Connected networks can have different protocols and speed.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Forward packets based on destination IP address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Most intelligent connecting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Can also be used to forward packet within a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Slower than switch because of its routing protocol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936063B-7AAD-40B2-B269-705A13C81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8"/>
          <a:stretch/>
        </p:blipFill>
        <p:spPr>
          <a:xfrm>
            <a:off x="4987797" y="2893842"/>
            <a:ext cx="4156203" cy="2431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E2975F1-9CB5-449B-98EF-8CAD12C7FB87}"/>
              </a:ext>
            </a:extLst>
          </p:cNvPr>
          <p:cNvSpPr txBox="1"/>
          <p:nvPr/>
        </p:nvSpPr>
        <p:spPr>
          <a:xfrm>
            <a:off x="5303490" y="5357358"/>
            <a:ext cx="3359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7 Router connecting multiple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networks [6]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Collision Domain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30113"/>
            <a:ext cx="8950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“collision domain” describes a network where packet collisions can occur when two devices on a shared network medium send packets simultaneously.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Hub: All ports belong to the same collision domain.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Bridge, Switch, Router: Each port belongs to a separate collision domain.</a:t>
            </a:r>
          </a:p>
        </p:txBody>
      </p:sp>
      <p:pic>
        <p:nvPicPr>
          <p:cNvPr id="1026" name="Picture 2" descr="Collision and Broadcast Domains 2">
            <a:extLst>
              <a:ext uri="{FF2B5EF4-FFF2-40B4-BE49-F238E27FC236}">
                <a16:creationId xmlns="" xmlns:a16="http://schemas.microsoft.com/office/drawing/2014/main" id="{36EDAA55-E548-43AC-A694-86783AF0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59" y="3475352"/>
            <a:ext cx="4891769" cy="2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0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Broadcast Domain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-190753" y="2067112"/>
            <a:ext cx="9033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All the devices in the broadcast domain can reach via broadcast at the data link layer.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A Broadcast Domain can receive any broadcast packet originating from any device within the network segment.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All ports of hub and switch belong to same broadcast domain but all ports of the router belong do different broadcast domain [9].</a:t>
            </a:r>
          </a:p>
        </p:txBody>
      </p:sp>
      <p:pic>
        <p:nvPicPr>
          <p:cNvPr id="2050" name="Picture 2" descr="broadcast domain">
            <a:extLst>
              <a:ext uri="{FF2B5EF4-FFF2-40B4-BE49-F238E27FC236}">
                <a16:creationId xmlns="" xmlns:a16="http://schemas.microsoft.com/office/drawing/2014/main" id="{B6001837-96A3-4E05-B97B-39BA5A35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92" y="3544440"/>
            <a:ext cx="4879522" cy="268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A78263D1-06CA-47AB-A2F0-DB888AD9A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51967"/>
              </p:ext>
            </p:extLst>
          </p:nvPr>
        </p:nvGraphicFramePr>
        <p:xfrm>
          <a:off x="421341" y="2316480"/>
          <a:ext cx="85912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632">
                  <a:extLst>
                    <a:ext uri="{9D8B030D-6E8A-4147-A177-3AD203B41FA5}">
                      <a16:colId xmlns="" xmlns:a16="http://schemas.microsoft.com/office/drawing/2014/main" val="530865545"/>
                    </a:ext>
                  </a:extLst>
                </a:gridCol>
                <a:gridCol w="1251256">
                  <a:extLst>
                    <a:ext uri="{9D8B030D-6E8A-4147-A177-3AD203B41FA5}">
                      <a16:colId xmlns="" xmlns:a16="http://schemas.microsoft.com/office/drawing/2014/main" val="2371968836"/>
                    </a:ext>
                  </a:extLst>
                </a:gridCol>
                <a:gridCol w="1302742">
                  <a:extLst>
                    <a:ext uri="{9D8B030D-6E8A-4147-A177-3AD203B41FA5}">
                      <a16:colId xmlns="" xmlns:a16="http://schemas.microsoft.com/office/drawing/2014/main" val="1438861756"/>
                    </a:ext>
                  </a:extLst>
                </a:gridCol>
                <a:gridCol w="979715">
                  <a:extLst>
                    <a:ext uri="{9D8B030D-6E8A-4147-A177-3AD203B41FA5}">
                      <a16:colId xmlns="" xmlns:a16="http://schemas.microsoft.com/office/drawing/2014/main" val="2813981530"/>
                    </a:ext>
                  </a:extLst>
                </a:gridCol>
                <a:gridCol w="2852057">
                  <a:extLst>
                    <a:ext uri="{9D8B030D-6E8A-4147-A177-3AD203B41FA5}">
                      <a16:colId xmlns="" xmlns:a16="http://schemas.microsoft.com/office/drawing/2014/main" val="1580573971"/>
                    </a:ext>
                  </a:extLst>
                </a:gridCol>
                <a:gridCol w="1272798">
                  <a:extLst>
                    <a:ext uri="{9D8B030D-6E8A-4147-A177-3AD203B41FA5}">
                      <a16:colId xmlns="" xmlns:a16="http://schemas.microsoft.com/office/drawing/2014/main" val="1546458125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Common</a:t>
                      </a:r>
                    </a:p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Informal</a:t>
                      </a:r>
                    </a:p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Standard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Formal Standard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Cable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Max.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988917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84037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Fast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4511568"/>
                  </a:ext>
                </a:extLst>
              </a:tr>
              <a:tr h="295213"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Gigabit Ethernet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1000BASE-LX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Single mode 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5000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2900823"/>
                  </a:ext>
                </a:extLst>
              </a:tr>
              <a:tr h="344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  <a:ea typeface="+mn-ea"/>
                          <a:cs typeface="+mn-cs"/>
                        </a:rPr>
                        <a:t>50-micron multimode fiber</a:t>
                      </a:r>
                      <a:endParaRPr lang="en-US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550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7517889"/>
                  </a:ext>
                </a:extLst>
              </a:tr>
              <a:tr h="295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  <a:ea typeface="+mn-ea"/>
                          <a:cs typeface="+mn-cs"/>
                        </a:rPr>
                        <a:t>62.5-micron multimode fiber</a:t>
                      </a:r>
                      <a:endParaRPr lang="en-US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440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11454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Gigabit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erpetua" panose="02020502060401020303" pitchFamily="18" charset="0"/>
                        </a:rPr>
                        <a:t>Cat5, Cat5e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715477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Gig bit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10GBASE-T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Cat6, Cat6a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55549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09C0A2-9876-456A-83FE-2B2A521097A8}"/>
              </a:ext>
            </a:extLst>
          </p:cNvPr>
          <p:cNvSpPr txBox="1"/>
          <p:nvPr/>
        </p:nvSpPr>
        <p:spPr>
          <a:xfrm>
            <a:off x="2721428" y="1982104"/>
            <a:ext cx="304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I  Ethernet Standard [7]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A78263D1-06CA-47AB-A2F0-DB888AD9A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81240"/>
              </p:ext>
            </p:extLst>
          </p:nvPr>
        </p:nvGraphicFramePr>
        <p:xfrm>
          <a:off x="1286892" y="2827827"/>
          <a:ext cx="6943425" cy="2964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715">
                  <a:extLst>
                    <a:ext uri="{9D8B030D-6E8A-4147-A177-3AD203B41FA5}">
                      <a16:colId xmlns="" xmlns:a16="http://schemas.microsoft.com/office/drawing/2014/main" val="53086554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371968836"/>
                    </a:ext>
                  </a:extLst>
                </a:gridCol>
                <a:gridCol w="1208314">
                  <a:extLst>
                    <a:ext uri="{9D8B030D-6E8A-4147-A177-3AD203B41FA5}">
                      <a16:colId xmlns="" xmlns:a16="http://schemas.microsoft.com/office/drawing/2014/main" val="1438861756"/>
                    </a:ext>
                  </a:extLst>
                </a:gridCol>
                <a:gridCol w="936171">
                  <a:extLst>
                    <a:ext uri="{9D8B030D-6E8A-4147-A177-3AD203B41FA5}">
                      <a16:colId xmlns="" xmlns:a16="http://schemas.microsoft.com/office/drawing/2014/main" val="2813981530"/>
                    </a:ext>
                  </a:extLst>
                </a:gridCol>
                <a:gridCol w="1817915">
                  <a:extLst>
                    <a:ext uri="{9D8B030D-6E8A-4147-A177-3AD203B41FA5}">
                      <a16:colId xmlns="" xmlns:a16="http://schemas.microsoft.com/office/drawing/2014/main" val="1580573971"/>
                    </a:ext>
                  </a:extLst>
                </a:gridCol>
                <a:gridCol w="782110">
                  <a:extLst>
                    <a:ext uri="{9D8B030D-6E8A-4147-A177-3AD203B41FA5}">
                      <a16:colId xmlns="" xmlns:a16="http://schemas.microsoft.com/office/drawing/2014/main" val="1546458125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</a:p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Informal</a:t>
                      </a:r>
                    </a:p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Formal Standard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988917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84037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802.3u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4511568"/>
                  </a:ext>
                </a:extLst>
              </a:tr>
              <a:tr h="295213"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Mbps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Gigabit Ethernet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1000BASE-LX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mode 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2900823"/>
                  </a:ext>
                </a:extLst>
              </a:tr>
              <a:tr h="344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50-micron multimode fiber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7517889"/>
                  </a:ext>
                </a:extLst>
              </a:tr>
              <a:tr h="295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62.5-micron multimode fiber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11454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Gigabit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802.3ab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Cat5, Cat5e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715477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Gig bit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10GBASE-T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802.3an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Cat6, Cat6a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55549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09C0A2-9876-456A-83FE-2B2A521097A8}"/>
              </a:ext>
            </a:extLst>
          </p:cNvPr>
          <p:cNvSpPr txBox="1"/>
          <p:nvPr/>
        </p:nvSpPr>
        <p:spPr>
          <a:xfrm>
            <a:off x="2721428" y="1982104"/>
            <a:ext cx="304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I  Ethernet Standard [7]</a:t>
            </a:r>
          </a:p>
        </p:txBody>
      </p:sp>
    </p:spTree>
    <p:extLst>
      <p:ext uri="{BB962C8B-B14F-4D97-AF65-F5344CB8AC3E}">
        <p14:creationId xmlns:p14="http://schemas.microsoft.com/office/powerpoint/2010/main" val="11398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WLAN Standards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10ECEB0-0FE9-47DD-B611-E3F01B6F698B}"/>
              </a:ext>
            </a:extLst>
          </p:cNvPr>
          <p:cNvSpPr txBox="1"/>
          <p:nvPr/>
        </p:nvSpPr>
        <p:spPr>
          <a:xfrm>
            <a:off x="2721428" y="1923713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 II  WLAN Standard [8]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="" xmlns:a16="http://schemas.microsoft.com/office/drawing/2014/main" id="{3808CC12-635A-4566-A10C-BC726EFBA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323801"/>
                  </p:ext>
                </p:extLst>
              </p:nvPr>
            </p:nvGraphicFramePr>
            <p:xfrm>
              <a:off x="181988" y="2265680"/>
              <a:ext cx="8780024" cy="434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608">
                      <a:extLst>
                        <a:ext uri="{9D8B030D-6E8A-4147-A177-3AD203B41FA5}">
                          <a16:colId xmlns="" xmlns:a16="http://schemas.microsoft.com/office/drawing/2014/main" val="3684645009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="" xmlns:a16="http://schemas.microsoft.com/office/drawing/2014/main" val="1849838245"/>
                        </a:ext>
                      </a:extLst>
                    </a:gridCol>
                    <a:gridCol w="1023257">
                      <a:extLst>
                        <a:ext uri="{9D8B030D-6E8A-4147-A177-3AD203B41FA5}">
                          <a16:colId xmlns="" xmlns:a16="http://schemas.microsoft.com/office/drawing/2014/main" val="3269982406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="" xmlns:a16="http://schemas.microsoft.com/office/drawing/2014/main" val="2663839250"/>
                        </a:ext>
                      </a:extLst>
                    </a:gridCol>
                    <a:gridCol w="1436915">
                      <a:extLst>
                        <a:ext uri="{9D8B030D-6E8A-4147-A177-3AD203B41FA5}">
                          <a16:colId xmlns="" xmlns:a16="http://schemas.microsoft.com/office/drawing/2014/main" val="23607318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="" xmlns:a16="http://schemas.microsoft.com/office/drawing/2014/main" val="690413221"/>
                        </a:ext>
                      </a:extLst>
                    </a:gridCol>
                    <a:gridCol w="983713">
                      <a:extLst>
                        <a:ext uri="{9D8B030D-6E8A-4147-A177-3AD203B41FA5}">
                          <a16:colId xmlns="" xmlns:a16="http://schemas.microsoft.com/office/drawing/2014/main" val="1620306305"/>
                        </a:ext>
                      </a:extLst>
                    </a:gridCol>
                    <a:gridCol w="1097503">
                      <a:extLst>
                        <a:ext uri="{9D8B030D-6E8A-4147-A177-3AD203B41FA5}">
                          <a16:colId xmlns="" xmlns:a16="http://schemas.microsoft.com/office/drawing/2014/main" val="12917827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Release 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Standard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Frequency 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Bandwidth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Transmission scheme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modulation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MIMO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data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8230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FHSS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587208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11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72562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714349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56048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Perpetua" panose="02020502060401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600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454645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160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Perpetua" panose="02020502060401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Gbps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21064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2160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SC-FDM, 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Beamforming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628002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808CC12-635A-4566-A10C-BC726EFBA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323801"/>
                  </p:ext>
                </p:extLst>
              </p:nvPr>
            </p:nvGraphicFramePr>
            <p:xfrm>
              <a:off x="181988" y="2265680"/>
              <a:ext cx="8780024" cy="434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608">
                      <a:extLst>
                        <a:ext uri="{9D8B030D-6E8A-4147-A177-3AD203B41FA5}">
                          <a16:colId xmlns:a16="http://schemas.microsoft.com/office/drawing/2014/main" val="3684645009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849838245"/>
                        </a:ext>
                      </a:extLst>
                    </a:gridCol>
                    <a:gridCol w="1023257">
                      <a:extLst>
                        <a:ext uri="{9D8B030D-6E8A-4147-A177-3AD203B41FA5}">
                          <a16:colId xmlns:a16="http://schemas.microsoft.com/office/drawing/2014/main" val="3269982406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663839250"/>
                        </a:ext>
                      </a:extLst>
                    </a:gridCol>
                    <a:gridCol w="1436915">
                      <a:extLst>
                        <a:ext uri="{9D8B030D-6E8A-4147-A177-3AD203B41FA5}">
                          <a16:colId xmlns:a16="http://schemas.microsoft.com/office/drawing/2014/main" val="23607318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690413221"/>
                        </a:ext>
                      </a:extLst>
                    </a:gridCol>
                    <a:gridCol w="983713">
                      <a:extLst>
                        <a:ext uri="{9D8B030D-6E8A-4147-A177-3AD203B41FA5}">
                          <a16:colId xmlns:a16="http://schemas.microsoft.com/office/drawing/2014/main" val="1620306305"/>
                        </a:ext>
                      </a:extLst>
                    </a:gridCol>
                    <a:gridCol w="1097503">
                      <a:extLst>
                        <a:ext uri="{9D8B030D-6E8A-4147-A177-3AD203B41FA5}">
                          <a16:colId xmlns:a16="http://schemas.microsoft.com/office/drawing/2014/main" val="129178272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Release 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Standard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Frequency 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Bandwidth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Transmission scheme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modulation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MIMO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data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230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FHSS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7208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11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2562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349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04826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630" t="-372632" r="-112346" b="-29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600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4645386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160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630" t="-256571" r="-112346" b="-6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Gbps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10647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2160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SC-FDM, 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Beamforming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002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375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Acronyms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03135DC-D181-4199-A3D7-4B37908B3C8E}"/>
              </a:ext>
            </a:extLst>
          </p:cNvPr>
          <p:cNvSpPr/>
          <p:nvPr/>
        </p:nvSpPr>
        <p:spPr>
          <a:xfrm>
            <a:off x="312920" y="4332258"/>
            <a:ext cx="883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b="1" dirty="0">
                <a:latin typeface="Perpetua" panose="02020502060401020303" pitchFamily="18" charset="0"/>
              </a:rPr>
              <a:t>Beamforming: </a:t>
            </a:r>
            <a:r>
              <a:rPr lang="en-US" sz="2000" dirty="0">
                <a:latin typeface="Perpetua" panose="02020502060401020303" pitchFamily="18" charset="0"/>
              </a:rPr>
              <a:t>Technique of focusing a wireless signal towards a specific receiving device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307BE5A-BFC3-46F6-9AD0-02122A673CA3}"/>
              </a:ext>
            </a:extLst>
          </p:cNvPr>
          <p:cNvSpPr txBox="1"/>
          <p:nvPr/>
        </p:nvSpPr>
        <p:spPr>
          <a:xfrm>
            <a:off x="421341" y="2187452"/>
            <a:ext cx="5173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erpetua" panose="02020502060401020303" pitchFamily="18" charset="0"/>
              </a:rPr>
              <a:t>DSSS: </a:t>
            </a:r>
            <a:r>
              <a:rPr lang="en-US" sz="2000" dirty="0">
                <a:latin typeface="Perpetua" panose="02020502060401020303" pitchFamily="18" charset="0"/>
              </a:rPr>
              <a:t>Direct sequence spread spectrum</a:t>
            </a:r>
          </a:p>
          <a:p>
            <a:r>
              <a:rPr lang="en-US" sz="2000" b="1" dirty="0">
                <a:latin typeface="Perpetua" panose="02020502060401020303" pitchFamily="18" charset="0"/>
              </a:rPr>
              <a:t>FHSS: </a:t>
            </a:r>
            <a:r>
              <a:rPr lang="en-US" sz="2000" dirty="0">
                <a:latin typeface="Perpetua" panose="02020502060401020303" pitchFamily="18" charset="0"/>
              </a:rPr>
              <a:t>Frequency hop spread spectrum</a:t>
            </a:r>
          </a:p>
          <a:p>
            <a:r>
              <a:rPr lang="en-US" sz="2000" b="1" dirty="0">
                <a:latin typeface="Perpetua" panose="02020502060401020303" pitchFamily="18" charset="0"/>
              </a:rPr>
              <a:t>OFDM: </a:t>
            </a:r>
            <a:r>
              <a:rPr lang="en-US" sz="2000" dirty="0">
                <a:latin typeface="Perpetua" panose="02020502060401020303" pitchFamily="18" charset="0"/>
              </a:rPr>
              <a:t>Orthogonal Frequency Division Multiplexing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D8F07AC-75AC-4C5F-AE15-8BDDDE82835E}"/>
              </a:ext>
            </a:extLst>
          </p:cNvPr>
          <p:cNvSpPr txBox="1"/>
          <p:nvPr/>
        </p:nvSpPr>
        <p:spPr>
          <a:xfrm>
            <a:off x="421341" y="3038679"/>
            <a:ext cx="537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erpetua" panose="02020502060401020303" pitchFamily="18" charset="0"/>
              </a:rPr>
              <a:t>SC FDM: </a:t>
            </a:r>
            <a:r>
              <a:rPr lang="en-US" sz="2000" dirty="0">
                <a:latin typeface="Perpetua" panose="02020502060401020303" pitchFamily="18" charset="0"/>
              </a:rPr>
              <a:t>Single carrier frequency domain multiplexing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234684F-8AC1-4913-B751-931B81C907CE}"/>
              </a:ext>
            </a:extLst>
          </p:cNvPr>
          <p:cNvSpPr txBox="1"/>
          <p:nvPr/>
        </p:nvSpPr>
        <p:spPr>
          <a:xfrm>
            <a:off x="421341" y="3316595"/>
            <a:ext cx="4058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erpetua" panose="02020502060401020303" pitchFamily="18" charset="0"/>
              </a:rPr>
              <a:t>QPSK: </a:t>
            </a:r>
            <a:r>
              <a:rPr lang="en-US" sz="2000" dirty="0">
                <a:latin typeface="Perpetua" panose="02020502060401020303" pitchFamily="18" charset="0"/>
              </a:rPr>
              <a:t>Quadrature phase shift keying</a:t>
            </a:r>
          </a:p>
          <a:p>
            <a:r>
              <a:rPr lang="en-US" sz="2000" b="1" dirty="0">
                <a:latin typeface="Perpetua" panose="02020502060401020303" pitchFamily="18" charset="0"/>
              </a:rPr>
              <a:t>QAM: </a:t>
            </a:r>
            <a:r>
              <a:rPr lang="en-US" sz="2000" dirty="0">
                <a:latin typeface="Perpetua" panose="02020502060401020303" pitchFamily="18" charset="0"/>
              </a:rPr>
              <a:t>Quadrature amplitude modulation</a:t>
            </a:r>
          </a:p>
          <a:p>
            <a:r>
              <a:rPr lang="en-US" sz="2000" b="1" dirty="0">
                <a:latin typeface="Perpetua" panose="02020502060401020303" pitchFamily="18" charset="0"/>
              </a:rPr>
              <a:t>MIMO: </a:t>
            </a:r>
            <a:r>
              <a:rPr lang="en-US" sz="2000" dirty="0">
                <a:latin typeface="Perpetua" panose="02020502060401020303" pitchFamily="18" charset="0"/>
              </a:rPr>
              <a:t>Multiple input multiple output</a:t>
            </a:r>
          </a:p>
        </p:txBody>
      </p:sp>
    </p:spTree>
    <p:extLst>
      <p:ext uri="{BB962C8B-B14F-4D97-AF65-F5344CB8AC3E}">
        <p14:creationId xmlns:p14="http://schemas.microsoft.com/office/powerpoint/2010/main" val="158690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05415" y="1638964"/>
            <a:ext cx="85030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[2] P. Ciccarelli and C. Faulkner, </a:t>
            </a:r>
            <a:r>
              <a:rPr lang="en-US" sz="2000" i="1" dirty="0">
                <a:latin typeface="Perpetua" panose="02020502060401020303" pitchFamily="18" charset="0"/>
              </a:rPr>
              <a:t>Networking Foundations</a:t>
            </a:r>
            <a:r>
              <a:rPr lang="en-US" sz="2000" dirty="0">
                <a:latin typeface="Perpetua" panose="02020502060401020303" pitchFamily="18" charset="0"/>
              </a:rPr>
              <a:t>,  </a:t>
            </a:r>
            <a:r>
              <a:rPr lang="en-US" sz="2000" dirty="0" err="1">
                <a:latin typeface="Perpetua" panose="02020502060401020303" pitchFamily="18" charset="0"/>
              </a:rPr>
              <a:t>Sybex</a:t>
            </a:r>
            <a:r>
              <a:rPr lang="en-US" sz="2000" dirty="0">
                <a:latin typeface="Perpetua" panose="02020502060401020303" pitchFamily="18" charset="0"/>
              </a:rPr>
              <a:t> Inc., USA, 2004, pp. 160 –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165.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[3] D. Liu, </a:t>
            </a:r>
            <a:r>
              <a:rPr lang="en-US" sz="2000" i="1" dirty="0">
                <a:latin typeface="Perpetua" panose="02020502060401020303" pitchFamily="18" charset="0"/>
              </a:rPr>
              <a:t>Cisco CCNA/CCENT Exam 640-802, 640-822, 640-816 Preparation  Kit</a:t>
            </a:r>
            <a:r>
              <a:rPr lang="en-US" sz="2000" dirty="0">
                <a:latin typeface="Perpetua" panose="02020502060401020303" pitchFamily="18" charset="0"/>
              </a:rPr>
              <a:t>, </a:t>
            </a:r>
            <a:r>
              <a:rPr lang="en-US" sz="2000" dirty="0" err="1">
                <a:latin typeface="Perpetua" panose="02020502060401020303" pitchFamily="18" charset="0"/>
              </a:rPr>
              <a:t>Syngress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Publishing, Inc., 2009, pp.  607-609.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[4] Difference between a switch and a bridge, 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https://geek-university.com/ccna/ differences-between-a-switch-and-a-bridge/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</a:rPr>
              <a:t>, </a:t>
            </a:r>
            <a:r>
              <a:rPr lang="en-US" sz="2000" dirty="0">
                <a:latin typeface="Perpetua" panose="02020502060401020303" pitchFamily="18" charset="0"/>
              </a:rPr>
              <a:t>[Accessed: April. 22, 2020].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[5] D. Barrett and T. King, </a:t>
            </a:r>
            <a:r>
              <a:rPr lang="en-US" sz="2000" i="1" dirty="0">
                <a:latin typeface="Perpetua" panose="02020502060401020303" pitchFamily="18" charset="0"/>
              </a:rPr>
              <a:t>Computer Networking Illuminated</a:t>
            </a:r>
            <a:r>
              <a:rPr lang="en-US" sz="2000" dirty="0">
                <a:latin typeface="Perpetua" panose="02020502060401020303" pitchFamily="18" charset="0"/>
              </a:rPr>
              <a:t>, Jones and Bartlett Publishers, 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Inc.,  USA, 2003, pp. 90-91.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[6] T. Dean, </a:t>
            </a:r>
            <a:r>
              <a:rPr lang="en-US" sz="2000" i="1" dirty="0">
                <a:latin typeface="Perpetua" panose="02020502060401020303" pitchFamily="18" charset="0"/>
              </a:rPr>
              <a:t>Network+ Guide to Networks</a:t>
            </a:r>
            <a:r>
              <a:rPr lang="en-US" sz="2000" dirty="0">
                <a:latin typeface="Perpetua" panose="02020502060401020303" pitchFamily="18" charset="0"/>
              </a:rPr>
              <a:t>,  Course Technology, USA, 2013, pp. 270.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[7] W. Odom, Official Cert Guide CCNA 200-301 Volume 1, Pearson Education, Inc.,   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2020, USA, p. 37.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[8] </a:t>
            </a:r>
            <a:r>
              <a:rPr lang="en-US" sz="2000" dirty="0" err="1">
                <a:latin typeface="Perpetua" panose="02020502060401020303" pitchFamily="18" charset="0"/>
              </a:rPr>
              <a:t>Wifi</a:t>
            </a:r>
            <a:r>
              <a:rPr lang="en-US" sz="2000" dirty="0">
                <a:latin typeface="Perpetua" panose="02020502060401020303" pitchFamily="18" charset="0"/>
              </a:rPr>
              <a:t> Standard Evolutions, </a:t>
            </a:r>
            <a:r>
              <a:rPr lang="en-US" sz="2000" dirty="0">
                <a:latin typeface="Perpetua" panose="02020502060401020303" pitchFamily="18" charset="0"/>
                <a:hlinkClick r:id="rId3"/>
              </a:rPr>
              <a:t>https://www.grandmetric.com/2018/05/29/wi-fi-standards-evolution/</a:t>
            </a:r>
            <a:r>
              <a:rPr lang="en-US" sz="2000" dirty="0">
                <a:latin typeface="Perpetua" panose="02020502060401020303" pitchFamily="18" charset="0"/>
              </a:rPr>
              <a:t>, [Accessed: April. 30, 2020].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[9] Collision and broadcast domain, </a:t>
            </a:r>
            <a:r>
              <a:rPr lang="en-US" dirty="0"/>
              <a:t>https://networkustad.com/2019/07/16/collision-and-broadcast-domains/, </a:t>
            </a:r>
            <a:r>
              <a:rPr lang="en-US" dirty="0">
                <a:latin typeface="Perpetua" panose="02020502060401020303" pitchFamily="18" charset="0"/>
              </a:rPr>
              <a:t>[Accessed: April. 30, 2020].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A65AC6A-E72D-4F48-B20C-561093942EFB}"/>
              </a:ext>
            </a:extLst>
          </p:cNvPr>
          <p:cNvSpPr/>
          <p:nvPr/>
        </p:nvSpPr>
        <p:spPr>
          <a:xfrm>
            <a:off x="335494" y="1018869"/>
            <a:ext cx="8340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[1]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Communication and Networking,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The McGraw-Hill  Companies, Inc.,  USA, 2013, pp.  38-42.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86501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Overview of  TCP/IP Protocol Suite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Connecting Devices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Repeater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Hub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Bridge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Switch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Bridge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Collision domain and Broadcast domain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Ethernet Standards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WLAN Standards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Overview of TCP/IP protocol suite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DDCA015-4DC4-4335-8F12-308EF073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413" y="2137884"/>
            <a:ext cx="2278292" cy="2096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2CAFCD-9A7F-4D87-BC01-F248D597A752}"/>
              </a:ext>
            </a:extLst>
          </p:cNvPr>
          <p:cNvSpPr txBox="1"/>
          <p:nvPr/>
        </p:nvSpPr>
        <p:spPr>
          <a:xfrm>
            <a:off x="476205" y="2137884"/>
            <a:ext cx="59354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Application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Only layer which interacts with users 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Takes data from users in sending end and  provide the data to user in the receiving end.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 HTTP, DNS, FTP, SMTP.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Implemented in source and destination devices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7D91080-71C7-4399-BDE9-69019664F80C}"/>
              </a:ext>
            </a:extLst>
          </p:cNvPr>
          <p:cNvSpPr txBox="1"/>
          <p:nvPr/>
        </p:nvSpPr>
        <p:spPr>
          <a:xfrm>
            <a:off x="421341" y="4315970"/>
            <a:ext cx="848317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Transport Layer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gets the message from the application layer, encapsulates it in a segment and sends it, through the logical connection, to the transport layer at the destination host.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Message delivery can be reliable but slow (TCP) or unreliable but fast (UDP)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Provide port addressing to application layer programs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Perform error control, flow control and congestion control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28622D-1659-445F-B0A2-A389B9707054}"/>
              </a:ext>
            </a:extLst>
          </p:cNvPr>
          <p:cNvSpPr txBox="1"/>
          <p:nvPr/>
        </p:nvSpPr>
        <p:spPr>
          <a:xfrm>
            <a:off x="5884325" y="4234544"/>
            <a:ext cx="336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1Layers of TCP/IP protocol suites</a:t>
            </a:r>
          </a:p>
        </p:txBody>
      </p: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suite...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549414C-D28F-4ACD-8B05-3EF844EF3140}"/>
              </a:ext>
            </a:extLst>
          </p:cNvPr>
          <p:cNvSpPr/>
          <p:nvPr/>
        </p:nvSpPr>
        <p:spPr>
          <a:xfrm>
            <a:off x="206828" y="2017059"/>
            <a:ext cx="87738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Network Layer or Internet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Require for communication between multiple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Introduces  IP address , perform routing and congestion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Encapsulate segment into a packet (called IP datagram)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end devices and network layer devices (Router, PC, Layer 3 switch, etc.)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IP ICMP, RIP, EIGRP, OSPF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B3DF48F-32C5-4A06-AB31-73BEF78CC46C}"/>
              </a:ext>
            </a:extLst>
          </p:cNvPr>
          <p:cNvSpPr/>
          <p:nvPr/>
        </p:nvSpPr>
        <p:spPr>
          <a:xfrm>
            <a:off x="206829" y="4193104"/>
            <a:ext cx="87738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Data-link Layer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Require for communication inside a network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Introduces MAC address, perform error control and flow control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Encapsulating packet into frame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all devices (PC, Router,  Switch, Bridge) except hub &amp; repeater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ALOHA, CSMA, CSMA/CD, CSMA/CA</a:t>
            </a:r>
          </a:p>
          <a:p>
            <a:endParaRPr lang="en-US" sz="22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suite….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BEA9010-59C9-427D-AA95-79A52D970331}"/>
              </a:ext>
            </a:extLst>
          </p:cNvPr>
          <p:cNvSpPr txBox="1"/>
          <p:nvPr/>
        </p:nvSpPr>
        <p:spPr>
          <a:xfrm>
            <a:off x="421342" y="2329543"/>
            <a:ext cx="8385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Physical Layer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Accepts a complete frame from the Data Link layer and encodes it as a series of signals that are transmitted onto the local media.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Specifies transmission media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Network physical topology [1]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BF6B3EF-3EE6-4B29-B6D7-36286FAF1E46}"/>
              </a:ext>
            </a:extLst>
          </p:cNvPr>
          <p:cNvGrpSpPr/>
          <p:nvPr/>
        </p:nvGrpSpPr>
        <p:grpSpPr>
          <a:xfrm>
            <a:off x="975799" y="3302219"/>
            <a:ext cx="7497141" cy="3500961"/>
            <a:chOff x="975799" y="3302219"/>
            <a:chExt cx="7497141" cy="3500961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2A41A038-D945-4C40-8E1E-5EA36901C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662"/>
            <a:stretch/>
          </p:blipFill>
          <p:spPr>
            <a:xfrm>
              <a:off x="975799" y="4278086"/>
              <a:ext cx="7497141" cy="21309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E17D2377-A674-4628-8A9D-4C5BAD39F0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881" r="24881" b="66774"/>
            <a:stretch/>
          </p:blipFill>
          <p:spPr>
            <a:xfrm>
              <a:off x="5562602" y="3302219"/>
              <a:ext cx="2910338" cy="8124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E7A81B85-E36D-40CF-85E3-1CBDDB63E276}"/>
                </a:ext>
              </a:extLst>
            </p:cNvPr>
            <p:cNvSpPr txBox="1"/>
            <p:nvPr/>
          </p:nvSpPr>
          <p:spPr>
            <a:xfrm>
              <a:off x="3243943" y="6433848"/>
              <a:ext cx="3125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2 Encapsulation/Decapsulation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D9B7FC-02FE-4489-8A75-480A7E1A4473}"/>
              </a:ext>
            </a:extLst>
          </p:cNvPr>
          <p:cNvSpPr txBox="1"/>
          <p:nvPr/>
        </p:nvSpPr>
        <p:spPr>
          <a:xfrm>
            <a:off x="332014" y="2209800"/>
            <a:ext cx="88119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Repeater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 Layer 1 device that takes voltage from the line, amplifies the voltage, and sends it down the line [3].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 extend a network beyond the maximum length of  the cable segment [2]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If there is any “noise” caused by electromagnetic interference on the wire, it will also amplify the noise and send it [3].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The use of three repeater in a row results in an unusable signal transmission because of extreme noise [3].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These devices are not in common use anymore; they have been replaced</a:t>
            </a:r>
            <a:br>
              <a:rPr lang="en-US" sz="2200" dirty="0">
                <a:latin typeface="Perpetua" panose="02020502060401020303" pitchFamily="18" charset="0"/>
              </a:rPr>
            </a:br>
            <a:r>
              <a:rPr lang="en-US" sz="2200" dirty="0">
                <a:latin typeface="Perpetua" panose="02020502060401020303" pitchFamily="18" charset="0"/>
              </a:rPr>
              <a:t>by hubs, bridges, and switches.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x-none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BC0E9B9-F096-4151-8886-316B31A8F490}"/>
              </a:ext>
            </a:extLst>
          </p:cNvPr>
          <p:cNvGrpSpPr/>
          <p:nvPr/>
        </p:nvGrpSpPr>
        <p:grpSpPr>
          <a:xfrm>
            <a:off x="142648" y="3030051"/>
            <a:ext cx="8574087" cy="3208122"/>
            <a:chOff x="284162" y="2801747"/>
            <a:chExt cx="8574087" cy="3208122"/>
          </a:xfrm>
        </p:grpSpPr>
        <p:pic>
          <p:nvPicPr>
            <p:cNvPr id="6" name="Picture 5" descr="A close up of a device&#10;&#10;Description automatically generated">
              <a:extLst>
                <a:ext uri="{FF2B5EF4-FFF2-40B4-BE49-F238E27FC236}">
                  <a16:creationId xmlns="" xmlns:a16="http://schemas.microsoft.com/office/drawing/2014/main" id="{BDB8E8CA-8025-4CFA-A68A-7B459F308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162" y="2801747"/>
              <a:ext cx="8574087" cy="2808012"/>
            </a:xfrm>
            <a:prstGeom prst="rect">
              <a:avLst/>
            </a:prstGeom>
            <a:noFill/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743074A-710E-4274-AA8B-D9BA459F6807}"/>
                </a:ext>
              </a:extLst>
            </p:cNvPr>
            <p:cNvSpPr txBox="1"/>
            <p:nvPr/>
          </p:nvSpPr>
          <p:spPr>
            <a:xfrm>
              <a:off x="3149526" y="5609759"/>
              <a:ext cx="4800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Fig. 3 Use of repeaters and switch/hub/bridge [2]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08764D0E-0F5E-43C0-A743-E6A362162C02}"/>
                </a:ext>
              </a:extLst>
            </p:cNvPr>
            <p:cNvSpPr/>
            <p:nvPr/>
          </p:nvSpPr>
          <p:spPr>
            <a:xfrm>
              <a:off x="1354034" y="2908050"/>
              <a:ext cx="17954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switch/hub/bridge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Hub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62D327-1365-424C-91E7-80A72D10D42A}"/>
              </a:ext>
            </a:extLst>
          </p:cNvPr>
          <p:cNvSpPr txBox="1"/>
          <p:nvPr/>
        </p:nvSpPr>
        <p:spPr>
          <a:xfrm>
            <a:off x="206829" y="1947151"/>
            <a:ext cx="498565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Hub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latin typeface="Perpetua" panose="02020502060401020303" pitchFamily="18" charset="0"/>
              </a:rPr>
              <a:t>A repeater with more than one output port.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Perpetua" panose="02020502060401020303" pitchFamily="18" charset="0"/>
              </a:rPr>
              <a:t>Electrical signal comes through one port of the hub and gets amplified and sent out through all ports of the hub.</a:t>
            </a:r>
            <a:r>
              <a:rPr lang="en-US" sz="2100" dirty="0">
                <a:latin typeface="Perpetua" panose="02020502060401020303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if you have a 10-Mbps hub and three devices are transmitting at the same time, each device gets one third of the bandwidth [5].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7357E3D-C544-4E8A-9304-8C8F4D7C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01" y="2031617"/>
            <a:ext cx="3874799" cy="19475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D83F8DC-D627-492C-A847-A20841CC6309}"/>
              </a:ext>
            </a:extLst>
          </p:cNvPr>
          <p:cNvSpPr/>
          <p:nvPr/>
        </p:nvSpPr>
        <p:spPr>
          <a:xfrm>
            <a:off x="206829" y="4694991"/>
            <a:ext cx="8828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For a successful transmission, only one station can send data at a time.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More active ports cause more collision among signal, thereby resulting in lower data rate.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A layer 1 device [2] and is Used to connect devices of a single  network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1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77C78E7-5FE3-4965-A995-D9D3B9C8550B}"/>
              </a:ext>
            </a:extLst>
          </p:cNvPr>
          <p:cNvSpPr txBox="1"/>
          <p:nvPr/>
        </p:nvSpPr>
        <p:spPr>
          <a:xfrm>
            <a:off x="5269201" y="4273634"/>
            <a:ext cx="3140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4 Broadcasting of  a Hub [2]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Bridge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669EE51-DB7F-49DD-A72D-7BCC7A30C1E5}"/>
              </a:ext>
            </a:extLst>
          </p:cNvPr>
          <p:cNvSpPr txBox="1"/>
          <p:nvPr/>
        </p:nvSpPr>
        <p:spPr>
          <a:xfrm>
            <a:off x="421342" y="2307771"/>
            <a:ext cx="39319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Bridge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A layer 2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Used to connect devices of a single 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It sends the received frame only to the intended destination  based on the destination MAC address of the frame.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Better bandwidth usage [3].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Unlike hub, it has error detection capability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Limited ports (2-4, usually 2 ports)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AC114AD-9DE9-46F6-AB96-9D023C156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9"/>
          <a:stretch/>
        </p:blipFill>
        <p:spPr>
          <a:xfrm>
            <a:off x="4121065" y="2067036"/>
            <a:ext cx="4794336" cy="3828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2356458-B4E8-4505-BB6D-BFC330E7B749}"/>
              </a:ext>
            </a:extLst>
          </p:cNvPr>
          <p:cNvSpPr txBox="1"/>
          <p:nvPr/>
        </p:nvSpPr>
        <p:spPr>
          <a:xfrm>
            <a:off x="5090227" y="5763681"/>
            <a:ext cx="2909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5 Filtering of a Bridge [2]</a:t>
            </a:r>
          </a:p>
        </p:txBody>
      </p: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67C045-415E-42EF-B758-BDC4F222A814}"/>
</file>

<file path=customXml/itemProps2.xml><?xml version="1.0" encoding="utf-8"?>
<ds:datastoreItem xmlns:ds="http://schemas.openxmlformats.org/officeDocument/2006/customXml" ds:itemID="{0B9F497B-0A21-4541-86D0-073F26CB5B55}"/>
</file>

<file path=customXml/itemProps3.xml><?xml version="1.0" encoding="utf-8"?>
<ds:datastoreItem xmlns:ds="http://schemas.openxmlformats.org/officeDocument/2006/customXml" ds:itemID="{836F7751-EE68-4DA4-B597-481495DD5B1F}"/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1698</Words>
  <Application>Microsoft Office PowerPoint</Application>
  <PresentationFormat>On-screen Show (4:3)</PresentationFormat>
  <Paragraphs>323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Spectrum</vt:lpstr>
      <vt:lpstr>Networking Basics</vt:lpstr>
      <vt:lpstr>Lecture Outline</vt:lpstr>
      <vt:lpstr>Overview of TCP/IP protocol suite</vt:lpstr>
      <vt:lpstr>Overview of TCP/IP protocol suite...</vt:lpstr>
      <vt:lpstr>Overview of TCP/IP protocol suite….</vt:lpstr>
      <vt:lpstr>Connecting Devices</vt:lpstr>
      <vt:lpstr>Connecting Devices….</vt:lpstr>
      <vt:lpstr>Connecting Devices….</vt:lpstr>
      <vt:lpstr>Connecting Devices….</vt:lpstr>
      <vt:lpstr>Connecting Devices….</vt:lpstr>
      <vt:lpstr>Connecting Devices….</vt:lpstr>
      <vt:lpstr>Collision Domain</vt:lpstr>
      <vt:lpstr>Broadcast Domain</vt:lpstr>
      <vt:lpstr>Ethernet Standards</vt:lpstr>
      <vt:lpstr>Ethernet Standards</vt:lpstr>
      <vt:lpstr>WLAN Standards</vt:lpstr>
      <vt:lpstr>Connecting Devices….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Shakir Hossain</dc:creator>
  <cp:lastModifiedBy>teacher</cp:lastModifiedBy>
  <cp:revision>44</cp:revision>
  <dcterms:created xsi:type="dcterms:W3CDTF">2020-04-30T12:24:47Z</dcterms:created>
  <dcterms:modified xsi:type="dcterms:W3CDTF">2021-09-22T03:47:04Z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