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96" d="100"/>
          <a:sy n="96" d="100"/>
        </p:scale>
        <p:origin x="-63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5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2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3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pc="-325" dirty="0"/>
              <a:t>Application Layer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2889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19_20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0" dirty="0"/>
              <a:t> </a:t>
            </a:r>
            <a:r>
              <a:rPr lang="en-US" sz="4000" spc="-700" dirty="0"/>
              <a:t>D   N    S	</a:t>
            </a:r>
            <a:endParaRPr lang="en-US" sz="4000" dirty="0"/>
          </a:p>
        </p:txBody>
      </p:sp>
      <p:sp>
        <p:nvSpPr>
          <p:cNvPr id="17" name="object 5"/>
          <p:cNvSpPr txBox="1"/>
          <p:nvPr/>
        </p:nvSpPr>
        <p:spPr>
          <a:xfrm>
            <a:off x="184338" y="2023361"/>
            <a:ext cx="8641007" cy="401955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19"/>
              </a:spcBef>
            </a:pPr>
            <a:r>
              <a:rPr sz="2000" spc="-95" dirty="0">
                <a:latin typeface="Arial"/>
                <a:cs typeface="Arial"/>
              </a:rPr>
              <a:t>Domain </a:t>
            </a:r>
            <a:r>
              <a:rPr sz="2000" spc="-125" dirty="0">
                <a:latin typeface="Arial"/>
                <a:cs typeface="Arial"/>
              </a:rPr>
              <a:t>Name Service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(DNS):</a:t>
            </a:r>
            <a:endParaRPr sz="2000" dirty="0">
              <a:latin typeface="Arial"/>
              <a:cs typeface="Arial"/>
            </a:endParaRPr>
          </a:p>
          <a:p>
            <a:pPr marL="469265" marR="36195" indent="-457200">
              <a:lnSpc>
                <a:spcPct val="80000"/>
              </a:lnSpc>
              <a:spcBef>
                <a:spcPts val="1405"/>
              </a:spcBef>
              <a:tabLst>
                <a:tab pos="469265" algn="l"/>
              </a:tabLst>
            </a:pPr>
            <a:r>
              <a:rPr sz="2000" spc="-75" dirty="0">
                <a:solidFill>
                  <a:srgbClr val="9DBEBD"/>
                </a:solidFill>
                <a:latin typeface="Arial"/>
                <a:cs typeface="Arial"/>
              </a:rPr>
              <a:t>1.	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provides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core </a:t>
            </a:r>
            <a:r>
              <a:rPr sz="2000" spc="-30" dirty="0">
                <a:latin typeface="Arial"/>
                <a:cs typeface="Arial"/>
              </a:rPr>
              <a:t>Internet function, </a:t>
            </a:r>
            <a:r>
              <a:rPr sz="2000" spc="-55" dirty="0">
                <a:latin typeface="Arial"/>
                <a:cs typeface="Arial"/>
              </a:rPr>
              <a:t>translating </a:t>
            </a:r>
            <a:r>
              <a:rPr sz="2000" spc="-100" dirty="0">
                <a:latin typeface="Arial"/>
                <a:cs typeface="Arial"/>
              </a:rPr>
              <a:t>hostnames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their </a:t>
            </a:r>
            <a:r>
              <a:rPr sz="2000" spc="-60" dirty="0">
                <a:latin typeface="Arial"/>
                <a:cs typeface="Arial"/>
              </a:rPr>
              <a:t>underlying </a:t>
            </a:r>
            <a:r>
              <a:rPr sz="2000" spc="-175" dirty="0">
                <a:latin typeface="Arial"/>
                <a:cs typeface="Arial"/>
              </a:rPr>
              <a:t>IP  </a:t>
            </a:r>
            <a:r>
              <a:rPr sz="2000" spc="-125" dirty="0">
                <a:latin typeface="Arial"/>
                <a:cs typeface="Arial"/>
              </a:rPr>
              <a:t>addresses,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0" dirty="0">
                <a:latin typeface="Arial"/>
                <a:cs typeface="Arial"/>
              </a:rPr>
              <a:t>applications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other </a:t>
            </a:r>
            <a:r>
              <a:rPr sz="2000" spc="-55" dirty="0">
                <a:latin typeface="Arial"/>
                <a:cs typeface="Arial"/>
              </a:rPr>
              <a:t>software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Internet.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0" dirty="0">
                <a:latin typeface="Arial"/>
                <a:cs typeface="Arial"/>
              </a:rPr>
              <a:t>protocol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defines 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60" dirty="0">
                <a:latin typeface="Arial"/>
                <a:cs typeface="Arial"/>
              </a:rPr>
              <a:t>automated </a:t>
            </a:r>
            <a:r>
              <a:rPr sz="2000" spc="-95" dirty="0">
                <a:latin typeface="Arial"/>
                <a:cs typeface="Arial"/>
              </a:rPr>
              <a:t>service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matches </a:t>
            </a:r>
            <a:r>
              <a:rPr sz="2000" spc="-90" dirty="0">
                <a:latin typeface="Arial"/>
                <a:cs typeface="Arial"/>
              </a:rPr>
              <a:t>resource </a:t>
            </a:r>
            <a:r>
              <a:rPr sz="2000" spc="-125" dirty="0">
                <a:latin typeface="Arial"/>
                <a:cs typeface="Arial"/>
              </a:rPr>
              <a:t>names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required </a:t>
            </a:r>
            <a:r>
              <a:rPr sz="2000" spc="-65" dirty="0">
                <a:latin typeface="Arial"/>
                <a:cs typeface="Arial"/>
              </a:rPr>
              <a:t>numeric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12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ct val="80000"/>
              </a:lnSpc>
              <a:spcBef>
                <a:spcPts val="1395"/>
              </a:spcBef>
              <a:buClr>
                <a:srgbClr val="9DBEBD"/>
              </a:buClr>
              <a:buFont typeface="Wingdings"/>
              <a:buChar char=""/>
              <a:tabLst>
                <a:tab pos="471805" algn="l"/>
              </a:tabLst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large </a:t>
            </a:r>
            <a:r>
              <a:rPr sz="2000" spc="-6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servers, organized </a:t>
            </a:r>
            <a:r>
              <a:rPr sz="2000" spc="-3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hierarchical fashion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distributed  </a:t>
            </a:r>
            <a:r>
              <a:rPr sz="2000" spc="-70" dirty="0">
                <a:latin typeface="Arial"/>
                <a:cs typeface="Arial"/>
              </a:rPr>
              <a:t>around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world. </a:t>
            </a:r>
            <a:r>
              <a:rPr sz="2000" spc="-105" dirty="0">
                <a:latin typeface="Arial"/>
                <a:cs typeface="Arial"/>
              </a:rPr>
              <a:t>No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hosts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5" dirty="0">
                <a:latin typeface="Arial"/>
                <a:cs typeface="Arial"/>
              </a:rPr>
              <a:t>internet. </a:t>
            </a:r>
            <a:r>
              <a:rPr sz="2000" spc="-85" dirty="0">
                <a:latin typeface="Arial"/>
                <a:cs typeface="Arial"/>
              </a:rPr>
              <a:t>Instead,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35" dirty="0">
                <a:latin typeface="Arial"/>
                <a:cs typeface="Arial"/>
              </a:rPr>
              <a:t>distributed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servers. </a:t>
            </a:r>
            <a:r>
              <a:rPr sz="2000" spc="-114" dirty="0">
                <a:latin typeface="Arial"/>
                <a:cs typeface="Arial"/>
              </a:rPr>
              <a:t>There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40" dirty="0">
                <a:latin typeface="Arial"/>
                <a:cs typeface="Arial"/>
              </a:rPr>
              <a:t>three </a:t>
            </a:r>
            <a:r>
              <a:rPr sz="2000" spc="-75" dirty="0">
                <a:latin typeface="Arial"/>
                <a:cs typeface="Arial"/>
              </a:rPr>
              <a:t>types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servers: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919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90" dirty="0">
                <a:latin typeface="Trebuchet MS"/>
                <a:cs typeface="Trebuchet MS"/>
              </a:rPr>
              <a:t>Root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90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25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40" dirty="0">
                <a:latin typeface="Trebuchet MS"/>
                <a:cs typeface="Trebuchet MS"/>
              </a:rPr>
              <a:t>Local 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server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1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10" dirty="0">
                <a:latin typeface="Trebuchet MS"/>
                <a:cs typeface="Trebuchet MS"/>
              </a:rPr>
              <a:t>Authoritative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232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</a:t>
            </a:r>
            <a:r>
              <a:rPr lang="en-US" sz="4000" spc="-405" dirty="0"/>
              <a:t>  </a:t>
            </a:r>
            <a:r>
              <a:rPr lang="en-US" sz="4000" spc="-290" dirty="0"/>
              <a:t>Hierarchy	</a:t>
            </a:r>
            <a:endParaRPr lang="en-US" sz="4000" dirty="0"/>
          </a:p>
        </p:txBody>
      </p:sp>
      <p:sp>
        <p:nvSpPr>
          <p:cNvPr id="9" name="object 5"/>
          <p:cNvSpPr/>
          <p:nvPr/>
        </p:nvSpPr>
        <p:spPr>
          <a:xfrm>
            <a:off x="127462" y="2074024"/>
            <a:ext cx="8739447" cy="40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26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531420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        </a:t>
            </a:r>
            <a:r>
              <a:rPr lang="en-US" sz="4000" spc="-434" dirty="0"/>
              <a:t> </a:t>
            </a:r>
            <a:r>
              <a:rPr lang="en-US" sz="4000" spc="-185" dirty="0"/>
              <a:t>cont.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0" y="2261466"/>
            <a:ext cx="8880764" cy="335681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8255" indent="-456565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90" dirty="0">
                <a:latin typeface="Trebuchet MS"/>
                <a:cs typeface="Trebuchet MS"/>
              </a:rPr>
              <a:t>Root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7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root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80" dirty="0">
                <a:latin typeface="Arial"/>
                <a:cs typeface="Arial"/>
              </a:rPr>
              <a:t>contains </a:t>
            </a:r>
            <a:r>
              <a:rPr spc="-30" dirty="0">
                <a:latin typeface="Arial"/>
                <a:cs typeface="Arial"/>
              </a:rPr>
              <a:t>information </a:t>
            </a:r>
            <a:r>
              <a:rPr spc="-50" dirty="0">
                <a:latin typeface="Arial"/>
                <a:cs typeface="Arial"/>
              </a:rPr>
              <a:t>about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50" dirty="0">
                <a:latin typeface="Arial"/>
                <a:cs typeface="Arial"/>
              </a:rPr>
              <a:t>top-level  </a:t>
            </a:r>
            <a:r>
              <a:rPr spc="-90" dirty="0">
                <a:latin typeface="Arial"/>
                <a:cs typeface="Arial"/>
              </a:rPr>
              <a:t>domains, </a:t>
            </a:r>
            <a:r>
              <a:rPr spc="-95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65" dirty="0">
                <a:latin typeface="Arial"/>
                <a:cs typeface="Arial"/>
              </a:rPr>
              <a:t>cannot </a:t>
            </a:r>
            <a:r>
              <a:rPr spc="-55" dirty="0">
                <a:latin typeface="Arial"/>
                <a:cs typeface="Arial"/>
              </a:rPr>
              <a:t>immediately </a:t>
            </a:r>
            <a:r>
              <a:rPr spc="-80" dirty="0">
                <a:latin typeface="Arial"/>
                <a:cs typeface="Arial"/>
              </a:rPr>
              <a:t>satisfy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25" dirty="0">
                <a:latin typeface="Arial"/>
                <a:cs typeface="Arial"/>
              </a:rPr>
              <a:t>from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20" dirty="0">
                <a:latin typeface="Arial"/>
                <a:cs typeface="Arial"/>
              </a:rPr>
              <a:t>(because  </a:t>
            </a:r>
            <a:r>
              <a:rPr spc="60" dirty="0">
                <a:latin typeface="Arial"/>
                <a:cs typeface="Arial"/>
              </a:rPr>
              <a:t>it </a:t>
            </a:r>
            <a:r>
              <a:rPr spc="-120" dirty="0">
                <a:latin typeface="Arial"/>
                <a:cs typeface="Arial"/>
              </a:rPr>
              <a:t>does </a:t>
            </a:r>
            <a:r>
              <a:rPr spc="-5" dirty="0">
                <a:latin typeface="Arial"/>
                <a:cs typeface="Arial"/>
              </a:rPr>
              <a:t>not </a:t>
            </a:r>
            <a:r>
              <a:rPr spc="-130" dirty="0">
                <a:latin typeface="Arial"/>
                <a:cs typeface="Arial"/>
              </a:rPr>
              <a:t>have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record </a:t>
            </a:r>
            <a:r>
              <a:rPr spc="-5" dirty="0">
                <a:latin typeface="Arial"/>
                <a:cs typeface="Arial"/>
              </a:rPr>
              <a:t>for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85" dirty="0">
                <a:latin typeface="Arial"/>
                <a:cs typeface="Arial"/>
              </a:rPr>
              <a:t>hostname being </a:t>
            </a:r>
            <a:r>
              <a:rPr spc="-75" dirty="0">
                <a:latin typeface="Arial"/>
                <a:cs typeface="Arial"/>
              </a:rPr>
              <a:t>requested),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30" dirty="0">
                <a:latin typeface="Arial"/>
                <a:cs typeface="Arial"/>
              </a:rPr>
              <a:t>behaves 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40" dirty="0">
                <a:latin typeface="Arial"/>
                <a:cs typeface="Arial"/>
              </a:rPr>
              <a:t>client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80" dirty="0">
                <a:latin typeface="Arial"/>
                <a:cs typeface="Arial"/>
              </a:rPr>
              <a:t>queries one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  <a:p>
            <a:pPr marL="469265" marR="5080" indent="-456565" algn="just">
              <a:lnSpc>
                <a:spcPts val="2160"/>
              </a:lnSpc>
              <a:spcBef>
                <a:spcPts val="14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40" dirty="0">
                <a:latin typeface="Trebuchet MS"/>
                <a:cs typeface="Trebuchet MS"/>
              </a:rPr>
              <a:t>Local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14" dirty="0">
                <a:latin typeface="Trebuchet MS"/>
                <a:cs typeface="Trebuchet MS"/>
              </a:rPr>
              <a:t>server</a:t>
            </a:r>
            <a:r>
              <a:rPr spc="-114" dirty="0">
                <a:latin typeface="Arial"/>
                <a:cs typeface="Arial"/>
              </a:rPr>
              <a:t>: </a:t>
            </a:r>
            <a:r>
              <a:rPr spc="-190" dirty="0">
                <a:latin typeface="Arial"/>
                <a:cs typeface="Arial"/>
              </a:rPr>
              <a:t>Each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30" dirty="0">
                <a:latin typeface="Arial"/>
                <a:cs typeface="Arial"/>
              </a:rPr>
              <a:t>such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university,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114" dirty="0">
                <a:latin typeface="Arial"/>
                <a:cs typeface="Arial"/>
              </a:rPr>
              <a:t>academic </a:t>
            </a:r>
            <a:r>
              <a:rPr spc="-45" dirty="0">
                <a:latin typeface="Arial"/>
                <a:cs typeface="Arial"/>
              </a:rPr>
              <a:t>department,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80" dirty="0">
                <a:latin typeface="Arial"/>
                <a:cs typeface="Arial"/>
              </a:rPr>
              <a:t>employee's  </a:t>
            </a:r>
            <a:r>
              <a:rPr spc="-105" dirty="0">
                <a:latin typeface="Arial"/>
                <a:cs typeface="Arial"/>
              </a:rPr>
              <a:t>company </a:t>
            </a:r>
            <a:r>
              <a:rPr spc="-15" dirty="0">
                <a:latin typeface="Arial"/>
                <a:cs typeface="Arial"/>
              </a:rPr>
              <a:t>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55" dirty="0">
                <a:latin typeface="Arial"/>
                <a:cs typeface="Arial"/>
              </a:rPr>
              <a:t>residential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50" dirty="0">
                <a:latin typeface="Arial"/>
                <a:cs typeface="Arial"/>
              </a:rPr>
              <a:t>has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5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0" dirty="0">
                <a:latin typeface="Arial"/>
                <a:cs typeface="Arial"/>
              </a:rPr>
              <a:t>(also </a:t>
            </a:r>
            <a:r>
              <a:rPr spc="-80" dirty="0">
                <a:latin typeface="Arial"/>
                <a:cs typeface="Arial"/>
              </a:rPr>
              <a:t>called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40" dirty="0">
                <a:latin typeface="Arial"/>
                <a:cs typeface="Arial"/>
              </a:rPr>
              <a:t>default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0" dirty="0">
                <a:latin typeface="Arial"/>
                <a:cs typeface="Arial"/>
              </a:rPr>
              <a:t>server).  </a:t>
            </a:r>
            <a:r>
              <a:rPr spc="-90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host </a:t>
            </a:r>
            <a:r>
              <a:rPr spc="-135" dirty="0">
                <a:latin typeface="Arial"/>
                <a:cs typeface="Arial"/>
              </a:rPr>
              <a:t>issues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145" dirty="0">
                <a:latin typeface="Arial"/>
                <a:cs typeface="Arial"/>
              </a:rPr>
              <a:t>message,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155" dirty="0">
                <a:latin typeface="Arial"/>
                <a:cs typeface="Arial"/>
              </a:rPr>
              <a:t>message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" dirty="0">
                <a:latin typeface="Arial"/>
                <a:cs typeface="Arial"/>
              </a:rPr>
              <a:t>first </a:t>
            </a:r>
            <a:r>
              <a:rPr spc="-75" dirty="0">
                <a:latin typeface="Arial"/>
                <a:cs typeface="Arial"/>
              </a:rPr>
              <a:t>sent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105" dirty="0">
                <a:latin typeface="Arial"/>
                <a:cs typeface="Arial"/>
              </a:rPr>
              <a:t>name  </a:t>
            </a:r>
            <a:r>
              <a:rPr spc="-110" dirty="0">
                <a:latin typeface="Arial"/>
                <a:cs typeface="Arial"/>
              </a:rPr>
              <a:t>server. </a:t>
            </a:r>
            <a:r>
              <a:rPr spc="-145" dirty="0">
                <a:latin typeface="Arial"/>
                <a:cs typeface="Arial"/>
              </a:rPr>
              <a:t>The </a:t>
            </a:r>
            <a:r>
              <a:rPr spc="-180" dirty="0">
                <a:latin typeface="Arial"/>
                <a:cs typeface="Arial"/>
              </a:rPr>
              <a:t>IP </a:t>
            </a:r>
            <a:r>
              <a:rPr spc="-120" dirty="0">
                <a:latin typeface="Arial"/>
                <a:cs typeface="Arial"/>
              </a:rPr>
              <a:t>address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45" dirty="0">
                <a:latin typeface="Arial"/>
                <a:cs typeface="Arial"/>
              </a:rPr>
              <a:t>typically </a:t>
            </a:r>
            <a:r>
              <a:rPr spc="-65" dirty="0">
                <a:latin typeface="Arial"/>
                <a:cs typeface="Arial"/>
              </a:rPr>
              <a:t>configured </a:t>
            </a:r>
            <a:r>
              <a:rPr spc="-85" dirty="0">
                <a:latin typeface="Arial"/>
                <a:cs typeface="Arial"/>
              </a:rPr>
              <a:t>by </a:t>
            </a:r>
            <a:r>
              <a:rPr spc="-90" dirty="0">
                <a:latin typeface="Arial"/>
                <a:cs typeface="Arial"/>
              </a:rPr>
              <a:t>hand </a:t>
            </a:r>
            <a:r>
              <a:rPr spc="-25" dirty="0">
                <a:latin typeface="Arial"/>
                <a:cs typeface="Arial"/>
              </a:rPr>
              <a:t>in </a:t>
            </a:r>
            <a:r>
              <a:rPr spc="-155" dirty="0">
                <a:latin typeface="Arial"/>
                <a:cs typeface="Arial"/>
              </a:rPr>
              <a:t>a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host.</a:t>
            </a:r>
            <a:endParaRPr dirty="0">
              <a:latin typeface="Arial"/>
              <a:cs typeface="Arial"/>
            </a:endParaRPr>
          </a:p>
          <a:p>
            <a:pPr marL="469265" marR="5715" indent="-456565" algn="just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10" dirty="0">
                <a:latin typeface="Trebuchet MS"/>
                <a:cs typeface="Trebuchet MS"/>
              </a:rPr>
              <a:t>Authoritative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45" dirty="0">
                <a:latin typeface="Arial"/>
                <a:cs typeface="Arial"/>
              </a:rPr>
              <a:t>Every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75" dirty="0">
                <a:latin typeface="Arial"/>
                <a:cs typeface="Arial"/>
              </a:rPr>
              <a:t>registered </a:t>
            </a:r>
            <a:r>
              <a:rPr spc="15" dirty="0">
                <a:latin typeface="Arial"/>
                <a:cs typeface="Arial"/>
              </a:rPr>
              <a:t>with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server.  Typically,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dirty="0">
                <a:latin typeface="Arial"/>
                <a:cs typeface="Arial"/>
              </a:rPr>
              <a:t>for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20" dirty="0">
                <a:latin typeface="Arial"/>
                <a:cs typeface="Arial"/>
              </a:rPr>
              <a:t>in 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270" dirty="0">
                <a:latin typeface="Arial"/>
                <a:cs typeface="Arial"/>
              </a:rPr>
              <a:t>ISP.  </a:t>
            </a:r>
            <a:r>
              <a:rPr spc="-75" dirty="0">
                <a:latin typeface="Arial"/>
                <a:cs typeface="Arial"/>
              </a:rPr>
              <a:t>Many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servers </a:t>
            </a:r>
            <a:r>
              <a:rPr spc="-65" dirty="0">
                <a:latin typeface="Arial"/>
                <a:cs typeface="Arial"/>
              </a:rPr>
              <a:t>act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20" dirty="0">
                <a:latin typeface="Arial"/>
                <a:cs typeface="Arial"/>
              </a:rPr>
              <a:t>both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564076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30" dirty="0"/>
              <a:t>Internet </a:t>
            </a:r>
            <a:r>
              <a:rPr lang="en-US" sz="4000" spc="-295" dirty="0"/>
              <a:t>Domain </a:t>
            </a:r>
            <a:r>
              <a:rPr lang="en-US" sz="4000" spc="-635" dirty="0"/>
              <a:t> </a:t>
            </a:r>
            <a:r>
              <a:rPr lang="en-US" sz="4000" spc="-415" dirty="0"/>
              <a:t>Names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35527" y="2388417"/>
            <a:ext cx="8908473" cy="262443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32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85" dirty="0">
                <a:latin typeface="Arial"/>
                <a:cs typeface="Arial"/>
              </a:rPr>
              <a:t>consider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25" dirty="0">
                <a:latin typeface="Arial"/>
                <a:cs typeface="Arial"/>
              </a:rPr>
              <a:t>namespace </a:t>
            </a:r>
            <a:r>
              <a:rPr sz="2000" spc="15" dirty="0">
                <a:latin typeface="Arial"/>
                <a:cs typeface="Arial"/>
              </a:rPr>
              <a:t>with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form:</a:t>
            </a:r>
            <a:endParaRPr sz="2000" dirty="0">
              <a:latin typeface="Arial"/>
              <a:cs typeface="Arial"/>
            </a:endParaRPr>
          </a:p>
          <a:p>
            <a:pPr marL="4787900" lvl="1" indent="-182880">
              <a:lnSpc>
                <a:spcPct val="100000"/>
              </a:lnSpc>
              <a:spcBef>
                <a:spcPts val="200"/>
              </a:spcBef>
              <a:buClr>
                <a:srgbClr val="9DBEBD"/>
              </a:buClr>
              <a:buFont typeface="Arial"/>
              <a:buChar char="◦"/>
              <a:tabLst>
                <a:tab pos="4788535" algn="l"/>
              </a:tabLst>
            </a:pPr>
            <a:r>
              <a:rPr sz="1800" b="1" i="1" spc="-135" dirty="0">
                <a:latin typeface="Trebuchet MS"/>
                <a:cs typeface="Trebuchet MS"/>
              </a:rPr>
              <a:t>local.</a:t>
            </a:r>
            <a:r>
              <a:rPr sz="1800" b="1" i="1" spc="-170" dirty="0">
                <a:latin typeface="Trebuchet MS"/>
                <a:cs typeface="Trebuchet MS"/>
              </a:rPr>
              <a:t> </a:t>
            </a:r>
            <a:r>
              <a:rPr sz="1800" b="1" i="1" spc="-145" dirty="0">
                <a:latin typeface="Trebuchet MS"/>
                <a:cs typeface="Trebuchet MS"/>
              </a:rPr>
              <a:t>site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DBEBD"/>
              </a:buClr>
              <a:buFont typeface="Arial"/>
              <a:buChar char="◦"/>
            </a:pPr>
            <a:endParaRPr sz="1400" dirty="0">
              <a:latin typeface="Times New Roman"/>
              <a:cs typeface="Times New Roman"/>
            </a:endParaRPr>
          </a:p>
          <a:p>
            <a:pPr marL="103505" marR="485775">
              <a:lnSpc>
                <a:spcPts val="2160"/>
              </a:lnSpc>
            </a:pPr>
            <a:r>
              <a:rPr sz="2000" spc="-60" dirty="0">
                <a:latin typeface="Arial"/>
                <a:cs typeface="Arial"/>
              </a:rPr>
              <a:t>where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authorized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central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authority</a:t>
            </a:r>
            <a:r>
              <a:rPr sz="2000" b="1" i="1" spc="-40" dirty="0">
                <a:latin typeface="Trebuchet MS"/>
                <a:cs typeface="Trebuchet MS"/>
              </a:rPr>
              <a:t>,</a:t>
            </a:r>
            <a:r>
              <a:rPr sz="2000" b="1" i="1" spc="-155" dirty="0">
                <a:latin typeface="Trebuchet MS"/>
                <a:cs typeface="Trebuchet MS"/>
              </a:rPr>
              <a:t> </a:t>
            </a:r>
            <a:r>
              <a:rPr sz="2000" b="1" i="1" spc="-140" dirty="0">
                <a:latin typeface="Trebuchet MS"/>
                <a:cs typeface="Trebuchet MS"/>
              </a:rPr>
              <a:t>local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name  </a:t>
            </a:r>
            <a:r>
              <a:rPr sz="2000" spc="-45" dirty="0">
                <a:latin typeface="Arial"/>
                <a:cs typeface="Arial"/>
              </a:rPr>
              <a:t>controlled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site,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("</a:t>
            </a:r>
            <a:r>
              <a:rPr sz="2000" b="1" spc="-30" dirty="0">
                <a:latin typeface="Trebuchet MS"/>
                <a:cs typeface="Trebuchet MS"/>
              </a:rPr>
              <a:t>.</a:t>
            </a:r>
            <a:r>
              <a:rPr sz="2000" spc="-30" dirty="0">
                <a:latin typeface="Arial"/>
                <a:cs typeface="Arial"/>
              </a:rPr>
              <a:t>")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separate </a:t>
            </a:r>
            <a:r>
              <a:rPr sz="2000" spc="-35" dirty="0">
                <a:latin typeface="Arial"/>
                <a:cs typeface="Arial"/>
              </a:rPr>
              <a:t>them.</a:t>
            </a:r>
            <a:endParaRPr sz="2000" dirty="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0" dirty="0">
                <a:latin typeface="Arial"/>
                <a:cs typeface="Arial"/>
              </a:rPr>
              <a:t>adding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00" dirty="0">
                <a:latin typeface="Trebuchet MS"/>
                <a:cs typeface="Trebuchet MS"/>
              </a:rPr>
              <a:t>group</a:t>
            </a:r>
            <a:r>
              <a:rPr sz="2000" b="1" i="1" spc="-19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Arial"/>
                <a:cs typeface="Arial"/>
              </a:rPr>
              <a:t>subdivision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names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already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partitioned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produces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following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00" dirty="0"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 marL="330200" algn="ctr">
              <a:lnSpc>
                <a:spcPct val="100000"/>
              </a:lnSpc>
              <a:spcBef>
                <a:spcPts val="1130"/>
              </a:spcBef>
            </a:pPr>
            <a:r>
              <a:rPr sz="2000" b="1" i="1" spc="-150" dirty="0">
                <a:latin typeface="Trebuchet MS"/>
                <a:cs typeface="Trebuchet MS"/>
              </a:rPr>
              <a:t>local. </a:t>
            </a:r>
            <a:r>
              <a:rPr sz="2000" b="1" i="1" spc="-114" dirty="0">
                <a:latin typeface="Trebuchet MS"/>
                <a:cs typeface="Trebuchet MS"/>
              </a:rPr>
              <a:t>group.</a:t>
            </a:r>
            <a:r>
              <a:rPr sz="2000" b="1" i="1" spc="-220" dirty="0">
                <a:latin typeface="Trebuchet MS"/>
                <a:cs typeface="Trebuchet MS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11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25" dirty="0"/>
              <a:t>Internet </a:t>
            </a:r>
            <a:r>
              <a:rPr lang="en-US" sz="4000" spc="-275" dirty="0"/>
              <a:t>Domain</a:t>
            </a:r>
            <a:r>
              <a:rPr lang="en-US" sz="4000" spc="-540" dirty="0"/>
              <a:t> </a:t>
            </a:r>
            <a:r>
              <a:rPr lang="en-US" sz="4000" spc="-380" dirty="0"/>
              <a:t>Names  (</a:t>
            </a:r>
            <a:r>
              <a:rPr lang="en-US" sz="4000" spc="-380" dirty="0" err="1"/>
              <a:t>cont</a:t>
            </a:r>
            <a:r>
              <a:rPr lang="en-US" sz="4000" spc="-380" dirty="0"/>
              <a:t> .)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0" y="2005274"/>
            <a:ext cx="8936182" cy="204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0">
              <a:lnSpc>
                <a:spcPct val="100000"/>
              </a:lnSpc>
              <a:spcBef>
                <a:spcPts val="1265"/>
              </a:spcBef>
            </a:pPr>
            <a:r>
              <a:rPr lang="en-US" spc="-120" dirty="0">
                <a:latin typeface="Arial"/>
                <a:cs typeface="Arial"/>
              </a:rPr>
              <a:t>Example: </a:t>
            </a:r>
            <a:r>
              <a:rPr lang="en-US" spc="-145" dirty="0" err="1"/>
              <a:t>cs</a:t>
            </a:r>
            <a:r>
              <a:rPr lang="en-US" spc="-145" dirty="0"/>
              <a:t> </a:t>
            </a:r>
            <a:r>
              <a:rPr lang="en-US" spc="-130" dirty="0"/>
              <a:t>.</a:t>
            </a:r>
            <a:r>
              <a:rPr lang="en-US" spc="-130" dirty="0" err="1"/>
              <a:t>purdue</a:t>
            </a:r>
            <a:r>
              <a:rPr lang="en-US" spc="-130" dirty="0"/>
              <a:t> </a:t>
            </a:r>
            <a:r>
              <a:rPr lang="en-US" spc="-200" dirty="0"/>
              <a:t>.</a:t>
            </a:r>
            <a:r>
              <a:rPr lang="en-US" spc="-225" dirty="0"/>
              <a:t> </a:t>
            </a:r>
            <a:r>
              <a:rPr lang="en-US" spc="-110" dirty="0" err="1"/>
              <a:t>edu</a:t>
            </a:r>
            <a:endParaRPr lang="en-US" spc="-110" dirty="0"/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pc="-80" dirty="0">
                <a:latin typeface="Arial"/>
                <a:cs typeface="Arial"/>
              </a:rPr>
              <a:t>contains </a:t>
            </a:r>
            <a:r>
              <a:rPr lang="en-US" spc="-35" dirty="0">
                <a:latin typeface="Arial"/>
                <a:cs typeface="Arial"/>
              </a:rPr>
              <a:t>three </a:t>
            </a:r>
            <a:r>
              <a:rPr lang="en-US" spc="-80" dirty="0">
                <a:latin typeface="Arial"/>
                <a:cs typeface="Arial"/>
              </a:rPr>
              <a:t>labels: </a:t>
            </a:r>
            <a:r>
              <a:rPr lang="en-US" spc="-170" dirty="0" err="1"/>
              <a:t>cs</a:t>
            </a:r>
            <a:r>
              <a:rPr lang="en-US" spc="-170" dirty="0"/>
              <a:t>, </a:t>
            </a:r>
            <a:r>
              <a:rPr lang="en-US" spc="-140" dirty="0" err="1"/>
              <a:t>purdue</a:t>
            </a:r>
            <a:r>
              <a:rPr lang="en-US" spc="-140" dirty="0"/>
              <a:t>,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135" dirty="0" err="1"/>
              <a:t>edu</a:t>
            </a:r>
            <a:r>
              <a:rPr lang="en-US" spc="-135" dirty="0"/>
              <a:t>. </a:t>
            </a:r>
            <a:r>
              <a:rPr lang="en-US" spc="-130" dirty="0">
                <a:latin typeface="Arial"/>
                <a:cs typeface="Arial"/>
              </a:rPr>
              <a:t>Any </a:t>
            </a:r>
            <a:r>
              <a:rPr lang="en-US" spc="-55" dirty="0">
                <a:latin typeface="Arial"/>
                <a:cs typeface="Arial"/>
              </a:rPr>
              <a:t>suffix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spc="-155" dirty="0">
                <a:latin typeface="Arial"/>
                <a:cs typeface="Arial"/>
              </a:rPr>
              <a:t>a </a:t>
            </a:r>
            <a:r>
              <a:rPr lang="en-US" spc="-65" dirty="0">
                <a:latin typeface="Arial"/>
                <a:cs typeface="Arial"/>
              </a:rPr>
              <a:t>label </a:t>
            </a:r>
            <a:r>
              <a:rPr lang="en-US" spc="-25" dirty="0">
                <a:latin typeface="Arial"/>
                <a:cs typeface="Arial"/>
              </a:rPr>
              <a:t>in </a:t>
            </a:r>
            <a:r>
              <a:rPr lang="en-US" spc="-155" dirty="0">
                <a:latin typeface="Arial"/>
                <a:cs typeface="Arial"/>
              </a:rPr>
              <a:t>a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is also </a:t>
            </a:r>
            <a:r>
              <a:rPr lang="en-US" spc="-80" dirty="0">
                <a:latin typeface="Arial"/>
                <a:cs typeface="Arial"/>
              </a:rPr>
              <a:t>called </a:t>
            </a:r>
            <a:r>
              <a:rPr lang="en-US" spc="-155" dirty="0">
                <a:latin typeface="Arial"/>
                <a:cs typeface="Arial"/>
              </a:rPr>
              <a:t>a  </a:t>
            </a:r>
            <a:r>
              <a:rPr lang="en-US" spc="-125" dirty="0"/>
              <a:t>domain. </a:t>
            </a:r>
            <a:r>
              <a:rPr lang="en-US" spc="-60" dirty="0">
                <a:latin typeface="Arial"/>
                <a:cs typeface="Arial"/>
              </a:rPr>
              <a:t>In </a:t>
            </a:r>
            <a:r>
              <a:rPr lang="en-US" spc="-30" dirty="0">
                <a:latin typeface="Arial"/>
                <a:cs typeface="Arial"/>
              </a:rPr>
              <a:t>the </a:t>
            </a:r>
            <a:r>
              <a:rPr lang="en-US" spc="-105" dirty="0">
                <a:latin typeface="Arial"/>
                <a:cs typeface="Arial"/>
              </a:rPr>
              <a:t>above example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60" dirty="0">
                <a:latin typeface="Arial"/>
                <a:cs typeface="Arial"/>
              </a:rPr>
              <a:t>lowest </a:t>
            </a:r>
            <a:r>
              <a:rPr lang="en-US" spc="-65" dirty="0">
                <a:latin typeface="Arial"/>
                <a:cs typeface="Arial"/>
              </a:rPr>
              <a:t>level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0" dirty="0">
                <a:latin typeface="Arial"/>
                <a:cs typeface="Arial"/>
              </a:rPr>
              <a:t>is </a:t>
            </a:r>
            <a:r>
              <a:rPr lang="en-US" spc="-145" dirty="0" err="1"/>
              <a:t>cs</a:t>
            </a:r>
            <a:r>
              <a:rPr lang="en-US" spc="-145" dirty="0"/>
              <a:t> .</a:t>
            </a:r>
            <a:r>
              <a:rPr lang="en-US" spc="-145" dirty="0" err="1"/>
              <a:t>purdue</a:t>
            </a:r>
            <a:r>
              <a:rPr lang="en-US" spc="-145" dirty="0"/>
              <a:t>. </a:t>
            </a:r>
            <a:r>
              <a:rPr lang="en-US" spc="-140" dirty="0" err="1"/>
              <a:t>edu</a:t>
            </a:r>
            <a:r>
              <a:rPr lang="en-US" spc="-140" dirty="0"/>
              <a:t>, </a:t>
            </a:r>
            <a:r>
              <a:rPr lang="en-US" spc="-30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10" dirty="0">
                <a:latin typeface="Arial"/>
                <a:cs typeface="Arial"/>
              </a:rPr>
              <a:t>for 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85" dirty="0">
                <a:latin typeface="Arial"/>
                <a:cs typeface="Arial"/>
              </a:rPr>
              <a:t>Computer </a:t>
            </a:r>
            <a:r>
              <a:rPr lang="en-US" spc="-145" dirty="0">
                <a:latin typeface="Arial"/>
                <a:cs typeface="Arial"/>
              </a:rPr>
              <a:t>Science </a:t>
            </a:r>
            <a:r>
              <a:rPr lang="en-US" spc="-60" dirty="0">
                <a:latin typeface="Arial"/>
                <a:cs typeface="Arial"/>
              </a:rPr>
              <a:t>Department </a:t>
            </a:r>
            <a:r>
              <a:rPr lang="en-US" spc="-35" dirty="0">
                <a:latin typeface="Arial"/>
                <a:cs typeface="Arial"/>
              </a:rPr>
              <a:t>at </a:t>
            </a:r>
            <a:r>
              <a:rPr lang="en-US" spc="-100" dirty="0">
                <a:latin typeface="Arial"/>
                <a:cs typeface="Arial"/>
              </a:rPr>
              <a:t>Purdue </a:t>
            </a:r>
            <a:r>
              <a:rPr lang="en-US" spc="-65" dirty="0">
                <a:latin typeface="Arial"/>
                <a:cs typeface="Arial"/>
              </a:rPr>
              <a:t>University),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20" dirty="0">
                <a:latin typeface="Arial"/>
                <a:cs typeface="Arial"/>
              </a:rPr>
              <a:t>second </a:t>
            </a:r>
            <a:r>
              <a:rPr lang="en-US" spc="-70" dirty="0">
                <a:latin typeface="Arial"/>
                <a:cs typeface="Arial"/>
              </a:rPr>
              <a:t>level domain </a:t>
            </a:r>
            <a:r>
              <a:rPr lang="en-US" spc="-105" dirty="0">
                <a:latin typeface="Arial"/>
                <a:cs typeface="Arial"/>
              </a:rPr>
              <a:t>is </a:t>
            </a:r>
            <a:r>
              <a:rPr lang="en-US" spc="-135" dirty="0" err="1"/>
              <a:t>purdue</a:t>
            </a:r>
            <a:r>
              <a:rPr lang="en-US" spc="-135" dirty="0"/>
              <a:t>.  </a:t>
            </a:r>
            <a:r>
              <a:rPr lang="en-US" i="1" spc="-110" dirty="0" err="1"/>
              <a:t>edu</a:t>
            </a:r>
            <a:r>
              <a:rPr lang="en-US" i="1" spc="-110" dirty="0"/>
              <a:t> </a:t>
            </a:r>
            <a:r>
              <a:rPr lang="en-US" spc="-35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10" dirty="0">
                <a:latin typeface="Arial"/>
                <a:cs typeface="Arial"/>
              </a:rPr>
              <a:t>for </a:t>
            </a:r>
            <a:r>
              <a:rPr lang="en-US" spc="-100" dirty="0">
                <a:latin typeface="Arial"/>
                <a:cs typeface="Arial"/>
              </a:rPr>
              <a:t>Purdue </a:t>
            </a:r>
            <a:r>
              <a:rPr lang="en-US" spc="-65" dirty="0">
                <a:latin typeface="Arial"/>
                <a:cs typeface="Arial"/>
              </a:rPr>
              <a:t>University),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50" dirty="0">
                <a:latin typeface="Arial"/>
                <a:cs typeface="Arial"/>
              </a:rPr>
              <a:t>top-level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is </a:t>
            </a:r>
            <a:r>
              <a:rPr lang="en-US" spc="-110" dirty="0" err="1"/>
              <a:t>edu</a:t>
            </a:r>
            <a:r>
              <a:rPr lang="en-US" spc="-110" dirty="0"/>
              <a:t> </a:t>
            </a:r>
            <a:r>
              <a:rPr lang="en-US" spc="-35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5" dirty="0">
                <a:latin typeface="Arial"/>
                <a:cs typeface="Arial"/>
              </a:rPr>
              <a:t>for </a:t>
            </a:r>
            <a:r>
              <a:rPr lang="en-US" spc="-70" dirty="0">
                <a:latin typeface="Arial"/>
                <a:cs typeface="Arial"/>
              </a:rPr>
              <a:t>educational </a:t>
            </a:r>
            <a:r>
              <a:rPr lang="en-US" spc="-30" dirty="0">
                <a:latin typeface="Arial"/>
                <a:cs typeface="Arial"/>
              </a:rPr>
              <a:t>institutions). </a:t>
            </a:r>
            <a:r>
              <a:rPr lang="en-US" spc="-195" dirty="0">
                <a:latin typeface="Arial"/>
                <a:cs typeface="Arial"/>
              </a:rPr>
              <a:t>As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05" dirty="0">
                <a:latin typeface="Arial"/>
                <a:cs typeface="Arial"/>
              </a:rPr>
              <a:t>example </a:t>
            </a:r>
            <a:r>
              <a:rPr lang="en-US" spc="-114" dirty="0">
                <a:latin typeface="Arial"/>
                <a:cs typeface="Arial"/>
              </a:rPr>
              <a:t>shows,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30" dirty="0">
                <a:latin typeface="Arial"/>
                <a:cs typeface="Arial"/>
              </a:rPr>
              <a:t>names </a:t>
            </a:r>
            <a:r>
              <a:rPr lang="en-US" spc="-90" dirty="0">
                <a:latin typeface="Arial"/>
                <a:cs typeface="Arial"/>
              </a:rPr>
              <a:t>are </a:t>
            </a:r>
            <a:r>
              <a:rPr lang="en-US" spc="5" dirty="0">
                <a:latin typeface="Arial"/>
                <a:cs typeface="Arial"/>
              </a:rPr>
              <a:t>written </a:t>
            </a:r>
            <a:r>
              <a:rPr lang="en-US" spc="10" dirty="0">
                <a:latin typeface="Arial"/>
                <a:cs typeface="Arial"/>
              </a:rPr>
              <a:t>with </a:t>
            </a:r>
            <a:r>
              <a:rPr lang="en-US" spc="-20" dirty="0">
                <a:latin typeface="Arial"/>
                <a:cs typeface="Arial"/>
              </a:rPr>
              <a:t>the  </a:t>
            </a:r>
            <a:r>
              <a:rPr lang="en-US" spc="-70" dirty="0">
                <a:latin typeface="Arial"/>
                <a:cs typeface="Arial"/>
              </a:rPr>
              <a:t>local </a:t>
            </a:r>
            <a:r>
              <a:rPr lang="en-US" spc="-60" dirty="0">
                <a:latin typeface="Arial"/>
                <a:cs typeface="Arial"/>
              </a:rPr>
              <a:t>label </a:t>
            </a:r>
            <a:r>
              <a:rPr lang="en-US" spc="-20" dirty="0">
                <a:latin typeface="Arial"/>
                <a:cs typeface="Arial"/>
              </a:rPr>
              <a:t>first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0" dirty="0">
                <a:latin typeface="Arial"/>
                <a:cs typeface="Arial"/>
              </a:rPr>
              <a:t>top</a:t>
            </a:r>
            <a:r>
              <a:rPr lang="en-US" spc="-400" dirty="0">
                <a:latin typeface="Arial"/>
                <a:cs typeface="Arial"/>
              </a:rPr>
              <a:t> </a:t>
            </a:r>
            <a:r>
              <a:rPr lang="en-US" spc="-70" dirty="0">
                <a:latin typeface="Arial"/>
                <a:cs typeface="Arial"/>
              </a:rPr>
              <a:t>domain last.</a:t>
            </a:r>
          </a:p>
        </p:txBody>
      </p:sp>
      <p:sp>
        <p:nvSpPr>
          <p:cNvPr id="6" name="object 7"/>
          <p:cNvSpPr/>
          <p:nvPr/>
        </p:nvSpPr>
        <p:spPr>
          <a:xfrm>
            <a:off x="3357788" y="3939100"/>
            <a:ext cx="5578394" cy="2156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98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 fontScale="90000"/>
          </a:bodyPr>
          <a:lstStyle/>
          <a:p>
            <a:pPr marL="12700">
              <a:lnSpc>
                <a:spcPts val="4775"/>
              </a:lnSpc>
              <a:spcBef>
                <a:spcPts val="95"/>
              </a:spcBef>
            </a:pPr>
            <a:r>
              <a:rPr lang="en-US" sz="4000" spc="-505" dirty="0"/>
              <a:t>DNS: </a:t>
            </a:r>
            <a:r>
              <a:rPr lang="en-US" sz="4000" spc="-275" dirty="0"/>
              <a:t>How </a:t>
            </a:r>
            <a:r>
              <a:rPr lang="en-US" sz="4000" spc="75" dirty="0"/>
              <a:t>it</a:t>
            </a:r>
            <a:r>
              <a:rPr lang="en-US" sz="4000" spc="-195" dirty="0"/>
              <a:t> </a:t>
            </a:r>
            <a:r>
              <a:rPr lang="en-US" sz="4000" spc="-280" dirty="0"/>
              <a:t>works?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spc="-330" dirty="0"/>
              <a:t>Example: </a:t>
            </a:r>
            <a:r>
              <a:rPr lang="en-US" sz="4000" spc="-315" dirty="0"/>
              <a:t>Hannah  </a:t>
            </a:r>
            <a:r>
              <a:rPr lang="en-US" sz="4000" spc="-165" dirty="0"/>
              <a:t>want </a:t>
            </a:r>
            <a:r>
              <a:rPr lang="en-US" sz="4000" spc="-10" dirty="0"/>
              <a:t>to </a:t>
            </a:r>
            <a:r>
              <a:rPr lang="en-US" sz="4000" spc="-215" dirty="0"/>
              <a:t>connect  </a:t>
            </a:r>
            <a:r>
              <a:rPr lang="en-US" sz="4000" spc="-885" dirty="0"/>
              <a:t> </a:t>
            </a:r>
            <a:r>
              <a:rPr lang="en-US" sz="4000" spc="-120" dirty="0"/>
              <a:t>at  </a:t>
            </a:r>
            <a:r>
              <a:rPr lang="en-US" sz="4000" spc="-250" dirty="0">
                <a:hlinkClick r:id="rId3"/>
              </a:rPr>
              <a:t>www.fredsco.com</a:t>
            </a:r>
            <a:endParaRPr lang="en-US"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207818" y="2247611"/>
            <a:ext cx="8672946" cy="375679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11430" indent="-227965" algn="just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14" dirty="0">
                <a:latin typeface="Arial"/>
                <a:cs typeface="Arial"/>
              </a:rPr>
              <a:t>Hannah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85" dirty="0">
                <a:latin typeface="Arial"/>
                <a:cs typeface="Arial"/>
              </a:rPr>
              <a:t>types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www.fredsco.com, </a:t>
            </a:r>
            <a:r>
              <a:rPr sz="2000" spc="-100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(example.com).</a:t>
            </a:r>
            <a:endParaRPr sz="2000" dirty="0">
              <a:latin typeface="Arial"/>
              <a:cs typeface="Arial"/>
            </a:endParaRPr>
          </a:p>
          <a:p>
            <a:pPr marL="240665" marR="5080" indent="-227965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35" dirty="0">
                <a:latin typeface="Arial"/>
                <a:cs typeface="Arial"/>
                <a:hlinkClick r:id="rId3"/>
              </a:rPr>
              <a:t>http://www.fredsco.com. </a:t>
            </a:r>
            <a:r>
              <a:rPr sz="2000" spc="-114" dirty="0">
                <a:latin typeface="Arial"/>
                <a:cs typeface="Arial"/>
              </a:rPr>
              <a:t>However,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60" dirty="0">
                <a:latin typeface="Arial"/>
                <a:cs typeface="Arial"/>
              </a:rPr>
              <a:t>now 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50" dirty="0">
                <a:latin typeface="Arial"/>
                <a:cs typeface="Arial"/>
              </a:rPr>
              <a:t>configuration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tells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30" dirty="0">
                <a:latin typeface="Arial"/>
                <a:cs typeface="Arial"/>
              </a:rPr>
              <a:t>if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name,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80" dirty="0">
                <a:latin typeface="Arial"/>
                <a:cs typeface="Arial"/>
              </a:rPr>
              <a:t>should </a:t>
            </a:r>
            <a:r>
              <a:rPr sz="2000" spc="-155" dirty="0">
                <a:latin typeface="Arial"/>
                <a:cs typeface="Arial"/>
              </a:rPr>
              <a:t>ask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80" dirty="0">
                <a:latin typeface="Arial"/>
                <a:cs typeface="Arial"/>
              </a:rPr>
              <a:t>1.1.1.1 </a:t>
            </a:r>
            <a:r>
              <a:rPr sz="2000" spc="-95" dirty="0">
                <a:latin typeface="Arial"/>
                <a:cs typeface="Arial"/>
              </a:rPr>
              <a:t>(Root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server).</a:t>
            </a:r>
            <a:endParaRPr sz="2000" dirty="0">
              <a:latin typeface="Arial"/>
              <a:cs typeface="Arial"/>
            </a:endParaRPr>
          </a:p>
          <a:p>
            <a:pPr marL="240665" marR="7620" indent="-227965" algn="just">
              <a:lnSpc>
                <a:spcPct val="90000"/>
              </a:lnSpc>
              <a:spcBef>
                <a:spcPts val="1360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85" dirty="0">
                <a:latin typeface="Arial"/>
                <a:cs typeface="Arial"/>
              </a:rPr>
              <a:t>1.1.1.1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table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lists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30" dirty="0">
                <a:latin typeface="Arial"/>
                <a:cs typeface="Arial"/>
              </a:rPr>
              <a:t>addresses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bunch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100" dirty="0">
                <a:latin typeface="Arial"/>
                <a:cs typeface="Arial"/>
              </a:rPr>
              <a:t>servers.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10" dirty="0">
                <a:latin typeface="Arial"/>
                <a:cs typeface="Arial"/>
              </a:rPr>
              <a:t>that 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</a:rPr>
              <a:t>“example.com,“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150.1.3.4 </a:t>
            </a:r>
            <a:r>
              <a:rPr sz="2000" spc="-130" dirty="0">
                <a:latin typeface="Arial"/>
                <a:cs typeface="Arial"/>
              </a:rPr>
              <a:t>can 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100" dirty="0">
                <a:latin typeface="Arial"/>
                <a:cs typeface="Arial"/>
              </a:rPr>
              <a:t>knows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0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"fredsco.com,"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199.1.1.3 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40" dirty="0">
                <a:latin typeface="Arial"/>
                <a:cs typeface="Arial"/>
              </a:rPr>
              <a:t>direct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right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114" dirty="0">
                <a:latin typeface="Arial"/>
                <a:cs typeface="Arial"/>
              </a:rPr>
              <a:t>back </a:t>
            </a:r>
            <a:r>
              <a:rPr sz="2000" spc="1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15" dirty="0">
                <a:latin typeface="Arial"/>
                <a:cs typeface="Arial"/>
              </a:rPr>
              <a:t>DNS, </a:t>
            </a:r>
            <a:r>
              <a:rPr sz="2000" spc="-45" dirty="0">
                <a:latin typeface="Arial"/>
                <a:cs typeface="Arial"/>
              </a:rPr>
              <a:t>referring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at  </a:t>
            </a:r>
            <a:r>
              <a:rPr sz="2000" spc="-85" dirty="0">
                <a:latin typeface="Arial"/>
                <a:cs typeface="Arial"/>
              </a:rPr>
              <a:t>199.1.1.3.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45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0" dirty="0"/>
              <a:t> </a:t>
            </a:r>
            <a:r>
              <a:rPr lang="en-US" sz="4000" spc="-310" dirty="0"/>
              <a:t>works?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207818" y="2510848"/>
            <a:ext cx="8811491" cy="238206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marR="5715" indent="-456565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50" dirty="0">
                <a:latin typeface="Arial"/>
                <a:cs typeface="Arial"/>
              </a:rPr>
              <a:t>now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30" dirty="0">
                <a:latin typeface="Arial"/>
                <a:cs typeface="Arial"/>
              </a:rPr>
              <a:t>Fredsco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(199.1.1.3).</a:t>
            </a:r>
            <a:endParaRPr sz="2000" dirty="0">
              <a:latin typeface="Arial"/>
              <a:cs typeface="Arial"/>
            </a:endParaRPr>
          </a:p>
          <a:p>
            <a:pPr marL="413384" indent="-40068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 startAt="4"/>
              <a:tabLst>
                <a:tab pos="413384" algn="l"/>
                <a:tab pos="41402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Fredsco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10" dirty="0">
                <a:latin typeface="Arial"/>
                <a:cs typeface="Arial"/>
              </a:rPr>
              <a:t>address. </a:t>
            </a:r>
            <a:r>
              <a:rPr sz="2000" spc="30" dirty="0">
                <a:latin typeface="Arial"/>
                <a:cs typeface="Arial"/>
              </a:rPr>
              <a:t>It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reply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  <a:p>
            <a:pPr marL="24066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requesting </a:t>
            </a:r>
            <a:r>
              <a:rPr sz="2000" spc="-65" dirty="0">
                <a:latin typeface="Arial"/>
                <a:cs typeface="Arial"/>
              </a:rPr>
              <a:t>host, </a:t>
            </a:r>
            <a:r>
              <a:rPr sz="2000" spc="-100" dirty="0">
                <a:latin typeface="Arial"/>
                <a:cs typeface="Arial"/>
              </a:rPr>
              <a:t>namely, </a:t>
            </a: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40665" marR="5080" indent="-227965">
              <a:lnSpc>
                <a:spcPts val="2160"/>
              </a:lnSpc>
              <a:spcBef>
                <a:spcPts val="1425"/>
              </a:spcBef>
              <a:buClr>
                <a:srgbClr val="9DBEBD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70" dirty="0">
                <a:latin typeface="Arial"/>
                <a:cs typeface="Arial"/>
              </a:rPr>
              <a:t>replies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Hannah, </a:t>
            </a:r>
            <a:r>
              <a:rPr sz="2000" spc="-35" dirty="0">
                <a:latin typeface="Arial"/>
                <a:cs typeface="Arial"/>
              </a:rPr>
              <a:t>telling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 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resolves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199.1.1.2.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93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5" dirty="0"/>
              <a:t> </a:t>
            </a:r>
            <a:r>
              <a:rPr lang="en-US" sz="4000" spc="-310" dirty="0"/>
              <a:t>works? (cont.)</a:t>
            </a:r>
            <a:endParaRPr lang="en-US" sz="4000" dirty="0"/>
          </a:p>
        </p:txBody>
      </p:sp>
      <p:sp>
        <p:nvSpPr>
          <p:cNvPr id="12" name="object 6"/>
          <p:cNvSpPr/>
          <p:nvPr/>
        </p:nvSpPr>
        <p:spPr>
          <a:xfrm>
            <a:off x="1188214" y="2150198"/>
            <a:ext cx="7748570" cy="4135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2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254" dirty="0"/>
              <a:t>types </a:t>
            </a:r>
            <a:r>
              <a:rPr lang="en-US" sz="4000" spc="-60" dirty="0"/>
              <a:t>of </a:t>
            </a:r>
            <a:r>
              <a:rPr lang="en-US" sz="4000" spc="-700" dirty="0"/>
              <a:t>D    N    S</a:t>
            </a:r>
            <a:r>
              <a:rPr lang="en-US" sz="4000" spc="-944" dirty="0"/>
              <a:t>                             </a:t>
            </a:r>
            <a:r>
              <a:rPr lang="en-US" sz="4000" spc="-250" dirty="0"/>
              <a:t>   queries</a:t>
            </a:r>
            <a:endParaRPr lang="en-US" sz="4000" dirty="0"/>
          </a:p>
        </p:txBody>
      </p:sp>
      <p:sp>
        <p:nvSpPr>
          <p:cNvPr id="5" name="object 6"/>
          <p:cNvSpPr txBox="1"/>
          <p:nvPr/>
        </p:nvSpPr>
        <p:spPr>
          <a:xfrm>
            <a:off x="101212" y="2289175"/>
            <a:ext cx="8724134" cy="350801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177165">
              <a:lnSpc>
                <a:spcPts val="2160"/>
              </a:lnSpc>
              <a:spcBef>
                <a:spcPts val="375"/>
              </a:spcBef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90" dirty="0">
                <a:latin typeface="Arial"/>
                <a:cs typeface="Arial"/>
              </a:rPr>
              <a:t>according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manner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complete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processed.  </a:t>
            </a:r>
            <a:r>
              <a:rPr sz="2000" spc="-95" dirty="0">
                <a:latin typeface="Arial"/>
                <a:cs typeface="Arial"/>
              </a:rPr>
              <a:t>Generally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follows.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35" dirty="0">
                <a:latin typeface="Trebuchet MS"/>
                <a:cs typeface="Trebuchet MS"/>
              </a:rPr>
              <a:t>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recursive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50" dirty="0">
                <a:latin typeface="Arial"/>
                <a:cs typeface="Arial"/>
              </a:rPr>
              <a:t>who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received</a:t>
            </a:r>
            <a:endParaRPr sz="2000" dirty="0">
              <a:latin typeface="Arial"/>
              <a:cs typeface="Arial"/>
            </a:endParaRPr>
          </a:p>
          <a:p>
            <a:pPr marL="469265">
              <a:lnSpc>
                <a:spcPts val="2160"/>
              </a:lnSpc>
            </a:pP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sender’s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query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job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fetching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answer,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giving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sender.</a:t>
            </a:r>
            <a:endParaRPr sz="2000" dirty="0">
              <a:latin typeface="Arial"/>
              <a:cs typeface="Arial"/>
            </a:endParaRPr>
          </a:p>
          <a:p>
            <a:pPr marL="469265" marR="285115">
              <a:lnSpc>
                <a:spcPts val="2160"/>
              </a:lnSpc>
              <a:spcBef>
                <a:spcPts val="155"/>
              </a:spcBef>
            </a:pPr>
            <a:r>
              <a:rPr sz="2000" spc="-80" dirty="0">
                <a:latin typeface="Arial"/>
                <a:cs typeface="Arial"/>
              </a:rPr>
              <a:t>During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114" dirty="0">
                <a:latin typeface="Arial"/>
                <a:cs typeface="Arial"/>
              </a:rPr>
              <a:t>process,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260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internet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sender’s </a:t>
            </a:r>
            <a:r>
              <a:rPr sz="2000" spc="-75" dirty="0">
                <a:latin typeface="Arial"/>
                <a:cs typeface="Arial"/>
              </a:rPr>
              <a:t>behalf,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  <a:p>
            <a:pPr marL="469265" marR="173990" indent="-456565">
              <a:lnSpc>
                <a:spcPct val="90100"/>
              </a:lnSpc>
              <a:spcBef>
                <a:spcPts val="1355"/>
              </a:spcBef>
              <a:buClr>
                <a:srgbClr val="9DBEBD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120" dirty="0">
                <a:latin typeface="Trebuchet MS"/>
                <a:cs typeface="Trebuchet MS"/>
              </a:rPr>
              <a:t>Iterative query </a:t>
            </a:r>
            <a:r>
              <a:rPr sz="2000" b="1" spc="-75" dirty="0">
                <a:latin typeface="Trebuchet MS"/>
                <a:cs typeface="Trebuchet MS"/>
              </a:rPr>
              <a:t>OR </a:t>
            </a:r>
            <a:r>
              <a:rPr sz="2000" b="1" spc="-120" dirty="0">
                <a:latin typeface="Trebuchet MS"/>
                <a:cs typeface="Trebuchet MS"/>
              </a:rPr>
              <a:t>Nonrecursive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0" dirty="0">
                <a:latin typeface="Arial"/>
                <a:cs typeface="Arial"/>
              </a:rPr>
              <a:t>iterative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name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120" dirty="0">
                <a:latin typeface="Arial"/>
                <a:cs typeface="Arial"/>
              </a:rPr>
              <a:t>go 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fetch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complete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answer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sender’s</a:t>
            </a:r>
            <a:r>
              <a:rPr sz="2000" spc="-85" dirty="0">
                <a:latin typeface="Arial"/>
                <a:cs typeface="Arial"/>
              </a:rPr>
              <a:t> query,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give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referral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other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server's,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79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390" dirty="0"/>
              <a:t>Recursive </a:t>
            </a:r>
            <a:r>
              <a:rPr lang="en-US" sz="4000" spc="-120" dirty="0"/>
              <a:t>query/ </a:t>
            </a:r>
            <a:r>
              <a:rPr lang="en-US" sz="4000" spc="-175" dirty="0"/>
              <a:t>Iterative</a:t>
            </a:r>
            <a:r>
              <a:rPr lang="en-US" sz="4000" spc="-575" dirty="0"/>
              <a:t>  </a:t>
            </a:r>
            <a:r>
              <a:rPr lang="en-US" sz="4000" spc="-210" dirty="0"/>
              <a:t>query</a:t>
            </a:r>
            <a:endParaRPr lang="en-US" sz="4000" dirty="0"/>
          </a:p>
        </p:txBody>
      </p:sp>
      <p:sp>
        <p:nvSpPr>
          <p:cNvPr id="4" name="object 8"/>
          <p:cNvSpPr/>
          <p:nvPr/>
        </p:nvSpPr>
        <p:spPr>
          <a:xfrm>
            <a:off x="224444" y="2069869"/>
            <a:ext cx="3867912" cy="376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5033633" y="2069869"/>
            <a:ext cx="3599688" cy="379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08401" y="5869709"/>
            <a:ext cx="3043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</a:t>
            </a:r>
            <a:r>
              <a:rPr lang="en-US" sz="1400" b="1" spc="-70" dirty="0">
                <a:latin typeface="Trebuchet MS"/>
                <a:cs typeface="Trebuchet MS"/>
              </a:rPr>
              <a:t> </a:t>
            </a:r>
            <a:r>
              <a:rPr sz="1400" b="1" spc="-33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iterative queries.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282807" y="5897852"/>
            <a:ext cx="3101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 </a:t>
            </a:r>
            <a:r>
              <a:rPr sz="1400" b="1" spc="-95" dirty="0">
                <a:latin typeface="Trebuchet MS"/>
                <a:cs typeface="Trebuchet MS"/>
              </a:rPr>
              <a:t>recursive</a:t>
            </a:r>
            <a:r>
              <a:rPr sz="1400" b="1" spc="-335" dirty="0">
                <a:latin typeface="Trebuchet MS"/>
                <a:cs typeface="Trebuchet MS"/>
              </a:rPr>
              <a:t> </a:t>
            </a:r>
            <a:r>
              <a:rPr lang="en-US" sz="1400" b="1" spc="-33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queries.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718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23309"/>
            <a:ext cx="7495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Different layers of Protocol</a:t>
            </a:r>
          </a:p>
          <a:p>
            <a:r>
              <a:rPr lang="en-US" dirty="0"/>
              <a:t>2. Protocol Types</a:t>
            </a:r>
          </a:p>
          <a:p>
            <a:r>
              <a:rPr lang="en-US" dirty="0"/>
              <a:t>3. HTTP</a:t>
            </a:r>
          </a:p>
          <a:p>
            <a:r>
              <a:rPr lang="en-US" dirty="0"/>
              <a:t>4. DNS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What </a:t>
            </a:r>
            <a:r>
              <a:rPr lang="en-US" sz="4000" spc="-305" dirty="0"/>
              <a:t>is </a:t>
            </a:r>
            <a:r>
              <a:rPr lang="en-US" sz="4000" spc="-550" dirty="0"/>
              <a:t> </a:t>
            </a:r>
            <a:r>
              <a:rPr lang="en-US" sz="4000" spc="-270" dirty="0"/>
              <a:t>Protocol?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51087" y="2386157"/>
            <a:ext cx="8618840" cy="26443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spc="-100" dirty="0">
                <a:latin typeface="Trebuchet MS"/>
                <a:cs typeface="Trebuchet MS"/>
              </a:rPr>
              <a:t>Protocol</a:t>
            </a:r>
            <a:r>
              <a:rPr sz="2000" spc="-100" dirty="0">
                <a:latin typeface="Arial"/>
                <a:cs typeface="Arial"/>
              </a:rPr>
              <a:t>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computer </a:t>
            </a:r>
            <a:r>
              <a:rPr sz="2000" spc="-65" dirty="0">
                <a:latin typeface="Arial"/>
                <a:cs typeface="Arial"/>
              </a:rPr>
              <a:t>networks, communication </a:t>
            </a:r>
            <a:r>
              <a:rPr sz="2000" spc="-114" dirty="0">
                <a:latin typeface="Arial"/>
                <a:cs typeface="Arial"/>
              </a:rPr>
              <a:t>occurs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25" dirty="0">
                <a:latin typeface="Arial"/>
                <a:cs typeface="Arial"/>
              </a:rPr>
              <a:t>in different </a:t>
            </a:r>
            <a:r>
              <a:rPr sz="2000" spc="-125" dirty="0">
                <a:latin typeface="Arial"/>
                <a:cs typeface="Arial"/>
              </a:rPr>
              <a:t>systems.  </a:t>
            </a:r>
            <a:r>
              <a:rPr sz="2000" spc="-110" dirty="0">
                <a:latin typeface="Arial"/>
                <a:cs typeface="Arial"/>
              </a:rPr>
              <a:t>However, </a:t>
            </a:r>
            <a:r>
              <a:rPr sz="2000" spc="5" dirty="0">
                <a:latin typeface="Arial"/>
                <a:cs typeface="Arial"/>
              </a:rPr>
              <a:t>two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75" dirty="0">
                <a:latin typeface="Arial"/>
                <a:cs typeface="Arial"/>
              </a:rPr>
              <a:t>simply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20" dirty="0">
                <a:latin typeface="Arial"/>
                <a:cs typeface="Arial"/>
              </a:rPr>
              <a:t>bit </a:t>
            </a:r>
            <a:r>
              <a:rPr sz="2000" spc="-100" dirty="0">
                <a:latin typeface="Arial"/>
                <a:cs typeface="Arial"/>
              </a:rPr>
              <a:t>streams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expect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 </a:t>
            </a:r>
            <a:r>
              <a:rPr sz="2000" spc="-65" dirty="0">
                <a:latin typeface="Arial"/>
                <a:cs typeface="Arial"/>
              </a:rPr>
              <a:t>understood. </a:t>
            </a:r>
            <a:r>
              <a:rPr sz="2000" spc="-125" dirty="0">
                <a:latin typeface="Arial"/>
                <a:cs typeface="Arial"/>
              </a:rPr>
              <a:t>For </a:t>
            </a:r>
            <a:r>
              <a:rPr sz="2000" spc="-65" dirty="0">
                <a:latin typeface="Arial"/>
                <a:cs typeface="Arial"/>
              </a:rPr>
              <a:t>communication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occur,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65" dirty="0">
                <a:latin typeface="Arial"/>
                <a:cs typeface="Arial"/>
              </a:rPr>
              <a:t>must </a:t>
            </a:r>
            <a:r>
              <a:rPr sz="2000" spc="-110" dirty="0">
                <a:latin typeface="Arial"/>
                <a:cs typeface="Arial"/>
              </a:rPr>
              <a:t>agree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rules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90" dirty="0">
                <a:latin typeface="Arial"/>
                <a:cs typeface="Arial"/>
              </a:rPr>
              <a:t>govern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-75" dirty="0">
                <a:latin typeface="Arial"/>
                <a:cs typeface="Arial"/>
              </a:rPr>
              <a:t>communications.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35" dirty="0">
                <a:latin typeface="Arial"/>
                <a:cs typeface="Arial"/>
              </a:rPr>
              <a:t>what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communicated, </a:t>
            </a:r>
            <a:r>
              <a:rPr sz="2000" spc="-55" dirty="0">
                <a:latin typeface="Arial"/>
                <a:cs typeface="Arial"/>
              </a:rPr>
              <a:t>how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communicated,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communicated.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120" dirty="0">
                <a:latin typeface="Arial"/>
                <a:cs typeface="Arial"/>
              </a:rPr>
              <a:t>Example: </a:t>
            </a:r>
            <a:r>
              <a:rPr sz="2000" spc="-265" dirty="0">
                <a:latin typeface="Arial"/>
                <a:cs typeface="Arial"/>
              </a:rPr>
              <a:t>HTTP, </a:t>
            </a:r>
            <a:r>
              <a:rPr sz="2000" spc="-295" dirty="0">
                <a:latin typeface="Arial"/>
                <a:cs typeface="Arial"/>
              </a:rPr>
              <a:t>FTP, </a:t>
            </a:r>
            <a:r>
              <a:rPr sz="2000" spc="-275" dirty="0">
                <a:latin typeface="Arial"/>
                <a:cs typeface="Arial"/>
              </a:rPr>
              <a:t>TCP,IP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7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440" dirty="0"/>
              <a:t>Layers</a:t>
            </a:r>
            <a:r>
              <a:rPr lang="en-US" sz="4000" spc="-565" dirty="0"/>
              <a:t>  </a:t>
            </a:r>
            <a:r>
              <a:rPr lang="en-US" sz="4000" spc="-245" dirty="0"/>
              <a:t>Protocol</a:t>
            </a:r>
            <a:endParaRPr lang="en-US" sz="4000" dirty="0"/>
          </a:p>
        </p:txBody>
      </p:sp>
      <p:sp>
        <p:nvSpPr>
          <p:cNvPr id="5" name="object 6"/>
          <p:cNvSpPr/>
          <p:nvPr/>
        </p:nvSpPr>
        <p:spPr>
          <a:xfrm>
            <a:off x="1500169" y="2119746"/>
            <a:ext cx="5949696" cy="4009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7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45" dirty="0"/>
              <a:t>Protocol</a:t>
            </a:r>
            <a:r>
              <a:rPr lang="en-US" sz="4000" spc="-440" dirty="0"/>
              <a:t>  </a:t>
            </a:r>
            <a:r>
              <a:rPr lang="en-US" sz="4000" spc="-475" dirty="0"/>
              <a:t>Types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15067" y="2330738"/>
            <a:ext cx="8668716" cy="319831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Font typeface="Wingdings"/>
              <a:buChar char=""/>
              <a:tabLst>
                <a:tab pos="271780" algn="l"/>
              </a:tabLst>
            </a:pPr>
            <a:r>
              <a:rPr sz="2000" b="1" spc="-90" dirty="0">
                <a:latin typeface="Trebuchet MS"/>
                <a:cs typeface="Trebuchet MS"/>
              </a:rPr>
              <a:t>PUSH </a:t>
            </a:r>
            <a:r>
              <a:rPr sz="2000" b="1" spc="-120" dirty="0">
                <a:latin typeface="Trebuchet MS"/>
                <a:cs typeface="Trebuchet MS"/>
              </a:rPr>
              <a:t>protocol: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push </a:t>
            </a:r>
            <a:r>
              <a:rPr sz="2000" spc="-65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connection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keeps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65" dirty="0">
                <a:latin typeface="Arial"/>
                <a:cs typeface="Arial"/>
              </a:rPr>
              <a:t>constantly </a:t>
            </a:r>
            <a:r>
              <a:rPr sz="2000" spc="-70" dirty="0">
                <a:latin typeface="Arial"/>
                <a:cs typeface="Arial"/>
              </a:rPr>
              <a:t>active.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114" dirty="0">
                <a:latin typeface="Arial"/>
                <a:cs typeface="Arial"/>
              </a:rPr>
              <a:t>send </a:t>
            </a:r>
            <a:r>
              <a:rPr sz="2000" spc="-90" dirty="0">
                <a:latin typeface="Arial"/>
                <a:cs typeface="Arial"/>
              </a:rPr>
              <a:t>(push)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75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that 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100" dirty="0">
                <a:latin typeface="Arial"/>
                <a:cs typeface="Arial"/>
              </a:rPr>
              <a:t>always-on </a:t>
            </a:r>
            <a:r>
              <a:rPr sz="2000" spc="-65" dirty="0">
                <a:latin typeface="Arial"/>
                <a:cs typeface="Arial"/>
              </a:rPr>
              <a:t>connection. In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80" dirty="0">
                <a:latin typeface="Arial"/>
                <a:cs typeface="Arial"/>
              </a:rPr>
              <a:t>words,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235" dirty="0">
                <a:latin typeface="Arial"/>
                <a:cs typeface="Arial"/>
              </a:rPr>
              <a:t>PUSHes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client. 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35" dirty="0">
                <a:latin typeface="Arial"/>
                <a:cs typeface="Arial"/>
              </a:rPr>
              <a:t>SMTP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DBEBD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DBEBD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 marL="104139" marR="242570" indent="-91440">
              <a:lnSpc>
                <a:spcPct val="90000"/>
              </a:lnSpc>
              <a:buClr>
                <a:srgbClr val="9DBEBD"/>
              </a:buClr>
              <a:buFont typeface="Wingdings"/>
              <a:buChar char=""/>
              <a:tabLst>
                <a:tab pos="215900" algn="l"/>
              </a:tabLst>
            </a:pPr>
            <a:r>
              <a:rPr sz="2000" b="1" spc="-175" dirty="0">
                <a:latin typeface="Trebuchet MS"/>
                <a:cs typeface="Trebuchet MS"/>
              </a:rPr>
              <a:t>PULL </a:t>
            </a:r>
            <a:r>
              <a:rPr sz="2000" b="1" spc="-114" dirty="0">
                <a:latin typeface="Trebuchet MS"/>
                <a:cs typeface="Trebuchet MS"/>
              </a:rPr>
              <a:t>protocol: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pull </a:t>
            </a:r>
            <a:r>
              <a:rPr sz="2000" spc="-60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90" dirty="0">
                <a:latin typeface="Arial"/>
                <a:cs typeface="Arial"/>
              </a:rPr>
              <a:t>connects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135" dirty="0">
                <a:latin typeface="Arial"/>
                <a:cs typeface="Arial"/>
              </a:rPr>
              <a:t>checks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65" dirty="0">
                <a:latin typeface="Arial"/>
                <a:cs typeface="Arial"/>
              </a:rPr>
              <a:t>(pulls)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recent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events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closes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connection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disconnects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from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The  </a:t>
            </a:r>
            <a:r>
              <a:rPr sz="2000" spc="-40" dirty="0">
                <a:latin typeface="Arial"/>
                <a:cs typeface="Arial"/>
              </a:rPr>
              <a:t>client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whole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procedure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get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updated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about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new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events.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mode,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clients 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245" dirty="0">
                <a:latin typeface="Arial"/>
                <a:cs typeface="Arial"/>
              </a:rPr>
              <a:t>PULLs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245" dirty="0">
                <a:latin typeface="Arial"/>
                <a:cs typeface="Arial"/>
              </a:rPr>
              <a:t>HTTP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0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520" dirty="0"/>
              <a:t> </a:t>
            </a:r>
            <a:r>
              <a:rPr lang="en-US" sz="4000" spc="-645" dirty="0"/>
              <a:t>HTTP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144659" y="2330738"/>
            <a:ext cx="8777668" cy="37542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445770" indent="-91440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5" dirty="0">
                <a:latin typeface="Arial"/>
                <a:cs typeface="Arial"/>
              </a:rPr>
              <a:t>HTTP </a:t>
            </a:r>
            <a:r>
              <a:rPr sz="2000" spc="-60" dirty="0">
                <a:latin typeface="Arial"/>
                <a:cs typeface="Arial"/>
              </a:rPr>
              <a:t>(Hypertext </a:t>
            </a:r>
            <a:r>
              <a:rPr sz="2000" spc="-114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Protocol)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world </a:t>
            </a:r>
            <a:r>
              <a:rPr sz="2000" spc="-50" dirty="0">
                <a:latin typeface="Arial"/>
                <a:cs typeface="Arial"/>
              </a:rPr>
              <a:t>wide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30" dirty="0">
                <a:latin typeface="Arial"/>
                <a:cs typeface="Arial"/>
              </a:rPr>
              <a:t>(www)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data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transfer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most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55" dirty="0">
                <a:latin typeface="Arial"/>
                <a:cs typeface="Arial"/>
              </a:rPr>
              <a:t>application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protocols.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Char char="•"/>
              <a:tabLst>
                <a:tab pos="220345" algn="l"/>
              </a:tabLst>
            </a:pP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specifies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request/response </a:t>
            </a:r>
            <a:r>
              <a:rPr sz="2000" spc="-45" dirty="0">
                <a:latin typeface="Arial"/>
                <a:cs typeface="Arial"/>
              </a:rPr>
              <a:t>protocol. </a:t>
            </a:r>
            <a:r>
              <a:rPr sz="2000" spc="-90" dirty="0">
                <a:latin typeface="Arial"/>
                <a:cs typeface="Arial"/>
              </a:rPr>
              <a:t>When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client, </a:t>
            </a:r>
            <a:r>
              <a:rPr sz="2000" spc="-50" dirty="0">
                <a:latin typeface="Arial"/>
                <a:cs typeface="Arial"/>
              </a:rPr>
              <a:t>typically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30" dirty="0">
                <a:latin typeface="Arial"/>
                <a:cs typeface="Arial"/>
              </a:rPr>
              <a:t>page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respond</a:t>
            </a:r>
            <a:endParaRPr sz="2000" dirty="0">
              <a:latin typeface="Arial"/>
              <a:cs typeface="Arial"/>
            </a:endParaRPr>
          </a:p>
          <a:p>
            <a:pPr marL="160020" indent="-147320">
              <a:lnSpc>
                <a:spcPct val="100000"/>
              </a:lnSpc>
              <a:spcBef>
                <a:spcPts val="1120"/>
              </a:spcBef>
              <a:buClr>
                <a:srgbClr val="9DBEBD"/>
              </a:buClr>
              <a:buChar char="•"/>
              <a:tabLst>
                <a:tab pos="160655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three </a:t>
            </a:r>
            <a:r>
              <a:rPr sz="2000" spc="-85" dirty="0">
                <a:latin typeface="Arial"/>
                <a:cs typeface="Arial"/>
              </a:rPr>
              <a:t>common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are: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5"/>
              </a:spcBef>
              <a:buChar char="■"/>
              <a:tabLst>
                <a:tab pos="316230" algn="l"/>
              </a:tabLst>
            </a:pPr>
            <a:r>
              <a:rPr sz="2000" spc="-305" dirty="0">
                <a:latin typeface="Arial"/>
                <a:cs typeface="Arial"/>
              </a:rPr>
              <a:t>GET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0"/>
              </a:spcBef>
              <a:buChar char="■"/>
              <a:tabLst>
                <a:tab pos="316230" algn="l"/>
              </a:tabLst>
            </a:pPr>
            <a:r>
              <a:rPr sz="2000" spc="-300" dirty="0">
                <a:latin typeface="Arial"/>
                <a:cs typeface="Arial"/>
              </a:rPr>
              <a:t>POST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60"/>
              </a:spcBef>
              <a:buChar char="■"/>
              <a:tabLst>
                <a:tab pos="316230" algn="l"/>
              </a:tabLst>
            </a:pPr>
            <a:r>
              <a:rPr sz="2000" spc="-240" dirty="0">
                <a:latin typeface="Arial"/>
                <a:cs typeface="Arial"/>
              </a:rPr>
              <a:t>PUT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8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64942" y="2233756"/>
            <a:ext cx="8798949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265" dirty="0">
                <a:latin typeface="Arial"/>
                <a:cs typeface="Arial"/>
              </a:rPr>
              <a:t>GET: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75" dirty="0">
                <a:latin typeface="Arial"/>
                <a:cs typeface="Arial"/>
              </a:rPr>
              <a:t>data.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browser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pages </a:t>
            </a:r>
            <a:r>
              <a:rPr sz="2000" spc="-25" dirty="0">
                <a:latin typeface="Arial"/>
                <a:cs typeface="Arial"/>
              </a:rPr>
              <a:t>from 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85" dirty="0">
                <a:latin typeface="Arial"/>
                <a:cs typeface="Arial"/>
              </a:rPr>
              <a:t>shown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Figure,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receives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responds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status </a:t>
            </a:r>
            <a:r>
              <a:rPr sz="2000" spc="-45" dirty="0">
                <a:latin typeface="Arial"/>
                <a:cs typeface="Arial"/>
              </a:rPr>
              <a:t>line,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45" dirty="0">
                <a:latin typeface="Arial"/>
                <a:cs typeface="Arial"/>
              </a:rPr>
              <a:t>HTTP/1.1 </a:t>
            </a:r>
            <a:r>
              <a:rPr sz="2000" spc="-95" dirty="0">
                <a:latin typeface="Arial"/>
                <a:cs typeface="Arial"/>
              </a:rPr>
              <a:t>200 </a:t>
            </a:r>
            <a:r>
              <a:rPr sz="2000" spc="-195" dirty="0">
                <a:latin typeface="Arial"/>
                <a:cs typeface="Arial"/>
              </a:rPr>
              <a:t>OK,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50" dirty="0">
                <a:latin typeface="Arial"/>
                <a:cs typeface="Arial"/>
              </a:rPr>
              <a:t>own,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body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75" dirty="0">
                <a:latin typeface="Arial"/>
                <a:cs typeface="Arial"/>
              </a:rPr>
              <a:t>requested </a:t>
            </a:r>
            <a:r>
              <a:rPr sz="2000" spc="-25" dirty="0">
                <a:latin typeface="Arial"/>
                <a:cs typeface="Arial"/>
              </a:rPr>
              <a:t>file,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30" dirty="0">
                <a:latin typeface="Arial"/>
                <a:cs typeface="Arial"/>
              </a:rPr>
              <a:t>error </a:t>
            </a:r>
            <a:r>
              <a:rPr sz="2000" spc="-145" dirty="0">
                <a:latin typeface="Arial"/>
                <a:cs typeface="Arial"/>
              </a:rPr>
              <a:t>message,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information.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522913" y="3352800"/>
            <a:ext cx="5490971" cy="272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13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28920" y="2391337"/>
            <a:ext cx="8779553" cy="19697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260"/>
              </a:spcBef>
              <a:buClr>
                <a:srgbClr val="9DBEBD"/>
              </a:buClr>
              <a:buChar char="•"/>
              <a:tabLst>
                <a:tab pos="274320" algn="l"/>
                <a:tab pos="274955" algn="l"/>
              </a:tabLst>
            </a:pPr>
            <a:r>
              <a:rPr sz="2000" spc="-300" dirty="0">
                <a:latin typeface="Arial"/>
                <a:cs typeface="Arial"/>
              </a:rPr>
              <a:t>POST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-165" dirty="0">
                <a:latin typeface="Arial"/>
                <a:cs typeface="Arial"/>
              </a:rPr>
              <a:t>messages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upload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76225" indent="-263525">
              <a:lnSpc>
                <a:spcPts val="2280"/>
              </a:lnSpc>
              <a:spcBef>
                <a:spcPts val="1165"/>
              </a:spcBef>
              <a:buClr>
                <a:srgbClr val="9DBEBD"/>
              </a:buClr>
              <a:buChar char="•"/>
              <a:tabLst>
                <a:tab pos="276225" algn="l"/>
                <a:tab pos="276860" algn="l"/>
              </a:tabLst>
            </a:pP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enters data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form </a:t>
            </a:r>
            <a:r>
              <a:rPr sz="2000" spc="-85" dirty="0">
                <a:latin typeface="Arial"/>
                <a:cs typeface="Arial"/>
              </a:rPr>
              <a:t>embedded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web </a:t>
            </a:r>
            <a:r>
              <a:rPr sz="2000" spc="-120" dirty="0">
                <a:latin typeface="Arial"/>
                <a:cs typeface="Arial"/>
              </a:rPr>
              <a:t>page, </a:t>
            </a:r>
            <a:r>
              <a:rPr sz="2000" spc="-300" dirty="0">
                <a:latin typeface="Arial"/>
                <a:cs typeface="Arial"/>
              </a:rPr>
              <a:t>POST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includes</a:t>
            </a:r>
            <a:endParaRPr sz="2000" dirty="0">
              <a:latin typeface="Arial"/>
              <a:cs typeface="Arial"/>
            </a:endParaRPr>
          </a:p>
          <a:p>
            <a:pPr marL="10350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message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17804" indent="-205104">
              <a:lnSpc>
                <a:spcPct val="100000"/>
              </a:lnSpc>
              <a:spcBef>
                <a:spcPts val="115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85" dirty="0">
                <a:latin typeface="Arial"/>
                <a:cs typeface="Arial"/>
              </a:rPr>
              <a:t>uploads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45" dirty="0">
                <a:latin typeface="Arial"/>
                <a:cs typeface="Arial"/>
              </a:rPr>
              <a:t>content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9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 </a:t>
            </a:r>
            <a:r>
              <a:rPr lang="en-US" sz="4000" spc="-640" dirty="0"/>
              <a:t>HTTP       </a:t>
            </a:r>
            <a:r>
              <a:rPr lang="en-US" sz="4000" spc="-245" dirty="0"/>
              <a:t>runs </a:t>
            </a:r>
            <a:r>
              <a:rPr lang="en-US" sz="4000" spc="-195" dirty="0"/>
              <a:t>on  </a:t>
            </a:r>
            <a:r>
              <a:rPr lang="en-US" sz="4000" spc="-825" dirty="0"/>
              <a:t>T C       P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42776" y="2316885"/>
            <a:ext cx="8474752" cy="225959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throughout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World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Wide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Web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(Hyper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Transfer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Protocol). 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provides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reliable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service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HTTP,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port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80.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implies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server;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similarly,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response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server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client.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worry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lost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data,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details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recovers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loss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reordering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within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network.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job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protocols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lower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stack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2469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0D6ABE-6495-465B-B13E-D497AC320A05}"/>
</file>

<file path=customXml/itemProps2.xml><?xml version="1.0" encoding="utf-8"?>
<ds:datastoreItem xmlns:ds="http://schemas.openxmlformats.org/officeDocument/2006/customXml" ds:itemID="{3EB99179-DFDC-4087-AD60-F16E40E89CF9}"/>
</file>

<file path=customXml/itemProps3.xml><?xml version="1.0" encoding="utf-8"?>
<ds:datastoreItem xmlns:ds="http://schemas.openxmlformats.org/officeDocument/2006/customXml" ds:itemID="{76DA0EA7-A0D7-4C59-A6C8-5246CFB7237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435</TotalTime>
  <Words>1648</Words>
  <Application>Microsoft Office PowerPoint</Application>
  <PresentationFormat>On-screen Show (4:3)</PresentationFormat>
  <Paragraphs>115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Application Layer Protocols</vt:lpstr>
      <vt:lpstr>Lecture Outline</vt:lpstr>
      <vt:lpstr>What is  Protocol? </vt:lpstr>
      <vt:lpstr>Different Layers  Protocol</vt:lpstr>
      <vt:lpstr>Protocol  Types </vt:lpstr>
      <vt:lpstr>Application Layer  Protocol: HTTP</vt:lpstr>
      <vt:lpstr>Application Layer  Protocol: HTTP     (c  o  n  t   .) </vt:lpstr>
      <vt:lpstr>Application Layer  Protocol: HTTP     (c  o  n  t   .) </vt:lpstr>
      <vt:lpstr>Application Layer  Protocol: HTTP       runs on  T C       P </vt:lpstr>
      <vt:lpstr>Application Layer  Protocol: D   N    S </vt:lpstr>
      <vt:lpstr>D    N     S  Hierarchy </vt:lpstr>
      <vt:lpstr>D    N     S         cont. </vt:lpstr>
      <vt:lpstr>Internet Domain  Names </vt:lpstr>
      <vt:lpstr>Internet Domain Names  (cont .)</vt:lpstr>
      <vt:lpstr>DNS: How it works? Example: Hannah  want to connect   at  www.fredsco.com</vt:lpstr>
      <vt:lpstr>D N S: How it works?</vt:lpstr>
      <vt:lpstr>D N S: How it works? (cont.)</vt:lpstr>
      <vt:lpstr>Different types of D    N    S                                queries</vt:lpstr>
      <vt:lpstr>Recursive query/ Iterative  query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169</cp:revision>
  <dcterms:created xsi:type="dcterms:W3CDTF">2018-12-10T17:20:29Z</dcterms:created>
  <dcterms:modified xsi:type="dcterms:W3CDTF">2022-02-08T05:59:25Z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