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8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61" r:id="rId8"/>
    <p:sldId id="262" r:id="rId9"/>
    <p:sldId id="264" r:id="rId10"/>
    <p:sldId id="267" r:id="rId11"/>
    <p:sldId id="266" r:id="rId12"/>
    <p:sldId id="269" r:id="rId13"/>
    <p:sldId id="270" r:id="rId14"/>
    <p:sldId id="271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4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smtClean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800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smtClean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195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smtClean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01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43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smtClean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47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smtClean="0"/>
              <a:t>6/14/2019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606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smtClean="0"/>
              <a:t>6/14/2019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660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smtClean="0"/>
              <a:t>6/14/2019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477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smtClean="0"/>
              <a:t>6/14/2019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04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smtClean="0"/>
              <a:t>6/14/2019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494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smtClean="0"/>
              <a:t>6/14/2019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02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smtClean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799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 Model Architecture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31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828800" y="360363"/>
            <a:ext cx="10058400" cy="7842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0" b="1" i="1" dirty="0" smtClean="0"/>
              <a:t>Transport Layer</a:t>
            </a:r>
            <a:endParaRPr lang="en-US" sz="4300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828800" y="1561512"/>
            <a:ext cx="93831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The </a:t>
            </a:r>
            <a:r>
              <a:rPr lang="en-US" sz="2000" dirty="0"/>
              <a:t>Transport layer provides for the segmentation of data and the control necessary to reassemble these pieces into the various communication streams. Its primary responsibilities to accomplish this are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Multiplexing and </a:t>
            </a:r>
            <a:r>
              <a:rPr lang="en-US" sz="2000" dirty="0" err="1" smtClean="0"/>
              <a:t>Demultiplexing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Segmenting data and managing each piece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Reassembling the segments into streams of application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Identifying the different </a:t>
            </a:r>
            <a:r>
              <a:rPr lang="en-US" sz="2000" dirty="0" smtClean="0"/>
              <a:t>applications (HTTP 80, FTP 20,21)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158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828800" y="360363"/>
            <a:ext cx="10058400" cy="7842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0" b="1" i="1" dirty="0" smtClean="0"/>
              <a:t>Network Layer</a:t>
            </a:r>
            <a:endParaRPr lang="en-US" sz="4300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828800" y="1561512"/>
            <a:ext cx="93831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Network layer, or OSI Layer 3, provides services to exchange the individual pieces of data over the network between identified end devices. To accomplish this end-to-end transport, Layer 3 uses </a:t>
            </a:r>
            <a:r>
              <a:rPr lang="en-US" sz="2000" dirty="0" smtClean="0"/>
              <a:t>following </a:t>
            </a:r>
            <a:r>
              <a:rPr lang="en-US" sz="2000" dirty="0"/>
              <a:t>basic processes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Logical Addressing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Encapsulation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Routing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Decapsulation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Error handling &amp; Diagnostics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4135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828800" y="360363"/>
            <a:ext cx="10058400" cy="7842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0" b="1" i="1" dirty="0" smtClean="0"/>
              <a:t>Data Link Layer</a:t>
            </a:r>
            <a:endParaRPr lang="en-US" sz="4300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828800" y="1144588"/>
            <a:ext cx="9580098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The data link layer transforms the physical layer, a raw transmission facility, to a </a:t>
            </a:r>
            <a:r>
              <a:rPr lang="en-US" sz="2000" dirty="0" smtClean="0"/>
              <a:t>reli­able </a:t>
            </a:r>
            <a:r>
              <a:rPr lang="en-US" sz="2000" dirty="0"/>
              <a:t>link. It makes the physical layer appear error-free to the upper layer (</a:t>
            </a:r>
            <a:r>
              <a:rPr lang="en-US" sz="2000" dirty="0" smtClean="0"/>
              <a:t>network layer). Other </a:t>
            </a:r>
            <a:r>
              <a:rPr lang="en-US" sz="2000" dirty="0"/>
              <a:t>responsibilities of the data link layer include the following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/>
              <a:t>Framing</a:t>
            </a:r>
            <a:r>
              <a:rPr lang="en-US" sz="2000" dirty="0"/>
              <a:t>:</a:t>
            </a:r>
            <a:r>
              <a:rPr lang="en-US" sz="2000" dirty="0" smtClean="0"/>
              <a:t> </a:t>
            </a:r>
            <a:r>
              <a:rPr lang="en-US" sz="2000" dirty="0"/>
              <a:t>The data link layer divides the stream of bits received from the </a:t>
            </a:r>
            <a:r>
              <a:rPr lang="en-US" sz="2000" dirty="0" smtClean="0"/>
              <a:t>network layer </a:t>
            </a:r>
            <a:r>
              <a:rPr lang="en-US" sz="2000" dirty="0"/>
              <a:t>into manageable data units </a:t>
            </a:r>
            <a:r>
              <a:rPr lang="en-US" sz="2000" dirty="0" smtClean="0"/>
              <a:t>called frames.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/>
              <a:t>Physical addressing: </a:t>
            </a:r>
            <a:r>
              <a:rPr lang="en-US" sz="2000" dirty="0"/>
              <a:t>If frames are to be distributed to different systems on </a:t>
            </a:r>
            <a:r>
              <a:rPr lang="en-US" sz="2000" dirty="0" smtClean="0"/>
              <a:t>the network</a:t>
            </a:r>
            <a:r>
              <a:rPr lang="en-US" sz="2000" dirty="0"/>
              <a:t>, the data link layer adds a </a:t>
            </a:r>
            <a:r>
              <a:rPr lang="en-US" sz="2000" dirty="0" smtClean="0"/>
              <a:t>header to </a:t>
            </a:r>
            <a:r>
              <a:rPr lang="en-US" sz="2000" dirty="0"/>
              <a:t>the frame to define the sender </a:t>
            </a:r>
            <a:r>
              <a:rPr lang="en-US" sz="2000" dirty="0" smtClean="0"/>
              <a:t>and/or Receiver of </a:t>
            </a:r>
            <a:r>
              <a:rPr lang="en-US" sz="2000" dirty="0"/>
              <a:t>the frame. If the frame is intended for a system outside the </a:t>
            </a:r>
            <a:r>
              <a:rPr lang="en-US" sz="2000" dirty="0" smtClean="0"/>
              <a:t>sender's network</a:t>
            </a:r>
            <a:r>
              <a:rPr lang="en-US" sz="2000" dirty="0"/>
              <a:t>, the receiver address is the </a:t>
            </a:r>
            <a:r>
              <a:rPr lang="en-US" sz="2000" dirty="0" smtClean="0"/>
              <a:t>address of </a:t>
            </a:r>
            <a:r>
              <a:rPr lang="en-US" sz="2000" dirty="0"/>
              <a:t>the device that connects the </a:t>
            </a:r>
            <a:r>
              <a:rPr lang="en-US" sz="2000" dirty="0" smtClean="0"/>
              <a:t>network to </a:t>
            </a:r>
            <a:r>
              <a:rPr lang="en-US" sz="2000" dirty="0"/>
              <a:t>the next </a:t>
            </a:r>
            <a:r>
              <a:rPr lang="en-US" sz="2000" dirty="0" smtClean="0"/>
              <a:t>one.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/>
              <a:t>Flow control: </a:t>
            </a:r>
            <a:r>
              <a:rPr lang="en-US" sz="2000" dirty="0"/>
              <a:t>If the rate at which the data are absorbed by the receiver is less </a:t>
            </a:r>
            <a:r>
              <a:rPr lang="en-US" sz="2000" dirty="0" smtClean="0"/>
              <a:t>than the </a:t>
            </a:r>
            <a:r>
              <a:rPr lang="en-US" sz="2000" dirty="0"/>
              <a:t>rate at which data are produced in the sender, the data link layer imposes </a:t>
            </a:r>
            <a:r>
              <a:rPr lang="en-US" sz="2000" dirty="0" smtClean="0"/>
              <a:t>a Flow control </a:t>
            </a:r>
            <a:r>
              <a:rPr lang="en-US" sz="2000" dirty="0"/>
              <a:t>mechanism to avoid overwhelming the receiver.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6563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3717" y="1702191"/>
            <a:ext cx="93128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4. Error control. The data link layer adds reliability to the physical layer by </a:t>
            </a:r>
            <a:r>
              <a:rPr lang="en-US" dirty="0" smtClean="0"/>
              <a:t>adding mechanisms </a:t>
            </a:r>
            <a:r>
              <a:rPr lang="en-US" dirty="0"/>
              <a:t>to detect and retransmit damaged or lost </a:t>
            </a:r>
            <a:r>
              <a:rPr lang="en-US" dirty="0" smtClean="0"/>
              <a:t>frames. It </a:t>
            </a:r>
            <a:r>
              <a:rPr lang="en-US" dirty="0"/>
              <a:t>also uses a </a:t>
            </a:r>
            <a:r>
              <a:rPr lang="en-US" dirty="0" smtClean="0"/>
              <a:t>mecha­nism to </a:t>
            </a:r>
            <a:r>
              <a:rPr lang="en-US" dirty="0"/>
              <a:t>recognize duplicate frames. Error control is normally achieved through </a:t>
            </a:r>
            <a:r>
              <a:rPr lang="en-US" dirty="0" smtClean="0"/>
              <a:t>a trailer added  to </a:t>
            </a:r>
            <a:r>
              <a:rPr lang="en-US" dirty="0"/>
              <a:t>the end of the frame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5. Access </a:t>
            </a:r>
            <a:r>
              <a:rPr lang="en-US" dirty="0"/>
              <a:t>control. When two or more devices are connected to the same link, </a:t>
            </a:r>
            <a:r>
              <a:rPr lang="en-US" dirty="0" smtClean="0"/>
              <a:t>data link </a:t>
            </a:r>
            <a:r>
              <a:rPr lang="en-US" dirty="0"/>
              <a:t>layer protocols are necessary to determine which device has control over </a:t>
            </a:r>
            <a:r>
              <a:rPr lang="en-US" dirty="0" smtClean="0"/>
              <a:t>the link </a:t>
            </a:r>
            <a:r>
              <a:rPr lang="en-US" dirty="0"/>
              <a:t>at any given time.</a:t>
            </a:r>
          </a:p>
          <a:p>
            <a:pPr algn="just"/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828800" y="360363"/>
            <a:ext cx="10058400" cy="7842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0" b="1" i="1" dirty="0" smtClean="0"/>
              <a:t>Data Link Layer cont.</a:t>
            </a:r>
            <a:endParaRPr lang="en-US" sz="4300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947" y="3733516"/>
            <a:ext cx="6536964" cy="217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24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3717" y="1702191"/>
            <a:ext cx="931281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The </a:t>
            </a:r>
            <a:r>
              <a:rPr lang="en-US" sz="2000" dirty="0"/>
              <a:t>OSI Physical layer provides the means to transport across the network media the bits that make up a Data Link layer frame. This layer accepts a complete frame from the Data Link layer and encodes it as a series of signals that are transmitted onto the local media. The encoded bits that comprise a frame are received by either an end device or an intermediate device</a:t>
            </a:r>
            <a:r>
              <a:rPr lang="en-US" sz="2000" dirty="0" smtClean="0"/>
              <a:t>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The delivery of frames across the local media requires the following Physical layer elements:</a:t>
            </a:r>
          </a:p>
          <a:p>
            <a:pPr algn="just"/>
            <a:endParaRPr lang="en-US" sz="20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/>
              <a:t>The physical media and associated connectors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/>
              <a:t>A representation of bits on the media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/>
              <a:t>Encoding of data and control information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/>
              <a:t>Transmitter and receiver circuitry on the network devices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828800" y="360363"/>
            <a:ext cx="10058400" cy="7842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0" b="1" i="1" dirty="0" smtClean="0"/>
              <a:t>Physical Layer </a:t>
            </a:r>
            <a:endParaRPr lang="en-US" sz="4300" b="1" i="1" dirty="0"/>
          </a:p>
        </p:txBody>
      </p:sp>
    </p:spTree>
    <p:extLst>
      <p:ext uri="{BB962C8B-B14F-4D97-AF65-F5344CB8AC3E}">
        <p14:creationId xmlns:p14="http://schemas.microsoft.com/office/powerpoint/2010/main" val="319438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hysical layer - transforming human network communications in b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144588"/>
            <a:ext cx="7908712" cy="5172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828800" y="360363"/>
            <a:ext cx="10058400" cy="7842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0" b="1" i="1" dirty="0" smtClean="0"/>
              <a:t>Encapsulation </a:t>
            </a:r>
            <a:endParaRPr lang="en-US" sz="4300" b="1" i="1" dirty="0"/>
          </a:p>
        </p:txBody>
      </p:sp>
    </p:spTree>
    <p:extLst>
      <p:ext uri="{BB962C8B-B14F-4D97-AF65-F5344CB8AC3E}">
        <p14:creationId xmlns:p14="http://schemas.microsoft.com/office/powerpoint/2010/main" val="127952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992923" y="464234"/>
            <a:ext cx="10058400" cy="695716"/>
          </a:xfrm>
        </p:spPr>
        <p:txBody>
          <a:bodyPr>
            <a:normAutofit fontScale="90000"/>
          </a:bodyPr>
          <a:lstStyle/>
          <a:p>
            <a:r>
              <a:rPr lang="en-US" b="1" i="1" dirty="0"/>
              <a:t>Network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33600" y="1382029"/>
            <a:ext cx="10058400" cy="40227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 network is a combination of hardware and software that sends data from one </a:t>
            </a:r>
            <a:r>
              <a:rPr lang="en-US" dirty="0" smtClean="0">
                <a:solidFill>
                  <a:schemeClr val="tx1"/>
                </a:solidFill>
              </a:rPr>
              <a:t>location to </a:t>
            </a:r>
            <a:r>
              <a:rPr lang="en-US" dirty="0">
                <a:solidFill>
                  <a:schemeClr val="tx1"/>
                </a:solidFill>
              </a:rPr>
              <a:t>another. The hardware </a:t>
            </a:r>
            <a:r>
              <a:rPr lang="en-US" dirty="0" smtClean="0">
                <a:solidFill>
                  <a:schemeClr val="tx1"/>
                </a:solidFill>
              </a:rPr>
              <a:t>consists of </a:t>
            </a:r>
            <a:r>
              <a:rPr lang="en-US" dirty="0">
                <a:solidFill>
                  <a:schemeClr val="tx1"/>
                </a:solidFill>
              </a:rPr>
              <a:t>the physical equipment that carries signals </a:t>
            </a:r>
            <a:r>
              <a:rPr lang="en-US" dirty="0" smtClean="0">
                <a:solidFill>
                  <a:schemeClr val="tx1"/>
                </a:solidFill>
              </a:rPr>
              <a:t>from one point of </a:t>
            </a:r>
            <a:r>
              <a:rPr lang="en-US" dirty="0">
                <a:solidFill>
                  <a:schemeClr val="tx1"/>
                </a:solidFill>
              </a:rPr>
              <a:t>the network to another. The software consists of instruction sets that </a:t>
            </a:r>
            <a:r>
              <a:rPr lang="en-US" dirty="0" smtClean="0">
                <a:solidFill>
                  <a:schemeClr val="tx1"/>
                </a:solidFill>
              </a:rPr>
              <a:t>make possible </a:t>
            </a:r>
            <a:r>
              <a:rPr lang="en-US" dirty="0">
                <a:solidFill>
                  <a:schemeClr val="tx1"/>
                </a:solidFill>
              </a:rPr>
              <a:t>the services that we expect from a network.</a:t>
            </a:r>
          </a:p>
        </p:txBody>
      </p:sp>
      <p:pic>
        <p:nvPicPr>
          <p:cNvPr id="1026" name="Picture 2" descr="http://a.files.bbci.co.uk/bam/live/content/zd3qhyc/sm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878" y="2462297"/>
            <a:ext cx="3437541" cy="3765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67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33600" y="360363"/>
            <a:ext cx="10058400" cy="784225"/>
          </a:xfrm>
        </p:spPr>
        <p:txBody>
          <a:bodyPr>
            <a:normAutofit/>
          </a:bodyPr>
          <a:lstStyle/>
          <a:p>
            <a:r>
              <a:rPr lang="en-US" sz="4300" b="1" i="1" dirty="0" smtClean="0"/>
              <a:t>Layered Tasks</a:t>
            </a:r>
            <a:endParaRPr lang="en-US" sz="43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33600" y="1249338"/>
            <a:ext cx="10058400" cy="40227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We use the concept of layers in our daily life. As an example, let us consider </a:t>
            </a:r>
            <a:r>
              <a:rPr lang="en-US" dirty="0" smtClean="0">
                <a:solidFill>
                  <a:schemeClr val="tx1"/>
                </a:solidFill>
              </a:rPr>
              <a:t>two friends </a:t>
            </a:r>
            <a:r>
              <a:rPr lang="en-US" dirty="0">
                <a:solidFill>
                  <a:schemeClr val="tx1"/>
                </a:solidFill>
              </a:rPr>
              <a:t>who communicate through postal </a:t>
            </a:r>
            <a:r>
              <a:rPr lang="en-US" dirty="0" smtClean="0">
                <a:solidFill>
                  <a:schemeClr val="tx1"/>
                </a:solidFill>
              </a:rPr>
              <a:t>mail </a:t>
            </a: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 smtClean="0">
                <a:solidFill>
                  <a:schemeClr val="tx1"/>
                </a:solidFill>
              </a:rPr>
              <a:t>process of </a:t>
            </a:r>
            <a:r>
              <a:rPr lang="en-US" dirty="0">
                <a:solidFill>
                  <a:schemeClr val="tx1"/>
                </a:solidFill>
              </a:rPr>
              <a:t>sending a letter to </a:t>
            </a:r>
            <a:r>
              <a:rPr lang="en-US" dirty="0" smtClean="0">
                <a:solidFill>
                  <a:schemeClr val="tx1"/>
                </a:solidFill>
              </a:rPr>
              <a:t>a friend </a:t>
            </a:r>
            <a:r>
              <a:rPr lang="en-US" dirty="0">
                <a:solidFill>
                  <a:schemeClr val="tx1"/>
                </a:solidFill>
              </a:rPr>
              <a:t>would be </a:t>
            </a:r>
            <a:r>
              <a:rPr lang="en-US" dirty="0" smtClean="0">
                <a:solidFill>
                  <a:schemeClr val="tx1"/>
                </a:solidFill>
              </a:rPr>
              <a:t>complex if </a:t>
            </a:r>
            <a:r>
              <a:rPr lang="en-US" dirty="0">
                <a:solidFill>
                  <a:schemeClr val="tx1"/>
                </a:solidFill>
              </a:rPr>
              <a:t>there were no services available from the post office.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94190" y="2180492"/>
            <a:ext cx="5145367" cy="40233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71804" y="5833885"/>
            <a:ext cx="373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Fig: Tasks </a:t>
            </a:r>
            <a:r>
              <a:rPr lang="en-US" b="1" i="1" dirty="0"/>
              <a:t>involved in sending a letter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9689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828800" y="360363"/>
            <a:ext cx="10058400" cy="7842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0" b="1" i="1" dirty="0" smtClean="0"/>
              <a:t>OSI Model</a:t>
            </a:r>
            <a:endParaRPr lang="en-US" sz="43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1144588"/>
            <a:ext cx="960823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Established in 1947, the International Standards Organization (ISO) is a </a:t>
            </a:r>
            <a:r>
              <a:rPr lang="en-US" dirty="0" smtClean="0"/>
              <a:t>multinational body </a:t>
            </a:r>
            <a:r>
              <a:rPr lang="en-US" dirty="0"/>
              <a:t>dedicated to worldwide agreement on international standards. An ISO </a:t>
            </a:r>
            <a:r>
              <a:rPr lang="en-US" dirty="0" smtClean="0"/>
              <a:t>standard that </a:t>
            </a:r>
            <a:r>
              <a:rPr lang="en-US" dirty="0"/>
              <a:t>covers all aspects of network communications is the Open Systems </a:t>
            </a:r>
            <a:r>
              <a:rPr lang="en-US" dirty="0" smtClean="0"/>
              <a:t>Interconnection model (OSI) in late 1970s.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The </a:t>
            </a:r>
            <a:r>
              <a:rPr lang="en-US" dirty="0" smtClean="0"/>
              <a:t>purpose of </a:t>
            </a:r>
            <a:r>
              <a:rPr lang="en-US" dirty="0"/>
              <a:t>the OSI model is to show how to facilitate </a:t>
            </a:r>
            <a:r>
              <a:rPr lang="en-US" dirty="0" smtClean="0"/>
              <a:t>communication between </a:t>
            </a:r>
            <a:r>
              <a:rPr lang="en-US" dirty="0"/>
              <a:t>different systems without requiring changes to the logic of the underlying </a:t>
            </a:r>
            <a:r>
              <a:rPr lang="en-US" dirty="0" smtClean="0"/>
              <a:t>hard­ ware </a:t>
            </a:r>
            <a:r>
              <a:rPr lang="en-US" dirty="0"/>
              <a:t>and software. The OSI model is not a protocol; it is a model for understanding </a:t>
            </a:r>
            <a:r>
              <a:rPr lang="en-US" dirty="0" smtClean="0"/>
              <a:t>and designing </a:t>
            </a:r>
            <a:r>
              <a:rPr lang="en-US" dirty="0"/>
              <a:t>a network architecture that is flexible, robust, and interoperable.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1028" name="Picture 4" descr="http://authorstream.s3.amazonaws.com/content/1379932_63469147583300875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9"/>
          <a:stretch/>
        </p:blipFill>
        <p:spPr bwMode="auto">
          <a:xfrm>
            <a:off x="1828800" y="3606068"/>
            <a:ext cx="3558296" cy="245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allaboutimages.files.wordpress.com/2014/10/iso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235" y="3606068"/>
            <a:ext cx="5117660" cy="187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60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828800" y="360363"/>
            <a:ext cx="10058400" cy="7842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0" b="1" i="1" dirty="0" smtClean="0"/>
              <a:t>OSI Model cont.</a:t>
            </a:r>
            <a:endParaRPr lang="en-US" sz="4300" b="1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675" y="1144588"/>
            <a:ext cx="9012839" cy="521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93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008" y="1556392"/>
            <a:ext cx="8761437" cy="4760002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828800" y="360363"/>
            <a:ext cx="10058400" cy="7842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0" b="1" i="1" dirty="0" smtClean="0"/>
              <a:t>OSI &amp; TCP/IP Model </a:t>
            </a:r>
            <a:endParaRPr lang="en-US" sz="4300" b="1" i="1" dirty="0"/>
          </a:p>
        </p:txBody>
      </p:sp>
    </p:spTree>
    <p:extLst>
      <p:ext uri="{BB962C8B-B14F-4D97-AF65-F5344CB8AC3E}">
        <p14:creationId xmlns:p14="http://schemas.microsoft.com/office/powerpoint/2010/main" val="169586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828800" y="360363"/>
            <a:ext cx="10058400" cy="7842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0" b="1" i="1" dirty="0" smtClean="0"/>
              <a:t>Application Layer</a:t>
            </a:r>
            <a:endParaRPr lang="en-US" sz="4300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828800" y="1814731"/>
            <a:ext cx="93831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This section introduces two important concepts</a:t>
            </a:r>
            <a:r>
              <a:rPr lang="en-US" sz="2000" dirty="0" smtClean="0"/>
              <a:t>: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b="1" dirty="0" smtClean="0"/>
              <a:t>1. Application </a:t>
            </a:r>
            <a:r>
              <a:rPr lang="en-US" sz="2000" b="1" dirty="0"/>
              <a:t>layer: </a:t>
            </a:r>
            <a:r>
              <a:rPr lang="en-US" sz="2000" dirty="0"/>
              <a:t>The application layer of the OSI model provides the first step </a:t>
            </a:r>
            <a:r>
              <a:rPr lang="en-US" sz="2000" dirty="0" smtClean="0"/>
              <a:t>of getting </a:t>
            </a:r>
            <a:r>
              <a:rPr lang="en-US" sz="2000" dirty="0"/>
              <a:t>data onto the network</a:t>
            </a:r>
            <a:r>
              <a:rPr lang="en-US" sz="2000" dirty="0" smtClean="0"/>
              <a:t>.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b="1" dirty="0" smtClean="0"/>
              <a:t>2. Application </a:t>
            </a:r>
            <a:r>
              <a:rPr lang="en-US" sz="2000" b="1" dirty="0"/>
              <a:t>software: </a:t>
            </a:r>
            <a:r>
              <a:rPr lang="en-US" sz="2000" dirty="0"/>
              <a:t>Applications are the software programs used by people to </a:t>
            </a:r>
            <a:r>
              <a:rPr lang="en-US" sz="2000" dirty="0" smtClean="0"/>
              <a:t>communicate over the network. Examples </a:t>
            </a:r>
            <a:r>
              <a:rPr lang="en-US" sz="2000" dirty="0"/>
              <a:t>of application </a:t>
            </a:r>
            <a:r>
              <a:rPr lang="en-US" sz="2000" dirty="0" smtClean="0"/>
              <a:t>software, including </a:t>
            </a:r>
            <a:r>
              <a:rPr lang="en-US" sz="2000" dirty="0"/>
              <a:t>HTTP, </a:t>
            </a:r>
            <a:r>
              <a:rPr lang="en-US" sz="2000" dirty="0" smtClean="0"/>
              <a:t>FTP, e-mail</a:t>
            </a:r>
            <a:r>
              <a:rPr lang="en-US" sz="2000" dirty="0"/>
              <a:t>, and others, are used to explain the differences between these two concepts</a:t>
            </a:r>
            <a:r>
              <a:rPr lang="en-US" sz="2000" dirty="0" smtClean="0"/>
              <a:t>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9475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828800" y="360363"/>
            <a:ext cx="10058400" cy="7842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0" b="1" i="1" dirty="0" smtClean="0"/>
              <a:t>Presentation Layer</a:t>
            </a:r>
            <a:endParaRPr lang="en-US" sz="4300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828800" y="1814731"/>
            <a:ext cx="93831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presentation layer has three primary functions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Coding </a:t>
            </a:r>
            <a:r>
              <a:rPr lang="en-US" sz="2000" dirty="0"/>
              <a:t>and conversion of application layer data to ensure that data from the </a:t>
            </a:r>
            <a:r>
              <a:rPr lang="en-US" sz="2000" dirty="0" smtClean="0"/>
              <a:t>source device </a:t>
            </a:r>
            <a:r>
              <a:rPr lang="en-US" sz="2000" dirty="0"/>
              <a:t>can be interpreted by the appropriate application on the destination </a:t>
            </a:r>
            <a:r>
              <a:rPr lang="en-US" sz="2000" dirty="0" smtClean="0"/>
              <a:t>device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Compression </a:t>
            </a:r>
            <a:r>
              <a:rPr lang="en-US" sz="2000" dirty="0"/>
              <a:t>of the data in a manner that can be decompressed by the </a:t>
            </a:r>
            <a:r>
              <a:rPr lang="en-US" sz="2000" dirty="0" smtClean="0"/>
              <a:t>destination device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Encryption </a:t>
            </a:r>
            <a:r>
              <a:rPr lang="en-US" sz="2000" dirty="0"/>
              <a:t>of the data for transmission and decryption of data upon receipt by the destination</a:t>
            </a:r>
            <a:endParaRPr lang="en-US" sz="2000" b="1" i="1" dirty="0" smtClean="0"/>
          </a:p>
          <a:p>
            <a:endParaRPr lang="en-US" sz="2000" b="1" i="1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5453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828800" y="360363"/>
            <a:ext cx="10058400" cy="7842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0" b="1" i="1" dirty="0" smtClean="0"/>
              <a:t>Session Layer</a:t>
            </a:r>
            <a:endParaRPr lang="en-US" sz="4300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828800" y="1561512"/>
            <a:ext cx="938315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Functions at the session layer create and maintain dialogs between source and </a:t>
            </a:r>
            <a:r>
              <a:rPr lang="en-US" sz="2000" dirty="0" smtClean="0"/>
              <a:t>destination applications</a:t>
            </a:r>
            <a:r>
              <a:rPr lang="en-US" sz="2000" dirty="0"/>
              <a:t>. The session layer handles the exchange of information to initiate dialogs </a:t>
            </a:r>
            <a:r>
              <a:rPr lang="en-US" sz="2000" dirty="0" smtClean="0"/>
              <a:t>and keep </a:t>
            </a:r>
            <a:r>
              <a:rPr lang="en-US" sz="2000" dirty="0"/>
              <a:t>them active, and to restart sessions that are disrupted or idle for a long period of time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 smtClean="0"/>
              <a:t>This layer support the session by –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Establishing Connections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Maintaining Connections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Synchronizing Connections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Controlling Dialogues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Terminating Connections</a:t>
            </a:r>
          </a:p>
          <a:p>
            <a:pPr marL="342900" indent="-342900">
              <a:buAutoNum type="arabicPeriod"/>
            </a:pP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385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D26EA377-59BD-4C9C-9D94-EE8416EE4C7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F518C3D7A8364DA733FDF9E814B61D" ma:contentTypeVersion="2" ma:contentTypeDescription="Create a new document." ma:contentTypeScope="" ma:versionID="81d1903ea4166a81f237e7ea60968ef2">
  <xsd:schema xmlns:xsd="http://www.w3.org/2001/XMLSchema" xmlns:xs="http://www.w3.org/2001/XMLSchema" xmlns:p="http://schemas.microsoft.com/office/2006/metadata/properties" xmlns:ns2="8532f6ee-fd98-4ba3-94dd-7d35041e413e" targetNamespace="http://schemas.microsoft.com/office/2006/metadata/properties" ma:root="true" ma:fieldsID="2b2ef076bc55674296f9db9ede2d3372" ns2:_="">
    <xsd:import namespace="8532f6ee-fd98-4ba3-94dd-7d35041e41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32f6ee-fd98-4ba3-94dd-7d35041e41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BE15414-4466-4DF3-8E66-047062E40961}"/>
</file>

<file path=customXml/itemProps2.xml><?xml version="1.0" encoding="utf-8"?>
<ds:datastoreItem xmlns:ds="http://schemas.openxmlformats.org/officeDocument/2006/customXml" ds:itemID="{B97FB24E-48BB-4F1E-8132-05E34E9D1BDF}"/>
</file>

<file path=customXml/itemProps3.xml><?xml version="1.0" encoding="utf-8"?>
<ds:datastoreItem xmlns:ds="http://schemas.openxmlformats.org/officeDocument/2006/customXml" ds:itemID="{77543138-44DF-41BF-842C-F586D396F720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565</TotalTime>
  <Words>947</Words>
  <Application>Microsoft Office PowerPoint</Application>
  <PresentationFormat>Custom</PresentationFormat>
  <Paragraphs>85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Retrospect</vt:lpstr>
      <vt:lpstr>Network Model Architecture </vt:lpstr>
      <vt:lpstr>Network Models</vt:lpstr>
      <vt:lpstr>Layered Tasks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Navid</dc:creator>
  <cp:lastModifiedBy>teacher</cp:lastModifiedBy>
  <cp:revision>104</cp:revision>
  <dcterms:created xsi:type="dcterms:W3CDTF">2015-09-20T04:21:43Z</dcterms:created>
  <dcterms:modified xsi:type="dcterms:W3CDTF">2019-06-13T18:43:33Z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0x010100E7F518C3D7A8364DA733FDF9E814B61D</vt:lpwstr>
  </property>
</Properties>
</file>