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521FF-E8F1-4594-9503-8DF62B17B2AC}" v="6" dt="2021-11-04T15:10:49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603" autoAdjust="0"/>
  </p:normalViewPr>
  <p:slideViewPr>
    <p:cSldViewPr snapToGrid="0" snapToObjects="1">
      <p:cViewPr varScale="1">
        <p:scale>
          <a:sx n="60" d="100"/>
          <a:sy n="60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00F521FF-E8F1-4594-9503-8DF62B17B2AC}"/>
    <pc:docChg chg="custSel modSld">
      <pc:chgData name="SYEDA ANIKA TASNIM" userId="8fb70a1d-16e3-4c86-a699-7b87e9bfa60b" providerId="ADAL" clId="{00F521FF-E8F1-4594-9503-8DF62B17B2AC}" dt="2021-11-08T07:00:48.056" v="393" actId="20577"/>
      <pc:docMkLst>
        <pc:docMk/>
      </pc:docMkLst>
      <pc:sldChg chg="modSp mod">
        <pc:chgData name="SYEDA ANIKA TASNIM" userId="8fb70a1d-16e3-4c86-a699-7b87e9bfa60b" providerId="ADAL" clId="{00F521FF-E8F1-4594-9503-8DF62B17B2AC}" dt="2021-11-07T02:11:26.424" v="281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00F521FF-E8F1-4594-9503-8DF62B17B2AC}" dt="2021-11-07T02:11:26.424" v="28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 modNotesTx">
        <pc:chgData name="SYEDA ANIKA TASNIM" userId="8fb70a1d-16e3-4c86-a699-7b87e9bfa60b" providerId="ADAL" clId="{00F521FF-E8F1-4594-9503-8DF62B17B2AC}" dt="2021-11-04T14:58:02.826" v="79" actId="20577"/>
        <pc:sldMkLst>
          <pc:docMk/>
          <pc:sldMk cId="1053369901" sldId="261"/>
        </pc:sldMkLst>
        <pc:spChg chg="mod">
          <ac:chgData name="SYEDA ANIKA TASNIM" userId="8fb70a1d-16e3-4c86-a699-7b87e9bfa60b" providerId="ADAL" clId="{00F521FF-E8F1-4594-9503-8DF62B17B2AC}" dt="2021-11-04T14:53:35.561" v="8" actId="20577"/>
          <ac:spMkLst>
            <pc:docMk/>
            <pc:sldMk cId="1053369901" sldId="261"/>
            <ac:spMk id="39" creationId="{00000000-0000-0000-0000-000000000000}"/>
          </ac:spMkLst>
        </pc:spChg>
      </pc:sldChg>
      <pc:sldChg chg="modNotesTx">
        <pc:chgData name="SYEDA ANIKA TASNIM" userId="8fb70a1d-16e3-4c86-a699-7b87e9bfa60b" providerId="ADAL" clId="{00F521FF-E8F1-4594-9503-8DF62B17B2AC}" dt="2021-11-08T07:00:48.056" v="393" actId="20577"/>
        <pc:sldMkLst>
          <pc:docMk/>
          <pc:sldMk cId="662547553" sldId="273"/>
        </pc:sldMkLst>
      </pc:sldChg>
      <pc:sldChg chg="modNotesTx">
        <pc:chgData name="SYEDA ANIKA TASNIM" userId="8fb70a1d-16e3-4c86-a699-7b87e9bfa60b" providerId="ADAL" clId="{00F521FF-E8F1-4594-9503-8DF62B17B2AC}" dt="2021-11-07T03:02:39.248" v="376" actId="20577"/>
        <pc:sldMkLst>
          <pc:docMk/>
          <pc:sldMk cId="1323957712" sldId="274"/>
        </pc:sldMkLst>
      </pc:sldChg>
      <pc:sldChg chg="modSp mod">
        <pc:chgData name="SYEDA ANIKA TASNIM" userId="8fb70a1d-16e3-4c86-a699-7b87e9bfa60b" providerId="ADAL" clId="{00F521FF-E8F1-4594-9503-8DF62B17B2AC}" dt="2021-11-04T15:20:29.867" v="183" actId="20577"/>
        <pc:sldMkLst>
          <pc:docMk/>
          <pc:sldMk cId="308274225" sldId="276"/>
        </pc:sldMkLst>
        <pc:spChg chg="mod">
          <ac:chgData name="SYEDA ANIKA TASNIM" userId="8fb70a1d-16e3-4c86-a699-7b87e9bfa60b" providerId="ADAL" clId="{00F521FF-E8F1-4594-9503-8DF62B17B2AC}" dt="2021-11-04T15:20:29.867" v="183" actId="20577"/>
          <ac:spMkLst>
            <pc:docMk/>
            <pc:sldMk cId="308274225" sldId="276"/>
            <ac:spMk id="104" creationId="{00000000-0000-0000-0000-000000000000}"/>
          </ac:spMkLst>
        </pc:spChg>
      </pc:sldChg>
      <pc:sldChg chg="modNotesTx">
        <pc:chgData name="SYEDA ANIKA TASNIM" userId="8fb70a1d-16e3-4c86-a699-7b87e9bfa60b" providerId="ADAL" clId="{00F521FF-E8F1-4594-9503-8DF62B17B2AC}" dt="2021-11-07T07:12:15.809" v="381" actId="20577"/>
        <pc:sldMkLst>
          <pc:docMk/>
          <pc:sldMk cId="1229928268" sldId="280"/>
        </pc:sldMkLst>
      </pc:sldChg>
      <pc:sldChg chg="modSp mod">
        <pc:chgData name="SYEDA ANIKA TASNIM" userId="8fb70a1d-16e3-4c86-a699-7b87e9bfa60b" providerId="ADAL" clId="{00F521FF-E8F1-4594-9503-8DF62B17B2AC}" dt="2021-11-06T13:04:09.616" v="218" actId="20577"/>
        <pc:sldMkLst>
          <pc:docMk/>
          <pc:sldMk cId="3011809273" sldId="286"/>
        </pc:sldMkLst>
        <pc:spChg chg="mod">
          <ac:chgData name="SYEDA ANIKA TASNIM" userId="8fb70a1d-16e3-4c86-a699-7b87e9bfa60b" providerId="ADAL" clId="{00F521FF-E8F1-4594-9503-8DF62B17B2AC}" dt="2021-11-06T13:04:09.616" v="218" actId="20577"/>
          <ac:spMkLst>
            <pc:docMk/>
            <pc:sldMk cId="3011809273" sldId="286"/>
            <ac:spMk id="138" creationId="{00000000-0000-0000-0000-000000000000}"/>
          </ac:spMkLst>
        </pc:spChg>
      </pc:sldChg>
      <pc:sldChg chg="modSp mod">
        <pc:chgData name="SYEDA ANIKA TASNIM" userId="8fb70a1d-16e3-4c86-a699-7b87e9bfa60b" providerId="ADAL" clId="{00F521FF-E8F1-4594-9503-8DF62B17B2AC}" dt="2021-11-07T04:21:10.809" v="380" actId="20577"/>
        <pc:sldMkLst>
          <pc:docMk/>
          <pc:sldMk cId="1560302096" sldId="287"/>
        </pc:sldMkLst>
        <pc:spChg chg="mod">
          <ac:chgData name="SYEDA ANIKA TASNIM" userId="8fb70a1d-16e3-4c86-a699-7b87e9bfa60b" providerId="ADAL" clId="{00F521FF-E8F1-4594-9503-8DF62B17B2AC}" dt="2021-11-07T04:21:10.809" v="380" actId="20577"/>
          <ac:spMkLst>
            <pc:docMk/>
            <pc:sldMk cId="1560302096" sldId="28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0C26B-4AC4-4314-A2F5-790C21857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79693-12E8-49D6-9353-93B5F451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--------- Left Shift</a:t>
            </a:r>
            <a:endParaRPr lang="en-US" dirty="0"/>
          </a:p>
          <a:p>
            <a:r>
              <a:rPr lang="en-US" dirty="0"/>
              <a:t>0000 1010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---------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000 10100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9693-12E8-49D6-9353-93B5F45167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‘0’=&gt; 0011 0000 =&gt;0000 0000</a:t>
            </a:r>
          </a:p>
          <a:p>
            <a:r>
              <a:rPr lang="en-US" dirty="0"/>
              <a:t>‘1’=&gt; 0011 0001 =&gt;0000 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‘2’=&gt; 0011 0010 =&gt;0000 0010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9693-12E8-49D6-9353-93B5F45167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99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‘a’=0110 0001		‘A’=0100 0001</a:t>
            </a:r>
          </a:p>
          <a:p>
            <a:r>
              <a:rPr lang="en-US" dirty="0"/>
              <a:t>‘b’=0110 0010		‘B’=0100 0010</a:t>
            </a:r>
          </a:p>
          <a:p>
            <a:endParaRPr lang="en-US" dirty="0"/>
          </a:p>
          <a:p>
            <a:r>
              <a:rPr lang="en-US" dirty="0"/>
              <a:t>1101 1111=DF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9693-12E8-49D6-9353-93B5F45167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8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2=0010</a:t>
            </a:r>
          </a:p>
          <a:p>
            <a:r>
              <a:rPr lang="en-US" dirty="0"/>
              <a:t>4=0100</a:t>
            </a:r>
          </a:p>
          <a:p>
            <a:r>
              <a:rPr lang="en-US" dirty="0"/>
              <a:t>6=0110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9693-12E8-49D6-9353-93B5F45167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3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06853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1951137"/>
            <a:ext cx="7804547" cy="49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choose the mask bits, we make use of the following properties of AND, OR, and XOR: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1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0 =0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1 = 1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1 = </a:t>
            </a:r>
            <a:r>
              <a:rPr lang="en-US" sz="2257" dirty="0">
                <a:solidFill>
                  <a:schemeClr val="tx1"/>
                </a:solidFill>
              </a:rPr>
              <a:t>~</a:t>
            </a:r>
            <a:r>
              <a:rPr sz="2257" dirty="0">
                <a:solidFill>
                  <a:schemeClr val="tx1"/>
                </a:solidFill>
              </a:rPr>
              <a:t>b (complement of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MASK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0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3640" y="873456"/>
            <a:ext cx="8411766" cy="58139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AND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CLEAR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clears</a:t>
            </a:r>
            <a:r>
              <a:rPr sz="2109" dirty="0">
                <a:solidFill>
                  <a:schemeClr val="tx1"/>
                </a:solidFill>
              </a:rPr>
              <a:t> the corresponding destination bit.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 </a:t>
            </a:r>
            <a:r>
              <a:rPr sz="2109" dirty="0">
                <a:solidFill>
                  <a:schemeClr val="tx1"/>
                </a:solidFill>
              </a:rPr>
              <a:t>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SET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sets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·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XOR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complement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complements</a:t>
            </a:r>
            <a:r>
              <a:rPr sz="2109" dirty="0">
                <a:solidFill>
                  <a:schemeClr val="tx1"/>
                </a:solidFill>
              </a:rPr>
              <a:t> the corresponding destination bit;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preserves the corresponding destination bit.</a:t>
            </a:r>
          </a:p>
        </p:txBody>
      </p:sp>
    </p:spTree>
    <p:extLst>
      <p:ext uri="{BB962C8B-B14F-4D97-AF65-F5344CB8AC3E}">
        <p14:creationId xmlns:p14="http://schemas.microsoft.com/office/powerpoint/2010/main" val="782795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892969" y="1966237"/>
            <a:ext cx="7358063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</a:t>
            </a:r>
            <a:r>
              <a:rPr sz="2257" dirty="0">
                <a:solidFill>
                  <a:schemeClr val="tx1"/>
                </a:solidFill>
              </a:rPr>
              <a:t>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Clear the sign bit of AL while leaving the other bits unchanged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Use the AND instruction with 01111111b=7Fh as the mask.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Thus. AND AL,7Fh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5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84080" y="1800359"/>
            <a:ext cx="7975839" cy="4060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 </a:t>
            </a: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Set the most significant and least significant bits of AL while preserving the other bits.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OR instruction with 10000001b =81h as the mask.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OR AL,81h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Change the sign bit of DX.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XOR instruction with a mask of 8000h.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XOR DX,8000h</a:t>
            </a:r>
          </a:p>
        </p:txBody>
      </p:sp>
      <p:sp>
        <p:nvSpPr>
          <p:cNvPr id="85" name="Shape 85"/>
          <p:cNvSpPr/>
          <p:nvPr/>
        </p:nvSpPr>
        <p:spPr>
          <a:xfrm>
            <a:off x="500063" y="5790455"/>
            <a:ext cx="8370839" cy="10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2109" dirty="0"/>
              <a:t>*** To avoid typing errors, it's best to express the mask in </a:t>
            </a:r>
            <a:r>
              <a:rPr sz="2109" b="1" dirty="0"/>
              <a:t>hex rather than binary</a:t>
            </a:r>
            <a:r>
              <a:rPr sz="2109" dirty="0"/>
              <a:t>, especially if the mask would be 16 bits long.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Set or Complement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2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1408" y="1897039"/>
            <a:ext cx="8263264" cy="47977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when program reads a character or digit from the keyboard, AL gets the ASCII code of the character.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For example, if the "5" key is </a:t>
            </a:r>
            <a:r>
              <a:rPr lang="en-US" sz="1844" dirty="0">
                <a:solidFill>
                  <a:schemeClr val="tx1"/>
                </a:solidFill>
              </a:rPr>
              <a:t>pressed, AL</a:t>
            </a:r>
            <a:r>
              <a:rPr sz="1844" dirty="0">
                <a:solidFill>
                  <a:schemeClr val="tx1"/>
                </a:solidFill>
              </a:rPr>
              <a:t> gets 35h instead of </a:t>
            </a:r>
            <a:r>
              <a:rPr sz="1844" i="1" dirty="0">
                <a:solidFill>
                  <a:schemeClr val="tx1"/>
                </a:solidFill>
              </a:rPr>
              <a:t>5. </a:t>
            </a:r>
            <a:r>
              <a:rPr sz="1844" dirty="0">
                <a:solidFill>
                  <a:schemeClr val="tx1"/>
                </a:solidFill>
              </a:rPr>
              <a:t>To get 5 in AL, we did 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SUB AL,30h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We can also do this by using an AND instructions to </a:t>
            </a:r>
            <a:r>
              <a:rPr sz="1844" b="1" dirty="0">
                <a:solidFill>
                  <a:schemeClr val="tx1"/>
                </a:solidFill>
              </a:rPr>
              <a:t>clear the high four bits of AL.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AND AL,0Fh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As the ASCII codes of "0" to "9" are 30h to 39h, this method will convert any ASCII digit to a decimal value.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Using AND emphasizes on modifying bit pattern of AL and makes program more readable.</a:t>
            </a:r>
          </a:p>
          <a:p>
            <a:pPr marL="215644" indent="-215644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002060"/>
                </a:solidFill>
              </a:rPr>
              <a:t>Problem: convert a stored decimal digit to Its ASCII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191069"/>
            <a:ext cx="7358063" cy="114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Converting an ASCII Digit to a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47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69382" y="1846028"/>
            <a:ext cx="8174618" cy="33771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The ASCII codes range for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“z" is 61h to 7Ah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"Z" is 41h to 5Ah.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So, to convert a lowercase to UPPERCASE we use the following operation: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Sub DL,20h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However, if we compare binary codes of corresponding lower and uppercase letters,</a:t>
            </a:r>
          </a:p>
        </p:txBody>
      </p:sp>
      <p:pic>
        <p:nvPicPr>
          <p:cNvPr id="92" name="Screen Shot 2015-03-27 at 10.13.21 AM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562" y="5305702"/>
            <a:ext cx="5144875" cy="15522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510185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94"/>
          <p:cNvSpPr/>
          <p:nvPr/>
        </p:nvSpPr>
        <p:spPr>
          <a:xfrm>
            <a:off x="6500813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pic>
        <p:nvPicPr>
          <p:cNvPr id="95" name="Picture 94"/>
          <p:cNvPicPr/>
          <p:nvPr/>
        </p:nvPicPr>
        <p:blipFill>
          <a:blip r:embed="rId4" cstate="print"/>
          <a:stretch>
            <a:fillRect/>
          </a:stretch>
        </p:blipFill>
        <p:spPr>
          <a:xfrm rot="13500000">
            <a:off x="6555755" y="5644950"/>
            <a:ext cx="774605" cy="24766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4" cstate="print"/>
          <a:stretch>
            <a:fillRect/>
          </a:stretch>
        </p:blipFill>
        <p:spPr>
          <a:xfrm rot="13500000">
            <a:off x="3635297" y="5644951"/>
            <a:ext cx="774605" cy="24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Converting a Lowercase Letter to Upper Case</a:t>
            </a:r>
            <a:endParaRPr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7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7219" y="2138594"/>
            <a:ext cx="8251031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convert lower to upper case we need to clear only bit 5. This can be done by using an AND instruction with the mask </a:t>
            </a:r>
            <a:r>
              <a:rPr sz="2257" b="1" dirty="0">
                <a:solidFill>
                  <a:schemeClr val="tx1"/>
                </a:solidFill>
              </a:rPr>
              <a:t>11011111 </a:t>
            </a:r>
            <a:r>
              <a:rPr sz="2257" dirty="0">
                <a:solidFill>
                  <a:schemeClr val="tx1"/>
                </a:solidFill>
              </a:rPr>
              <a:t>or</a:t>
            </a:r>
            <a:r>
              <a:rPr sz="2257" b="1" dirty="0">
                <a:solidFill>
                  <a:schemeClr val="tx1"/>
                </a:solidFill>
              </a:rPr>
              <a:t> </a:t>
            </a:r>
            <a:r>
              <a:rPr lang="en-US" sz="2257" b="1" dirty="0">
                <a:solidFill>
                  <a:schemeClr val="tx1"/>
                </a:solidFill>
              </a:rPr>
              <a:t>0</a:t>
            </a:r>
            <a:r>
              <a:rPr sz="2257" b="1" dirty="0">
                <a:solidFill>
                  <a:schemeClr val="tx1"/>
                </a:solidFill>
              </a:rPr>
              <a:t>DFh</a:t>
            </a:r>
            <a:r>
              <a:rPr sz="2257" dirty="0">
                <a:solidFill>
                  <a:schemeClr val="tx1"/>
                </a:solidFill>
              </a:rPr>
              <a:t>. So if the lowercase character to be converted is In DL, we execute</a:t>
            </a:r>
          </a:p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AND DL, 0DFh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using AND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7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7585" y="1893016"/>
            <a:ext cx="7804548" cy="17210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MOV AX,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0</a:t>
            </a:r>
            <a:endParaRPr sz="2257" dirty="0">
              <a:solidFill>
                <a:schemeClr val="tx1"/>
              </a:solidFill>
              <a:latin typeface="+mj-lt"/>
            </a:endParaRP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SUB AX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,</a:t>
            </a:r>
            <a:r>
              <a:rPr sz="2257" dirty="0">
                <a:solidFill>
                  <a:schemeClr val="tx1"/>
                </a:solidFill>
                <a:latin typeface="+mj-lt"/>
              </a:rPr>
              <a:t>AX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XOR AX,AX [1 XOR 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0 and 0 XOR 0=0]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726" y="3584823"/>
            <a:ext cx="7804548" cy="104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96570">
              <a:defRPr sz="68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chemeClr val="accent3">
                    <a:lumMod val="75000"/>
                  </a:schemeClr>
                </a:solidFill>
              </a:rPr>
              <a:t>Testing a Register for Zero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585" y="4618579"/>
            <a:ext cx="7804548" cy="200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To test the contents of a register for zero, or to check the sign of the contents, we may use:</a:t>
            </a:r>
          </a:p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CMP CX,0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Clearing a Register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74192" y="1768078"/>
            <a:ext cx="8242102" cy="3994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The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NOT </a:t>
            </a:r>
            <a:r>
              <a:rPr sz="2257" dirty="0">
                <a:solidFill>
                  <a:schemeClr val="tx1"/>
                </a:solidFill>
                <a:latin typeface="+mj-lt"/>
              </a:rPr>
              <a:t>instruction performs the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one's complement</a:t>
            </a:r>
            <a:r>
              <a:rPr sz="2257" dirty="0">
                <a:solidFill>
                  <a:schemeClr val="tx1"/>
                </a:solidFill>
                <a:latin typeface="+mj-lt"/>
              </a:rPr>
              <a:t> operation on the destination. The format is: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destination </a:t>
            </a:r>
            <a:r>
              <a:rPr sz="2257" dirty="0">
                <a:solidFill>
                  <a:schemeClr val="tx1"/>
                </a:solidFill>
                <a:latin typeface="+mj-lt"/>
              </a:rPr>
              <a:t>(**No effect on status flags)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Example: Complement the bits in AX:</a:t>
            </a:r>
          </a:p>
          <a:p>
            <a:pPr marL="401822" lvl="3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Not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32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07219" y="1788416"/>
            <a:ext cx="8295680" cy="50117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TEST </a:t>
            </a:r>
            <a:r>
              <a:rPr sz="2257" dirty="0">
                <a:solidFill>
                  <a:schemeClr val="tx1"/>
                </a:solidFill>
              </a:rPr>
              <a:t>Instruction performs an AND operation of the destination with the source but </a:t>
            </a:r>
            <a:r>
              <a:rPr sz="2257" b="1" dirty="0">
                <a:solidFill>
                  <a:schemeClr val="tx1"/>
                </a:solidFill>
              </a:rPr>
              <a:t>does not change </a:t>
            </a:r>
            <a:r>
              <a:rPr sz="2257" dirty="0">
                <a:solidFill>
                  <a:schemeClr val="tx1"/>
                </a:solidFill>
              </a:rPr>
              <a:t>the destination contents.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purpose of the test instruction is to </a:t>
            </a:r>
            <a:r>
              <a:rPr sz="2257" b="1" dirty="0">
                <a:solidFill>
                  <a:schemeClr val="tx1"/>
                </a:solidFill>
              </a:rPr>
              <a:t>set the status flags</a:t>
            </a:r>
            <a:r>
              <a:rPr sz="2257" dirty="0">
                <a:solidFill>
                  <a:schemeClr val="tx1"/>
                </a:solidFill>
              </a:rPr>
              <a:t>. The format is:</a:t>
            </a:r>
          </a:p>
          <a:p>
            <a:pPr marL="846504" lvl="2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destination, Source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Effects of flags on test operation: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 =0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= Undefined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TEST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2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1872" y="1746013"/>
            <a:ext cx="8340236" cy="4900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instruction can be used to examine individual bits in operand.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mask should contain </a:t>
            </a:r>
            <a:r>
              <a:rPr sz="2257" b="1" dirty="0">
                <a:solidFill>
                  <a:schemeClr val="tx1"/>
                </a:solidFill>
              </a:rPr>
              <a:t>1's</a:t>
            </a:r>
            <a:r>
              <a:rPr sz="2257" dirty="0">
                <a:solidFill>
                  <a:schemeClr val="tx1"/>
                </a:solidFill>
              </a:rPr>
              <a:t> in the bit positions to be tested and </a:t>
            </a:r>
            <a:r>
              <a:rPr sz="2257" b="1" dirty="0">
                <a:solidFill>
                  <a:schemeClr val="tx1"/>
                </a:solidFill>
              </a:rPr>
              <a:t>0’s</a:t>
            </a:r>
            <a:r>
              <a:rPr sz="2257" dirty="0">
                <a:solidFill>
                  <a:schemeClr val="tx1"/>
                </a:solidFill>
              </a:rPr>
              <a:t> elsewhere</a:t>
            </a:r>
          </a:p>
          <a:p>
            <a:pPr marL="884008" lvl="2" indent="-321457" algn="l" defTabSz="369675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As </a:t>
            </a:r>
            <a:r>
              <a:rPr sz="2257" b="1" dirty="0">
                <a:solidFill>
                  <a:schemeClr val="tx1"/>
                </a:solidFill>
              </a:rPr>
              <a:t>1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b="1" dirty="0">
                <a:solidFill>
                  <a:schemeClr val="tx1"/>
                </a:solidFill>
              </a:rPr>
              <a:t>b</a:t>
            </a:r>
            <a:r>
              <a:rPr sz="2257" dirty="0">
                <a:solidFill>
                  <a:schemeClr val="tx1"/>
                </a:solidFill>
              </a:rPr>
              <a:t>, </a:t>
            </a:r>
            <a:r>
              <a:rPr sz="2257" b="1" dirty="0">
                <a:solidFill>
                  <a:schemeClr val="tx1"/>
                </a:solidFill>
              </a:rPr>
              <a:t>0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0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 operation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TEST destination, mask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Will have 1's in the tested bit positions if and only if the destination has 1’s in these positions; and 0’s elsewhere.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the destination has 0’s in all the tested positions, the result will be 0 and thus ZF=1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Bit Examination on TEST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2968" y="1821656"/>
            <a:ext cx="7572376" cy="2625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Example: </a:t>
            </a:r>
            <a:r>
              <a:rPr sz="2257" dirty="0">
                <a:solidFill>
                  <a:schemeClr val="tx1"/>
                </a:solidFill>
              </a:rPr>
              <a:t>Jump to label BELOW If AL contains an even number.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  <a:r>
              <a:rPr sz="2257" dirty="0">
                <a:solidFill>
                  <a:schemeClr val="tx1"/>
                </a:solidFill>
              </a:rPr>
              <a:t>Even numbers have a 0 in bit 0. Thus, the mask is 00000001b=1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4067193"/>
            <a:ext cx="4572000" cy="113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TEST AL, 1</a:t>
            </a:r>
          </a:p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JZ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Find Even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8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0063" y="857251"/>
            <a:ext cx="8197453" cy="5786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shift and rotate instructions </a:t>
            </a:r>
            <a:r>
              <a:rPr sz="2039" b="1" dirty="0">
                <a:solidFill>
                  <a:schemeClr val="tx1"/>
                </a:solidFill>
              </a:rPr>
              <a:t>shift the bits</a:t>
            </a:r>
            <a:r>
              <a:rPr sz="2039" dirty="0">
                <a:solidFill>
                  <a:schemeClr val="tx1"/>
                </a:solidFill>
              </a:rPr>
              <a:t> in the </a:t>
            </a:r>
            <a:r>
              <a:rPr sz="2039" b="1" dirty="0">
                <a:solidFill>
                  <a:schemeClr val="tx1"/>
                </a:solidFill>
              </a:rPr>
              <a:t>destination operand</a:t>
            </a:r>
            <a:r>
              <a:rPr sz="2039" dirty="0">
                <a:solidFill>
                  <a:schemeClr val="tx1"/>
                </a:solidFill>
              </a:rPr>
              <a:t> by one or more positions either to the left or right.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instruction, the bits shifted out are lost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rotate instruction, bits shifted out from one end of the operand are put back into the other end.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instruction have two possible formats. For a single shift or rotate, the form is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destination,1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or rotate of</a:t>
            </a:r>
            <a:r>
              <a:rPr sz="2039" b="1" dirty="0">
                <a:solidFill>
                  <a:schemeClr val="tx1"/>
                </a:solidFill>
              </a:rPr>
              <a:t> N </a:t>
            </a:r>
            <a:r>
              <a:rPr sz="2039" dirty="0">
                <a:solidFill>
                  <a:schemeClr val="tx1"/>
                </a:solidFill>
              </a:rPr>
              <a:t>positions, the form is </a:t>
            </a:r>
          </a:p>
          <a:p>
            <a:pPr marL="777748" lvl="2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 destination, CL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Where CL contains N In both cases, destination is an 8- or 16-bit register or memory location. </a:t>
            </a:r>
          </a:p>
        </p:txBody>
      </p:sp>
    </p:spTree>
    <p:extLst>
      <p:ext uri="{BB962C8B-B14F-4D97-AF65-F5344CB8AC3E}">
        <p14:creationId xmlns:p14="http://schemas.microsoft.com/office/powerpoint/2010/main" val="41575164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92969" y="1875234"/>
            <a:ext cx="7358063" cy="3375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 or Rotate instructions can be used to </a:t>
            </a:r>
            <a:r>
              <a:rPr sz="2257" b="1" dirty="0">
                <a:solidFill>
                  <a:schemeClr val="tx1"/>
                </a:solidFill>
              </a:rPr>
              <a:t>multiply and divide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by </a:t>
            </a:r>
            <a:r>
              <a:rPr sz="2257" b="1" dirty="0">
                <a:solidFill>
                  <a:schemeClr val="tx1"/>
                </a:solidFill>
              </a:rPr>
              <a:t>powers of 2</a:t>
            </a:r>
            <a:r>
              <a:rPr sz="2257" dirty="0">
                <a:solidFill>
                  <a:schemeClr val="tx1"/>
                </a:solidFill>
              </a:rPr>
              <a:t>, and we will use them in programs for binary and hex I/O</a:t>
            </a: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***Note that for Intel's more advanced processors, a shift or rotate instruction also allows the use of an 8-bit </a:t>
            </a:r>
            <a:r>
              <a:rPr lang="en-US" sz="2257" b="1" dirty="0">
                <a:solidFill>
                  <a:schemeClr val="tx1"/>
                </a:solidFill>
              </a:rPr>
              <a:t>constant</a:t>
            </a:r>
            <a:r>
              <a:rPr lang="en-US" sz="2257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Instructions…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20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88789" y="2019868"/>
            <a:ext cx="9018984" cy="38600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SHL (shift left) instruction shifts the bits in the destination to the left. The format for a single shift is</a:t>
            </a:r>
          </a:p>
          <a:p>
            <a:pPr marL="1005894" lvl="3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SHL destination, 1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A 0 is shifted into the</a:t>
            </a:r>
            <a:r>
              <a:rPr sz="1800" b="1" dirty="0">
                <a:solidFill>
                  <a:schemeClr val="tx1"/>
                </a:solidFill>
              </a:rPr>
              <a:t> rightmost bit position</a:t>
            </a:r>
            <a:r>
              <a:rPr sz="1800" dirty="0">
                <a:solidFill>
                  <a:schemeClr val="tx1"/>
                </a:solidFill>
              </a:rPr>
              <a:t> and the </a:t>
            </a:r>
            <a:r>
              <a:rPr sz="1800" b="1" dirty="0" err="1">
                <a:solidFill>
                  <a:schemeClr val="tx1"/>
                </a:solidFill>
              </a:rPr>
              <a:t>msb</a:t>
            </a:r>
            <a:r>
              <a:rPr sz="1800" b="1" dirty="0">
                <a:solidFill>
                  <a:schemeClr val="tx1"/>
                </a:solidFill>
              </a:rPr>
              <a:t> is shifted into CF</a:t>
            </a:r>
            <a:r>
              <a:rPr sz="1800" dirty="0">
                <a:solidFill>
                  <a:schemeClr val="tx1"/>
                </a:solidFill>
              </a:rPr>
              <a:t>. </a:t>
            </a:r>
            <a:r>
              <a:rPr sz="18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sz="1800" dirty="0">
                <a:solidFill>
                  <a:schemeClr val="tx1"/>
                </a:solidFill>
              </a:rPr>
              <a:t>the shift count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is different from 1, the instruction takes the form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SHL destination, CL</a:t>
            </a:r>
            <a:r>
              <a:rPr sz="1800" dirty="0">
                <a:solidFill>
                  <a:schemeClr val="tx1"/>
                </a:solidFill>
              </a:rPr>
              <a:t> (Here </a:t>
            </a:r>
            <a:r>
              <a:rPr sz="1800" b="1" dirty="0">
                <a:solidFill>
                  <a:schemeClr val="tx1"/>
                </a:solidFill>
              </a:rPr>
              <a:t>CL</a:t>
            </a:r>
            <a:r>
              <a:rPr sz="1800" dirty="0">
                <a:solidFill>
                  <a:schemeClr val="tx1"/>
                </a:solidFill>
              </a:rPr>
              <a:t> contains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and the above instruction made N single shifts)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value of CL remains the same after the shift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operation</a:t>
            </a:r>
          </a:p>
        </p:txBody>
      </p:sp>
      <p:pic>
        <p:nvPicPr>
          <p:cNvPr id="128" name="Screen Shot 2015-03-27 at 11.36.13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0" y="5191657"/>
            <a:ext cx="4284987" cy="137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Left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94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39328" y="1992572"/>
            <a:ext cx="8465344" cy="3655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Example: Suppose DH contains </a:t>
            </a:r>
            <a:r>
              <a:rPr sz="2000" b="1" dirty="0">
                <a:solidFill>
                  <a:schemeClr val="tx1"/>
                </a:solidFill>
              </a:rPr>
              <a:t>8Ah</a:t>
            </a:r>
            <a:r>
              <a:rPr sz="2000" dirty="0">
                <a:solidFill>
                  <a:schemeClr val="tx1"/>
                </a:solidFill>
              </a:rPr>
              <a:t> and </a:t>
            </a:r>
            <a:r>
              <a:rPr sz="2000" b="1" dirty="0">
                <a:solidFill>
                  <a:schemeClr val="tx1"/>
                </a:solidFill>
              </a:rPr>
              <a:t>CL</a:t>
            </a:r>
            <a:r>
              <a:rPr sz="2000" dirty="0">
                <a:solidFill>
                  <a:schemeClr val="tx1"/>
                </a:solidFill>
              </a:rPr>
              <a:t> contains</a:t>
            </a:r>
            <a:r>
              <a:rPr sz="2000" b="1" dirty="0">
                <a:solidFill>
                  <a:schemeClr val="tx1"/>
                </a:solidFill>
              </a:rPr>
              <a:t> 3</a:t>
            </a:r>
            <a:r>
              <a:rPr sz="2000" dirty="0">
                <a:solidFill>
                  <a:schemeClr val="tx1"/>
                </a:solidFill>
              </a:rPr>
              <a:t>.  What are the values of DH and of CF after the instruction </a:t>
            </a:r>
            <a:r>
              <a:rPr sz="2000" b="1" i="1" dirty="0">
                <a:solidFill>
                  <a:schemeClr val="tx1"/>
                </a:solidFill>
              </a:rPr>
              <a:t>SHL DH,CL</a:t>
            </a:r>
            <a:r>
              <a:rPr sz="2000" dirty="0">
                <a:solidFill>
                  <a:schemeClr val="tx1"/>
                </a:solidFill>
              </a:rPr>
              <a:t> is executed?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binary value of DH is </a:t>
            </a:r>
            <a:r>
              <a:rPr sz="2000" b="1" dirty="0">
                <a:solidFill>
                  <a:schemeClr val="tx1"/>
                </a:solidFill>
              </a:rPr>
              <a:t>10001010</a:t>
            </a:r>
            <a:r>
              <a:rPr sz="2000" dirty="0">
                <a:solidFill>
                  <a:schemeClr val="tx1"/>
                </a:solidFill>
              </a:rPr>
              <a:t>. After </a:t>
            </a:r>
            <a:r>
              <a:rPr sz="2000" b="1" dirty="0">
                <a:solidFill>
                  <a:schemeClr val="tx1"/>
                </a:solidFill>
              </a:rPr>
              <a:t>3 left shifts, </a:t>
            </a:r>
            <a:r>
              <a:rPr sz="2000" dirty="0">
                <a:solidFill>
                  <a:schemeClr val="tx1"/>
                </a:solidFill>
              </a:rPr>
              <a:t>CF will contain 0. The new contents of DH may be obtained by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Erasing the leftmost three bits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Adding three zero bits to the right end, thus 01010000b = 50h.</a:t>
            </a:r>
          </a:p>
          <a:p>
            <a:pPr marL="321457" indent="-321457" algn="l" defTabSz="234664">
              <a:spcBef>
                <a:spcPts val="56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32" name="Screen Shot 2015-03-27 at 11.41.5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01" y="4665342"/>
            <a:ext cx="4394580" cy="196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SHL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91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178594" y="1928812"/>
            <a:ext cx="8786813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Let us consider a decimal number 235.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If each digit is shifted left and 0 is attached on the right end, we get 2350 which is same as multiplying by 10.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Similarly, a left shift on a binary number multiplies it by 2.</a:t>
            </a:r>
          </a:p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For example, suppose that AL contains 5=00000101b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 left shift gives 00001010b = 10 thus doubling its value.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Another left shift yields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00010100= </a:t>
            </a:r>
            <a:r>
              <a:rPr sz="2257" dirty="0">
                <a:solidFill>
                  <a:schemeClr val="tx1"/>
                </a:solidFill>
              </a:rPr>
              <a:t>20d, so it is doubled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Multiplication by Left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5414" y="1910687"/>
            <a:ext cx="8456414" cy="4786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SHL Instruction can be used to multiply an operand by multiples of 2.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to emphasize the arithmetic nature of the operation the opcode SAL (shift arithmetic left)often used in instances for numeric multiplication.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Both instructions generate the same machine code.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When </a:t>
            </a:r>
            <a:r>
              <a:rPr sz="2000" i="1" dirty="0">
                <a:solidFill>
                  <a:schemeClr val="tx1"/>
                </a:solidFill>
              </a:rPr>
              <a:t>we </a:t>
            </a:r>
            <a:r>
              <a:rPr sz="2000" dirty="0">
                <a:solidFill>
                  <a:schemeClr val="tx1"/>
                </a:solidFill>
              </a:rPr>
              <a:t>treat left shifts as multiplication, overflow may occur.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single left shift, CF and OF accurately indicate unsigned and signed over- flow, respectively.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the overflow flags are not reliable indicators for a multiple left shift as multiple shift is really a series of single shifts, and OF and CF only reflect the </a:t>
            </a:r>
            <a:r>
              <a:rPr sz="2000" b="1" dirty="0">
                <a:solidFill>
                  <a:schemeClr val="tx1"/>
                </a:solidFill>
              </a:rPr>
              <a:t>result of the last shift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Arithmetic Left (SAL)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9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78594" y="1869744"/>
            <a:ext cx="8733234" cy="32272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SHR (shift right) performs right shifts on the destination operand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 1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 0 is shifted Into 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position, and the rightmost bit is shifted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</a:t>
            </a:r>
            <a:r>
              <a:rPr sz="2000" dirty="0" err="1">
                <a:solidFill>
                  <a:schemeClr val="tx1"/>
                </a:solidFill>
              </a:rPr>
              <a:t>destination,CL</a:t>
            </a:r>
            <a:endParaRPr sz="2000" dirty="0">
              <a:solidFill>
                <a:schemeClr val="tx1"/>
              </a:solidFill>
            </a:endParaRP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** here CL contains N In this case N single right shifts are made. The effect on the flags is the same as for SHL</a:t>
            </a:r>
          </a:p>
        </p:txBody>
      </p:sp>
      <p:pic>
        <p:nvPicPr>
          <p:cNvPr id="142" name="Screen Shot 2015-03-27 at 12.32.34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6" y="5178341"/>
            <a:ext cx="4292646" cy="1590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Right Shift (SHR)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20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341194"/>
            <a:ext cx="7358063" cy="12282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b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9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10945" y="2132036"/>
            <a:ext cx="809029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individual bits </a:t>
            </a:r>
            <a:r>
              <a:rPr sz="2257" dirty="0">
                <a:solidFill>
                  <a:schemeClr val="tx1"/>
                </a:solidFill>
              </a:rPr>
              <a:t>is one the main advantages of assembly language.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Individual bits can be changed in computer by using logic operations.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binary values of </a:t>
            </a:r>
            <a:r>
              <a:rPr sz="2257" b="1" dirty="0">
                <a:solidFill>
                  <a:schemeClr val="tx1"/>
                </a:solidFill>
              </a:rPr>
              <a:t>0 = False and 1= True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When a logic operation is applied to 8- or 16-bit operands, the result is obtained by applying the logic operation at </a:t>
            </a:r>
            <a:r>
              <a:rPr sz="2257" b="1" dirty="0">
                <a:solidFill>
                  <a:schemeClr val="tx1"/>
                </a:solidFill>
              </a:rPr>
              <a:t>each bit position.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LOGIC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22" y="2135074"/>
            <a:ext cx="7072313" cy="455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236914"/>
            <a:ext cx="7358063" cy="11568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Truth Table for AND, OR, XOR and NOT</a:t>
            </a:r>
          </a:p>
        </p:txBody>
      </p:sp>
    </p:spTree>
    <p:extLst>
      <p:ext uri="{BB962C8B-B14F-4D97-AF65-F5344CB8AC3E}">
        <p14:creationId xmlns:p14="http://schemas.microsoft.com/office/powerpoint/2010/main" val="1508028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92969" y="2263097"/>
            <a:ext cx="7358063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AND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AND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OR Operation:   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XOR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XOR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NOT Operation:  NOT</a:t>
            </a:r>
            <a:r>
              <a:rPr sz="2672" dirty="0">
                <a:solidFill>
                  <a:schemeClr val="tx1"/>
                </a:solidFill>
              </a:rPr>
              <a:t> 10101010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83379" y="2154699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AND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=10100000</a:t>
            </a:r>
          </a:p>
        </p:txBody>
      </p:sp>
      <p:sp>
        <p:nvSpPr>
          <p:cNvPr id="56" name="Shape 56"/>
          <p:cNvSpPr/>
          <p:nvPr/>
        </p:nvSpPr>
        <p:spPr>
          <a:xfrm>
            <a:off x="2063785" y="3612247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" name="Shape 57"/>
          <p:cNvSpPr/>
          <p:nvPr/>
        </p:nvSpPr>
        <p:spPr>
          <a:xfrm>
            <a:off x="5271968" y="2149229"/>
            <a:ext cx="2268232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=11111010</a:t>
            </a:r>
          </a:p>
        </p:txBody>
      </p:sp>
      <p:sp>
        <p:nvSpPr>
          <p:cNvPr id="58" name="Shape 58"/>
          <p:cNvSpPr/>
          <p:nvPr/>
        </p:nvSpPr>
        <p:spPr>
          <a:xfrm>
            <a:off x="459310" y="4421425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XOR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 01011010</a:t>
            </a:r>
          </a:p>
        </p:txBody>
      </p:sp>
      <p:sp>
        <p:nvSpPr>
          <p:cNvPr id="59" name="Shape 59"/>
          <p:cNvSpPr/>
          <p:nvPr/>
        </p:nvSpPr>
        <p:spPr>
          <a:xfrm>
            <a:off x="4950499" y="4521432"/>
            <a:ext cx="2589701" cy="127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NOT</a:t>
            </a:r>
            <a:r>
              <a:rPr sz="2672" dirty="0"/>
              <a:t>  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</a:t>
            </a:r>
            <a:r>
              <a:rPr lang="en-US" sz="2672" dirty="0"/>
              <a:t>0101</a:t>
            </a:r>
            <a:r>
              <a:rPr sz="2672" dirty="0"/>
              <a:t>0</a:t>
            </a:r>
            <a:r>
              <a:rPr lang="en-US" sz="2672" dirty="0"/>
              <a:t>1</a:t>
            </a:r>
            <a:r>
              <a:rPr sz="2672" dirty="0"/>
              <a:t>0</a:t>
            </a:r>
            <a:r>
              <a:rPr lang="en-US" sz="2672" dirty="0"/>
              <a:t>1</a:t>
            </a:r>
            <a:endParaRPr sz="2672" dirty="0"/>
          </a:p>
        </p:txBody>
      </p:sp>
      <p:sp>
        <p:nvSpPr>
          <p:cNvPr id="60" name="Shape 60"/>
          <p:cNvSpPr/>
          <p:nvPr/>
        </p:nvSpPr>
        <p:spPr>
          <a:xfrm>
            <a:off x="5955597" y="3601334"/>
            <a:ext cx="152007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61"/>
          <p:cNvSpPr/>
          <p:nvPr/>
        </p:nvSpPr>
        <p:spPr>
          <a:xfrm>
            <a:off x="6020128" y="5143500"/>
            <a:ext cx="1520072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62"/>
          <p:cNvSpPr/>
          <p:nvPr/>
        </p:nvSpPr>
        <p:spPr>
          <a:xfrm>
            <a:off x="1933056" y="5916104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63"/>
          <p:cNvSpPr/>
          <p:nvPr/>
        </p:nvSpPr>
        <p:spPr>
          <a:xfrm>
            <a:off x="748872" y="452708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748872" y="21389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5288379" y="2154699"/>
            <a:ext cx="2676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2</a:t>
            </a:r>
          </a:p>
        </p:txBody>
      </p:sp>
      <p:sp>
        <p:nvSpPr>
          <p:cNvPr id="66" name="Shape 66"/>
          <p:cNvSpPr/>
          <p:nvPr/>
        </p:nvSpPr>
        <p:spPr>
          <a:xfrm>
            <a:off x="4679156" y="4568608"/>
            <a:ext cx="2489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790" y="1788415"/>
            <a:ext cx="8583616" cy="5182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AND, OR, and XOR </a:t>
            </a:r>
            <a:r>
              <a:rPr sz="2257" dirty="0">
                <a:solidFill>
                  <a:schemeClr val="tx1"/>
                </a:solidFill>
              </a:rPr>
              <a:t>instructions perform the named logic operations. The formats are:</a:t>
            </a: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result of the operation is stored in the destination, which must be a register or memory location. 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source may be a constant, register, or memory location.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However, memory-to-memory operations are not allowed.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596" y="2845360"/>
            <a:ext cx="5684840" cy="17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AND </a:t>
            </a:r>
            <a:r>
              <a:rPr lang="fr-FR" sz="2257" b="1" dirty="0"/>
              <a:t>destination</a:t>
            </a:r>
            <a:r>
              <a:rPr lang="fr-FR" sz="2257" dirty="0"/>
              <a:t>, source 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XOR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300251"/>
            <a:ext cx="7358063" cy="1267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AND, OR, and XOR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1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96528" y="1791937"/>
            <a:ext cx="8147410" cy="5198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is undefined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OF= 0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One use of AND, OR, and XOR is to </a:t>
            </a:r>
            <a:r>
              <a:rPr sz="2257" b="1" dirty="0">
                <a:solidFill>
                  <a:schemeClr val="tx1"/>
                </a:solidFill>
              </a:rPr>
              <a:t>selectively modify the bits </a:t>
            </a:r>
            <a:r>
              <a:rPr sz="2257" dirty="0">
                <a:solidFill>
                  <a:schemeClr val="tx1"/>
                </a:solidFill>
              </a:rPr>
              <a:t>in the destination.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do this, we construct a </a:t>
            </a:r>
            <a:r>
              <a:rPr sz="2257" b="1" dirty="0">
                <a:solidFill>
                  <a:schemeClr val="tx1"/>
                </a:solidFill>
              </a:rPr>
              <a:t>source bit pattern </a:t>
            </a:r>
            <a:r>
              <a:rPr sz="2257" dirty="0">
                <a:solidFill>
                  <a:schemeClr val="tx1"/>
                </a:solidFill>
              </a:rPr>
              <a:t>known as </a:t>
            </a:r>
            <a:r>
              <a:rPr sz="2257" b="1" dirty="0">
                <a:solidFill>
                  <a:schemeClr val="tx1"/>
                </a:solidFill>
              </a:rPr>
              <a:t>mask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mask bits</a:t>
            </a:r>
            <a:r>
              <a:rPr sz="2257" dirty="0">
                <a:solidFill>
                  <a:schemeClr val="tx1"/>
                </a:solidFill>
              </a:rPr>
              <a:t> are chosen so that the </a:t>
            </a:r>
            <a:r>
              <a:rPr sz="2257" b="1" dirty="0">
                <a:solidFill>
                  <a:schemeClr val="tx1"/>
                </a:solidFill>
              </a:rPr>
              <a:t>corresponding destination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b="1" dirty="0">
                <a:solidFill>
                  <a:schemeClr val="tx1"/>
                </a:solidFill>
              </a:rPr>
              <a:t>bits</a:t>
            </a:r>
            <a:r>
              <a:rPr sz="2257" dirty="0">
                <a:solidFill>
                  <a:schemeClr val="tx1"/>
                </a:solidFill>
              </a:rPr>
              <a:t> are </a:t>
            </a:r>
            <a:r>
              <a:rPr sz="2257" b="1" dirty="0">
                <a:solidFill>
                  <a:schemeClr val="tx1"/>
                </a:solidFill>
              </a:rPr>
              <a:t>modified in the desired manner</a:t>
            </a:r>
            <a:r>
              <a:rPr sz="2257" dirty="0">
                <a:solidFill>
                  <a:schemeClr val="tx1"/>
                </a:solidFill>
              </a:rPr>
              <a:t> when the instruction is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Effect on Flags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7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2" ma:contentTypeDescription="Create a new document." ma:contentTypeScope="" ma:versionID="aa5ed7eaa0e886c57eaafc48fb2babd1">
  <xsd:schema xmlns:xsd="http://www.w3.org/2001/XMLSchema" xmlns:xs="http://www.w3.org/2001/XMLSchema" xmlns:p="http://schemas.microsoft.com/office/2006/metadata/properties" xmlns:ns2="9c7cff56-e87f-4cd3-b12c-6a0e3ad4f82e" targetNamespace="http://schemas.microsoft.com/office/2006/metadata/properties" ma:root="true" ma:fieldsID="4b96e3f0e2cec9bf9225510947760c74" ns2:_="">
    <xsd:import namespace="9c7cff56-e87f-4cd3-b12c-6a0e3ad4f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cff56-e87f-4cd3-b12c-6a0e3ad4f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9948F3-2283-4A38-8445-2567CDA4382F}"/>
</file>

<file path=customXml/itemProps2.xml><?xml version="1.0" encoding="utf-8"?>
<ds:datastoreItem xmlns:ds="http://schemas.openxmlformats.org/officeDocument/2006/customXml" ds:itemID="{A77FA6CB-ADCF-4CBF-97D4-C8372EEF36AF}"/>
</file>

<file path=customXml/itemProps3.xml><?xml version="1.0" encoding="utf-8"?>
<ds:datastoreItem xmlns:ds="http://schemas.openxmlformats.org/officeDocument/2006/customXml" ds:itemID="{29441089-D4CB-4065-AB4E-49D083C6C11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496</TotalTime>
  <Words>2166</Words>
  <Application>Microsoft Office PowerPoint</Application>
  <PresentationFormat>On-screen Show (4:3)</PresentationFormat>
  <Paragraphs>226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Corbel</vt:lpstr>
      <vt:lpstr>Helvetica</vt:lpstr>
      <vt:lpstr>Times Roman</vt:lpstr>
      <vt:lpstr>Wingdings</vt:lpstr>
      <vt:lpstr>Spectrum</vt:lpstr>
      <vt:lpstr>Lecture Title</vt:lpstr>
      <vt:lpstr>Overview : LOGIC</vt:lpstr>
      <vt:lpstr>Overview: SHIFT </vt:lpstr>
      <vt:lpstr>LOGIC Instructions</vt:lpstr>
      <vt:lpstr>Truth Table for AND, OR, XOR and NOT</vt:lpstr>
      <vt:lpstr>Solve the Following</vt:lpstr>
      <vt:lpstr>Solution</vt:lpstr>
      <vt:lpstr>AND, OR, and XOR instructions</vt:lpstr>
      <vt:lpstr>Effect on Flags</vt:lpstr>
      <vt:lpstr>MASK</vt:lpstr>
      <vt:lpstr>PowerPoint Presentation</vt:lpstr>
      <vt:lpstr>Clear bit</vt:lpstr>
      <vt:lpstr>Set or Complement Bit</vt:lpstr>
      <vt:lpstr>Converting an ASCII Digit to a Number</vt:lpstr>
      <vt:lpstr>Converting a Lowercase Letter to Upper Case</vt:lpstr>
      <vt:lpstr>Conversion using AND</vt:lpstr>
      <vt:lpstr>Clearing a Register</vt:lpstr>
      <vt:lpstr>Not Instruction</vt:lpstr>
      <vt:lpstr>TEST Instruction</vt:lpstr>
      <vt:lpstr>Bit Examination on TEST</vt:lpstr>
      <vt:lpstr>Find Even Number</vt:lpstr>
      <vt:lpstr>PowerPoint Presentation</vt:lpstr>
      <vt:lpstr>Shift Instructions…</vt:lpstr>
      <vt:lpstr>Left Shift (SHL) Instructions</vt:lpstr>
      <vt:lpstr>SHL Instruction</vt:lpstr>
      <vt:lpstr>Multiplication by Left Shift</vt:lpstr>
      <vt:lpstr>Shift Arithmetic Left (SAL)</vt:lpstr>
      <vt:lpstr>Right Shift (SHR) Instructions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18</cp:revision>
  <dcterms:created xsi:type="dcterms:W3CDTF">2018-12-10T17:20:29Z</dcterms:created>
  <dcterms:modified xsi:type="dcterms:W3CDTF">2021-11-08T07:01:04Z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