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96869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ishostingthis.com/resources/assembly-language/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/>
              <a:t>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765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/>
              <a:t>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Comment: </a:t>
            </a:r>
            <a:r>
              <a:rPr sz="1969" dirty="0">
                <a:solidFill>
                  <a:schemeClr val="tx1"/>
                </a:solidFill>
              </a:rPr>
              <a:t>put instruction into the context of program.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Comment field of a statement is used to say something about what the statement does?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emicolon ( ; ) marks</a:t>
            </a:r>
            <a:r>
              <a:rPr lang="en-US" sz="1969" b="1" dirty="0">
                <a:solidFill>
                  <a:schemeClr val="tx1"/>
                </a:solidFill>
              </a:rPr>
              <a:t> in</a:t>
            </a:r>
            <a:r>
              <a:rPr sz="1969" b="1" dirty="0">
                <a:solidFill>
                  <a:schemeClr val="tx1"/>
                </a:solidFill>
              </a:rPr>
              <a:t> the beginning of this field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ssembler ignores anything typed after “ ; “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lang="en-US" sz="1969" dirty="0">
                <a:solidFill>
                  <a:schemeClr val="tx1"/>
                </a:solidFill>
              </a:rPr>
              <a:t>C</a:t>
            </a:r>
            <a:r>
              <a:rPr sz="1969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Commenting is considered as good programming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8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Processor operates only on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 data. 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So, the assembler MUST </a:t>
            </a:r>
            <a:r>
              <a:rPr sz="1576" b="1" dirty="0">
                <a:solidFill>
                  <a:schemeClr val="tx1"/>
                </a:solidFill>
              </a:rPr>
              <a:t>translate</a:t>
            </a:r>
            <a:r>
              <a:rPr sz="1576" dirty="0">
                <a:solidFill>
                  <a:schemeClr val="tx1"/>
                </a:solidFill>
              </a:rPr>
              <a:t> all data representation into binary numbers.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In assembly program, we may express data as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, </a:t>
            </a:r>
            <a:r>
              <a:rPr sz="1576" b="1" dirty="0">
                <a:solidFill>
                  <a:schemeClr val="tx1"/>
                </a:solidFill>
              </a:rPr>
              <a:t>decimal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hex</a:t>
            </a:r>
            <a:r>
              <a:rPr sz="1576" dirty="0">
                <a:solidFill>
                  <a:schemeClr val="tx1"/>
                </a:solidFill>
              </a:rPr>
              <a:t> numbers and even characters.</a:t>
            </a:r>
          </a:p>
          <a:p>
            <a:pPr marL="241093" indent="-241093" algn="l" defTabSz="242342">
              <a:spcBef>
                <a:spcPts val="168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Numbers: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Binary: </a:t>
            </a:r>
            <a:r>
              <a:rPr sz="1576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6" b="1" dirty="0">
                <a:solidFill>
                  <a:schemeClr val="tx1"/>
                </a:solidFill>
              </a:rPr>
              <a:t>B </a:t>
            </a:r>
            <a:r>
              <a:rPr sz="1576" dirty="0">
                <a:solidFill>
                  <a:schemeClr val="tx1"/>
                </a:solidFill>
              </a:rPr>
              <a:t>or</a:t>
            </a:r>
            <a:r>
              <a:rPr sz="1576" b="1" dirty="0">
                <a:solidFill>
                  <a:schemeClr val="tx1"/>
                </a:solidFill>
              </a:rPr>
              <a:t> b </a:t>
            </a:r>
            <a:r>
              <a:rPr sz="1576" dirty="0">
                <a:solidFill>
                  <a:schemeClr val="tx1"/>
                </a:solidFill>
              </a:rPr>
              <a:t> (e.g.</a:t>
            </a:r>
            <a:r>
              <a:rPr sz="1576" b="1" dirty="0">
                <a:solidFill>
                  <a:schemeClr val="tx1"/>
                </a:solidFill>
              </a:rPr>
              <a:t> </a:t>
            </a:r>
            <a:r>
              <a:rPr sz="1576" dirty="0">
                <a:solidFill>
                  <a:schemeClr val="tx1"/>
                </a:solidFill>
              </a:rPr>
              <a:t>1010</a:t>
            </a:r>
            <a:r>
              <a:rPr sz="1576" b="1" dirty="0">
                <a:solidFill>
                  <a:schemeClr val="tx1"/>
                </a:solidFill>
              </a:rPr>
              <a:t>B</a:t>
            </a:r>
            <a:r>
              <a:rPr sz="1576" dirty="0">
                <a:solidFill>
                  <a:schemeClr val="tx1"/>
                </a:solidFill>
              </a:rPr>
              <a:t>)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Decimal:</a:t>
            </a:r>
            <a:r>
              <a:rPr sz="1576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b="1" dirty="0">
                <a:solidFill>
                  <a:schemeClr val="tx1"/>
                </a:solidFill>
              </a:rPr>
              <a:t>Hex</a:t>
            </a:r>
            <a:r>
              <a:rPr sz="1576" b="1" dirty="0">
                <a:solidFill>
                  <a:schemeClr val="tx1"/>
                </a:solidFill>
              </a:rPr>
              <a:t>: </a:t>
            </a:r>
            <a:r>
              <a:rPr sz="1576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 (e.g. </a:t>
            </a:r>
            <a:r>
              <a:rPr sz="1576" dirty="0">
                <a:solidFill>
                  <a:schemeClr val="tx1"/>
                </a:solidFill>
              </a:rPr>
              <a:t>12AB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).</a:t>
            </a:r>
          </a:p>
          <a:p>
            <a:pPr marL="241093" indent="-241093" algn="l" defTabSz="242342">
              <a:spcBef>
                <a:spcPts val="1687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Characters: </a:t>
            </a:r>
          </a:p>
          <a:p>
            <a:pPr marL="368782" lvl="1" indent="-184391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Character strings must be enclosed with single or double quotes.</a:t>
            </a:r>
          </a:p>
          <a:p>
            <a:pPr marL="425484" lvl="1" indent="-241093" algn="l" defTabSz="242342">
              <a:spcBef>
                <a:spcPts val="1687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dirty="0">
                <a:solidFill>
                  <a:schemeClr val="tx1"/>
                </a:solidFill>
              </a:rPr>
              <a:t>    </a:t>
            </a:r>
            <a:r>
              <a:rPr sz="1576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75203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1,001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smtClean="0">
                <a:solidFill>
                  <a:schemeClr val="tx1"/>
                </a:solidFill>
              </a:rPr>
              <a:t>2A3h</a:t>
            </a:r>
            <a:endParaRPr sz="1969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FFFEh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0Ah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Bh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1110b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use a variable to store values temporarily.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Each variable has a data type and is assigned a memory address by the program.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will mostly use DB (define byte) and DW(define word) variables.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Byte Variables: </a:t>
            </a:r>
            <a:r>
              <a:rPr lang="en-US" sz="1763" dirty="0">
                <a:solidFill>
                  <a:schemeClr val="tx1"/>
                </a:solidFill>
              </a:rPr>
              <a:t>I</a:t>
            </a:r>
            <a:r>
              <a:rPr sz="1763" dirty="0">
                <a:solidFill>
                  <a:schemeClr val="tx1"/>
                </a:solidFill>
              </a:rPr>
              <a:t>n the following</a:t>
            </a:r>
            <a:r>
              <a:rPr lang="en-US" sz="1763" dirty="0">
                <a:solidFill>
                  <a:schemeClr val="tx1"/>
                </a:solidFill>
              </a:rPr>
              <a:t> ,</a:t>
            </a:r>
            <a:r>
              <a:rPr sz="1763" dirty="0">
                <a:solidFill>
                  <a:schemeClr val="tx1"/>
                </a:solidFill>
              </a:rPr>
              <a:t> the directive </a:t>
            </a:r>
            <a:r>
              <a:rPr sz="1763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3" dirty="0">
                <a:solidFill>
                  <a:schemeClr val="tx1"/>
                </a:solidFill>
              </a:rPr>
              <a:t>  A </a:t>
            </a:r>
            <a:r>
              <a:rPr sz="1763" b="1" dirty="0">
                <a:solidFill>
                  <a:schemeClr val="tx1"/>
                </a:solidFill>
              </a:rPr>
              <a:t>“?” </a:t>
            </a:r>
            <a:r>
              <a:rPr sz="1763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3" b="1" dirty="0">
                <a:solidFill>
                  <a:schemeClr val="tx1"/>
                </a:solidFill>
              </a:rPr>
              <a:t>2^8 or 256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 DB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ALPHA   DB    4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Word Variables:</a:t>
            </a:r>
            <a:r>
              <a:rPr sz="1763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3" b="1" dirty="0">
                <a:solidFill>
                  <a:schemeClr val="tx1"/>
                </a:solidFill>
              </a:rPr>
              <a:t>2^16 or 65536.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DW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WRD      DW     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73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Array is just a </a:t>
            </a:r>
            <a:r>
              <a:rPr sz="1969" b="1" dirty="0">
                <a:solidFill>
                  <a:schemeClr val="tx1"/>
                </a:solidFill>
              </a:rPr>
              <a:t>sequence</a:t>
            </a:r>
            <a:r>
              <a:rPr sz="1969" dirty="0">
                <a:solidFill>
                  <a:schemeClr val="tx1"/>
                </a:solidFill>
              </a:rPr>
              <a:t> of bytes or words.</a:t>
            </a:r>
          </a:p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i.e. to define a three-byte array, we write</a:t>
            </a:r>
          </a:p>
          <a:p>
            <a:pPr marL="606304" lvl="1" indent="-303152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B_ARRAY       DB     10h,20,30h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N</a:t>
            </a:r>
            <a:r>
              <a:rPr sz="1969" dirty="0">
                <a:solidFill>
                  <a:schemeClr val="tx1"/>
                </a:solidFill>
              </a:rPr>
              <a:t>ame B_ARRAY is associated </a:t>
            </a:r>
            <a:r>
              <a:rPr lang="en-US" sz="1969" dirty="0">
                <a:solidFill>
                  <a:schemeClr val="tx1"/>
                </a:solidFill>
              </a:rPr>
              <a:t>w</a:t>
            </a:r>
            <a:r>
              <a:rPr sz="1969" dirty="0">
                <a:solidFill>
                  <a:schemeClr val="tx1"/>
                </a:solidFill>
              </a:rPr>
              <a:t>ith first byte, B_ARRAY+1 with second and B_ARRAY+2 with third.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2232218670"/>
              </p:ext>
            </p:extLst>
          </p:nvPr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76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chemeClr val="tx1"/>
                </a:solidFill>
              </a:rPr>
              <a:t>C</a:t>
            </a:r>
            <a:r>
              <a:rPr sz="2672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6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>
            <a:extLst>
              <a:ext uri="{FF2B5EF4-FFF2-40B4-BE49-F238E27FC236}">
                <a16:creationId xmlns:a16="http://schemas.microsoft.com/office/drawing/2014/main" xmlns="" id="{D7792972-4617-42A0-AA7D-AFFB7ACF4C85}"/>
              </a:ext>
            </a:extLst>
          </p:cNvPr>
          <p:cNvGraphicFramePr/>
          <p:nvPr>
            <p:extLst/>
          </p:nvPr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32460553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063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High and Low bytes of Word:</a:t>
            </a:r>
            <a:r>
              <a:rPr sz="1969" dirty="0">
                <a:solidFill>
                  <a:schemeClr val="tx1"/>
                </a:solidFill>
              </a:rPr>
              <a:t> Sometimes we may need to refer to the high and </a:t>
            </a:r>
            <a:r>
              <a:rPr sz="1969" b="1" dirty="0">
                <a:solidFill>
                  <a:schemeClr val="tx1"/>
                </a:solidFill>
              </a:rPr>
              <a:t>low bytes</a:t>
            </a:r>
            <a:r>
              <a:rPr sz="1969" dirty="0">
                <a:solidFill>
                  <a:schemeClr val="tx1"/>
                </a:solidFill>
              </a:rPr>
              <a:t> of a word variable. i.e. if we define,        </a:t>
            </a:r>
          </a:p>
          <a:p>
            <a:pPr marL="684436" lvl="2" indent="-228145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WORD1     DW     1234H</a:t>
            </a:r>
          </a:p>
          <a:p>
            <a:pPr marL="456291" lvl="2" indent="0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</a:t>
            </a:r>
            <a:r>
              <a:rPr sz="1969" b="1" dirty="0">
                <a:solidFill>
                  <a:schemeClr val="tx1"/>
                </a:solidFill>
              </a:rPr>
              <a:t>low byte </a:t>
            </a:r>
            <a:r>
              <a:rPr sz="1969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69" b="1" dirty="0">
                <a:solidFill>
                  <a:schemeClr val="tx1"/>
                </a:solidFill>
              </a:rPr>
              <a:t>High byte</a:t>
            </a:r>
            <a:r>
              <a:rPr sz="1969" dirty="0">
                <a:solidFill>
                  <a:schemeClr val="tx1"/>
                </a:solidFill>
              </a:rPr>
              <a:t> contains 12h (symbolic address: WORD1+1).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Character string: </a:t>
            </a: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n array of ASCII codes.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‘ABC’  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41h,42h,43h   [ UPPERCASE]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`HELLO’, 0Ah, 0Dh, ’$’  [combination is also possible]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48h,45h,4Ch,4Ch,4Fh,0Ah,0Dh,24h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9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a symbolic name for constant quantity make the assembly code much easier.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EQU (Equates): </a:t>
            </a:r>
            <a:r>
              <a:rPr lang="en-US" sz="2531" dirty="0">
                <a:solidFill>
                  <a:schemeClr val="tx1"/>
                </a:solidFill>
              </a:rPr>
              <a:t>A</a:t>
            </a:r>
            <a:r>
              <a:rPr sz="2531" dirty="0">
                <a:solidFill>
                  <a:schemeClr val="tx1"/>
                </a:solidFill>
              </a:rPr>
              <a:t>ssign a name to a constant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e.g.   LF   EQU   0Ah   [LF= 0Ah]</a:t>
            </a:r>
            <a:endParaRPr lang="en-US" sz="253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( LF=0Ah is applicable to whole code after assigning)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PROMPT   EQU  ‘Type Your Name’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**No memory is allocated for EQU names**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Named </a:t>
            </a:r>
            <a:r>
              <a:rPr lang="en-US" sz="4800" b="1" dirty="0" err="1" smtClean="0">
                <a:solidFill>
                  <a:schemeClr val="accent3">
                    <a:lumMod val="75000"/>
                  </a:schemeClr>
                </a:solidFill>
              </a:rPr>
              <a:t>Contant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8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transfer</a:t>
            </a:r>
            <a:r>
              <a:rPr sz="1969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</a:t>
            </a:r>
            <a:r>
              <a:rPr lang="en-US" sz="1969" b="1" dirty="0">
                <a:solidFill>
                  <a:schemeClr val="tx1"/>
                </a:solidFill>
              </a:rPr>
              <a:t>: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     </a:t>
            </a:r>
            <a:r>
              <a:rPr sz="1969" b="1" dirty="0">
                <a:solidFill>
                  <a:schemeClr val="tx1"/>
                </a:solidFill>
              </a:rPr>
              <a:t>MOV    destination, source</a:t>
            </a:r>
          </a:p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MOV     AX, WORD1 </a:t>
            </a:r>
            <a:r>
              <a:rPr sz="1969" dirty="0">
                <a:solidFill>
                  <a:schemeClr val="tx1"/>
                </a:solidFill>
              </a:rPr>
              <a:t>[reads Move WORD1 to AX]</a:t>
            </a: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3136457635"/>
              </p:ext>
            </p:extLst>
          </p:nvPr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/>
              <a:t>**</a:t>
            </a:r>
            <a:r>
              <a:rPr lang="en-US" sz="1969" dirty="0"/>
              <a:t>Copy of </a:t>
            </a:r>
            <a:r>
              <a:rPr lang="en-US" sz="1969" dirty="0" smtClean="0"/>
              <a:t>WORD is </a:t>
            </a:r>
            <a:r>
              <a:rPr lang="en-US" sz="1969" dirty="0"/>
              <a:t>sent to AX</a:t>
            </a:r>
          </a:p>
        </p:txBody>
      </p:sp>
    </p:spTree>
    <p:extLst>
      <p:ext uri="{BB962C8B-B14F-4D97-AF65-F5344CB8AC3E}">
        <p14:creationId xmlns:p14="http://schemas.microsoft.com/office/powerpoint/2010/main" val="234536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chemeClr val="tx1"/>
                </a:solidFill>
              </a:rPr>
              <a:t>1. Creating</a:t>
            </a:r>
            <a:r>
              <a:rPr lang="en-US" sz="2400" b="1" dirty="0">
                <a:solidFill>
                  <a:schemeClr val="tx1"/>
                </a:solidFill>
              </a:rPr>
              <a:t>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chemeClr val="tx1"/>
                </a:solidFill>
              </a:rPr>
              <a:t>2. By </a:t>
            </a:r>
            <a:r>
              <a:rPr lang="en-US" sz="2400" b="1" dirty="0">
                <a:solidFill>
                  <a:schemeClr val="tx1"/>
                </a:solidFill>
              </a:rPr>
              <a:t>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279125005"/>
              </p:ext>
            </p:extLst>
          </p:nvPr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58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MOV BX,A ?[assume value of A is 24h]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MOV AX, BX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DS,1000h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CS,ES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W1,DS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W1,B1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76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MOV is used to </a:t>
            </a:r>
            <a:r>
              <a:rPr sz="2109" b="1" dirty="0">
                <a:solidFill>
                  <a:schemeClr val="tx1"/>
                </a:solidFill>
              </a:rPr>
              <a:t>exchange</a:t>
            </a:r>
            <a:r>
              <a:rPr sz="2109" dirty="0">
                <a:solidFill>
                  <a:schemeClr val="tx1"/>
                </a:solidFill>
              </a:rPr>
              <a:t> the contents between two registers or register and memory-location.</a:t>
            </a:r>
          </a:p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Syntax: </a:t>
            </a:r>
            <a:r>
              <a:rPr sz="2109" b="1" dirty="0">
                <a:solidFill>
                  <a:schemeClr val="tx1"/>
                </a:solidFill>
              </a:rPr>
              <a:t>XCHG    destination, sourc</a:t>
            </a:r>
            <a:r>
              <a:rPr lang="en-US" sz="2109" b="1" dirty="0">
                <a:solidFill>
                  <a:schemeClr val="tx1"/>
                </a:solidFill>
              </a:rPr>
              <a:t>e</a:t>
            </a: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b="1" dirty="0">
                <a:solidFill>
                  <a:schemeClr val="tx1"/>
                </a:solidFill>
              </a:rPr>
              <a:t>                       </a:t>
            </a:r>
            <a:r>
              <a:rPr sz="2109" b="1" dirty="0">
                <a:solidFill>
                  <a:schemeClr val="tx1"/>
                </a:solidFill>
              </a:rPr>
              <a:t> XCHG    AH, BL </a:t>
            </a:r>
            <a:endParaRPr lang="en-US" sz="2109" b="1" dirty="0">
              <a:solidFill>
                <a:schemeClr val="tx1"/>
              </a:solidFill>
            </a:endParaRP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chemeClr val="tx1"/>
                </a:solidFill>
              </a:rPr>
              <a:t>   </a:t>
            </a:r>
            <a:r>
              <a:rPr sz="2109" dirty="0">
                <a:solidFill>
                  <a:schemeClr val="tx1"/>
                </a:solidFill>
              </a:rPr>
              <a:t>[reads exchange value of AH with BL]</a:t>
            </a: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rgbClr val="FFFFFF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lvl="4" indent="585052"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2431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Copy of WORD1 is sent to AX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1772389924"/>
              </p:ext>
            </p:extLst>
          </p:nvPr>
        </p:nvGraphicFramePr>
        <p:xfrm>
          <a:off x="1944145" y="4205632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00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00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4056827155"/>
              </p:ext>
            </p:extLst>
          </p:nvPr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0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XCHG BX,A?[assume value of A is 15h].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Also find, AX and A after MOV AX,A ?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XCHG AX, BX?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W1,W2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AX,W1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6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40923">
              <a:spcBef>
                <a:spcPts val="2391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Register</a:t>
            </a:r>
            <a:r>
              <a:rPr lang="en-US" sz="2531" dirty="0">
                <a:solidFill>
                  <a:schemeClr val="tx1"/>
                </a:solidFill>
              </a:rPr>
              <a:t>,</a:t>
            </a:r>
            <a:endParaRPr sz="2531" dirty="0">
              <a:solidFill>
                <a:schemeClr val="tx1"/>
              </a:solidFill>
            </a:endParaRP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AX, W2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W1,W2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61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add a number to register or memory location.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ADD    destination, source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ADD     WORD1,AX </a:t>
            </a:r>
            <a:r>
              <a:rPr sz="1969" dirty="0">
                <a:solidFill>
                  <a:schemeClr val="tx1"/>
                </a:solidFill>
              </a:rPr>
              <a:t>[reads Add AX to WORD1]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Copy of WORD1 is added with content of AX and stored in WORD1</a:t>
            </a: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>
            <p:extLst>
              <p:ext uri="{D42A27DB-BD31-4B8C-83A1-F6EECF244321}">
                <p14:modId xmlns:p14="http://schemas.microsoft.com/office/powerpoint/2010/main" val="1186514579"/>
              </p:ext>
            </p:extLst>
          </p:nvPr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4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>
            <p:extLst/>
          </p:nvPr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using previous values[AX=9h], find the value of AX and BX from ADD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AL,256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subtract a number from register or memory 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SUB    destination, source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SUB     AX,DX </a:t>
            </a:r>
            <a:r>
              <a:rPr sz="1969" dirty="0">
                <a:solidFill>
                  <a:schemeClr val="tx1"/>
                </a:solidFill>
              </a:rPr>
              <a:t>[reads Subtract DX from AX]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Subtracts the content of DX from AX and stored in AX.</a:t>
            </a: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>
            <p:extLst/>
          </p:nvPr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88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8772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1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1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Learn Syntax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Variable declarations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Introduction of basic data movement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Program organization: Code, Data and stack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We Use DOS functions for I/O as they are easy to invoke and faster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program is must be converted to machine language before execution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45703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2092819976"/>
              </p:ext>
            </p:extLst>
          </p:nvPr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01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values[AX=9h], find the value of AX and BX from SUB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AL,256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to the contents of a register or memory-location.</a:t>
            </a:r>
          </a:p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INC   destination</a:t>
            </a:r>
          </a:p>
          <a:p>
            <a:pPr lvl="4" indent="604340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INC     WORD1 </a:t>
            </a:r>
            <a:r>
              <a:rPr sz="1969" dirty="0">
                <a:solidFill>
                  <a:schemeClr val="tx1"/>
                </a:solidFill>
              </a:rPr>
              <a:t>[reads Add 1 to WORD1]</a:t>
            </a: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 1 </a:t>
            </a:r>
            <a:r>
              <a:rPr lang="en-US" sz="1969" dirty="0">
                <a:solidFill>
                  <a:schemeClr val="tx1"/>
                </a:solidFill>
              </a:rPr>
              <a:t>is added to WORD1 and result is stored in WORD1</a:t>
            </a: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>
            <p:extLst>
              <p:ext uri="{D42A27DB-BD31-4B8C-83A1-F6EECF244321}">
                <p14:modId xmlns:p14="http://schemas.microsoft.com/office/powerpoint/2010/main" val="4196762855"/>
              </p:ext>
            </p:extLst>
          </p:nvPr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30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9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from the contents of a register or memory-location.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DEC   destination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 DEC     WORD1 </a:t>
            </a:r>
            <a:r>
              <a:rPr sz="1969" dirty="0">
                <a:solidFill>
                  <a:schemeClr val="tx1"/>
                </a:solidFill>
              </a:rPr>
              <a:t>[reads subtract 1 from WORD1]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lvl="4" indent="591481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 1 </a:t>
            </a:r>
            <a:r>
              <a:rPr sz="1969" dirty="0">
                <a:solidFill>
                  <a:schemeClr val="tx1"/>
                </a:solidFill>
              </a:rPr>
              <a:t>is subtracted from BYTE1 and result is stored in BYTE1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2582405164"/>
              </p:ext>
            </p:extLst>
          </p:nvPr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BYTE1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BYTE1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NEG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negate</a:t>
            </a:r>
            <a:r>
              <a:rPr sz="1969" dirty="0">
                <a:solidFill>
                  <a:schemeClr val="tx1"/>
                </a:solidFill>
              </a:rPr>
              <a:t> the contents of the destination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NEG does this by replacing the contents by its two’s complement.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NEG     destination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NEG     BX </a:t>
            </a:r>
            <a:r>
              <a:rPr sz="1969" dirty="0">
                <a:solidFill>
                  <a:schemeClr val="tx1"/>
                </a:solidFill>
              </a:rPr>
              <a:t>[reads negate the contents of BX]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lvl="4" indent="546477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** </a:t>
            </a:r>
            <a:r>
              <a:rPr lang="en-US" sz="1969" dirty="0">
                <a:solidFill>
                  <a:schemeClr val="tx1"/>
                </a:solidFill>
              </a:rPr>
              <a:t>T</a:t>
            </a:r>
            <a:r>
              <a:rPr sz="1969" dirty="0">
                <a:solidFill>
                  <a:schemeClr val="tx1"/>
                </a:solidFill>
              </a:rPr>
              <a:t>he content of BX is replaced with its two’s complement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608778883"/>
              </p:ext>
            </p:extLst>
          </p:nvPr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070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 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AX,BYTE1    ; its illegal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AH,’A’           ; 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AX,’A’            ; legal if source is a word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>
            <p:extLst>
              <p:ext uri="{D42A27DB-BD31-4B8C-83A1-F6EECF244321}">
                <p14:modId xmlns:p14="http://schemas.microsoft.com/office/powerpoint/2010/main" val="3458622917"/>
              </p:ext>
            </p:extLst>
          </p:nvPr>
        </p:nvGraphicFramePr>
        <p:xfrm>
          <a:off x="1323833" y="1804962"/>
          <a:ext cx="6897307" cy="490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7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 = A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MOV AX,A
MOV B,AX
** A direct memory move in illegal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6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907404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457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Assembly language is </a:t>
            </a:r>
            <a:r>
              <a:rPr lang="en-US" sz="1969" b="1" dirty="0">
                <a:solidFill>
                  <a:schemeClr val="tx1"/>
                </a:solidFill>
              </a:rPr>
              <a:t>not</a:t>
            </a:r>
            <a:r>
              <a:rPr sz="1969" b="1" dirty="0">
                <a:solidFill>
                  <a:schemeClr val="tx1"/>
                </a:solidFill>
              </a:rPr>
              <a:t> case sensitive</a:t>
            </a:r>
            <a:r>
              <a:rPr sz="1969" dirty="0">
                <a:solidFill>
                  <a:schemeClr val="tx1"/>
                </a:solidFill>
              </a:rPr>
              <a:t>, however, we use upper case to differentiate code from rest of the text.</a:t>
            </a:r>
          </a:p>
          <a:p>
            <a:pPr marL="321457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Statements: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Programs consist of statements (one per line)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statement can be any of following types:</a:t>
            </a:r>
          </a:p>
          <a:p>
            <a:pPr marL="790249" lvl="2" indent="-321457" algn="l" defTabSz="308063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 that are translated into machine code</a:t>
            </a:r>
          </a:p>
          <a:p>
            <a:pPr marL="790249" lvl="2" indent="-321457" algn="l" defTabSz="308063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Assembler directives that instruct the assemble to perform some specific task: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Allocating memory space for variables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Creating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</a:p>
        </p:txBody>
      </p:sp>
    </p:spTree>
    <p:extLst>
      <p:ext uri="{BB962C8B-B14F-4D97-AF65-F5344CB8AC3E}">
        <p14:creationId xmlns:p14="http://schemas.microsoft.com/office/powerpoint/2010/main" val="9655077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https://www.whoishostingthis.com/resources/assembly-language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3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359" lvl="1" indent="-321457" algn="l" defTabSz="390213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Instructions and </a:t>
            </a:r>
            <a:r>
              <a:rPr lang="en-US" sz="1969" dirty="0">
                <a:solidFill>
                  <a:schemeClr val="tx1"/>
                </a:solidFill>
              </a:rPr>
              <a:t>d</a:t>
            </a:r>
            <a:r>
              <a:rPr sz="1969" dirty="0">
                <a:solidFill>
                  <a:schemeClr val="tx1"/>
                </a:solidFill>
              </a:rPr>
              <a:t>irective</a:t>
            </a:r>
            <a:r>
              <a:rPr lang="en-US" sz="1969" dirty="0">
                <a:solidFill>
                  <a:schemeClr val="tx1"/>
                </a:solidFill>
              </a:rPr>
              <a:t>s</a:t>
            </a:r>
            <a:r>
              <a:rPr sz="1969" dirty="0">
                <a:solidFill>
                  <a:schemeClr val="tx1"/>
                </a:solidFill>
              </a:rPr>
              <a:t> can have u</a:t>
            </a:r>
            <a:r>
              <a:rPr lang="en-US" sz="1969" dirty="0">
                <a:solidFill>
                  <a:schemeClr val="tx1"/>
                </a:solidFill>
              </a:rPr>
              <a:t>p </a:t>
            </a:r>
            <a:r>
              <a:rPr sz="1969" dirty="0">
                <a:solidFill>
                  <a:schemeClr val="tx1"/>
                </a:solidFill>
              </a:rPr>
              <a:t>to </a:t>
            </a:r>
            <a:r>
              <a:rPr sz="1969" b="1" dirty="0">
                <a:solidFill>
                  <a:schemeClr val="tx1"/>
                </a:solidFill>
              </a:rPr>
              <a:t>four fields</a:t>
            </a:r>
            <a:r>
              <a:rPr sz="1969" dirty="0">
                <a:solidFill>
                  <a:schemeClr val="tx1"/>
                </a:solidFill>
              </a:rPr>
              <a:t>: </a:t>
            </a:r>
          </a:p>
          <a:p>
            <a:pPr marL="890705" lvl="2" indent="-29690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     Operation   Operand(s)   comment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69" b="1" dirty="0">
                <a:solidFill>
                  <a:schemeClr val="tx1"/>
                </a:solidFill>
              </a:rPr>
              <a:t>	</a:t>
            </a:r>
            <a:endParaRPr lang="en-US" sz="1969" b="1" dirty="0">
              <a:solidFill>
                <a:schemeClr val="tx1"/>
              </a:solidFill>
            </a:endParaRP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**[Fields </a:t>
            </a:r>
            <a:r>
              <a:rPr lang="en-US" sz="1969" b="1" dirty="0">
                <a:solidFill>
                  <a:schemeClr val="tx1"/>
                </a:solidFill>
              </a:rPr>
              <a:t> m</a:t>
            </a:r>
            <a:r>
              <a:rPr sz="1969" b="1" dirty="0">
                <a:solidFill>
                  <a:schemeClr val="tx1"/>
                </a:solidFill>
              </a:rPr>
              <a:t>ust appear in this order]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 </a:t>
            </a:r>
            <a:r>
              <a:rPr sz="1969" b="1" dirty="0">
                <a:solidFill>
                  <a:schemeClr val="tx1"/>
                </a:solidFill>
              </a:rPr>
              <a:t>MAIN		PROC  </a:t>
            </a:r>
            <a:r>
              <a:rPr sz="1969" dirty="0">
                <a:solidFill>
                  <a:schemeClr val="tx1"/>
                </a:solidFill>
              </a:rPr>
              <a:t>[ creates a Procedure]</a:t>
            </a:r>
            <a:endParaRPr sz="1969" b="1" dirty="0">
              <a:solidFill>
                <a:schemeClr val="tx1"/>
              </a:solidFill>
            </a:endParaRPr>
          </a:p>
          <a:p>
            <a:pPr marL="915260" lvl="2" indent="-321457" algn="l" defTabSz="390213">
              <a:spcBef>
                <a:spcPts val="274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At least one </a:t>
            </a:r>
            <a:r>
              <a:rPr sz="1969" b="1" dirty="0">
                <a:solidFill>
                  <a:schemeClr val="tx1"/>
                </a:solidFill>
              </a:rPr>
              <a:t>blank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tab</a:t>
            </a:r>
            <a:r>
              <a:rPr sz="1969" dirty="0">
                <a:solidFill>
                  <a:schemeClr val="tx1"/>
                </a:solidFill>
              </a:rPr>
              <a:t> character must separate the fields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 smtClean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51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: it is used for instruction levels, procedure names and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assembler translates names into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,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digit and special characters.</a:t>
            </a:r>
          </a:p>
          <a:p>
            <a:pPr marL="580409" lvl="1" indent="-361639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Embedded blanks are not allowed.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Names may not begin with number.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UPPERCASE</a:t>
            </a:r>
            <a:r>
              <a:rPr sz="1969" dirty="0">
                <a:solidFill>
                  <a:schemeClr val="tx1"/>
                </a:solidFill>
              </a:rPr>
              <a:t> and </a:t>
            </a:r>
            <a:r>
              <a:rPr sz="1969" b="1" dirty="0">
                <a:solidFill>
                  <a:schemeClr val="tx1"/>
                </a:solidFill>
              </a:rPr>
              <a:t>lowercase</a:t>
            </a:r>
            <a:r>
              <a:rPr sz="1969" dirty="0">
                <a:solidFill>
                  <a:schemeClr val="tx1"/>
                </a:solidFill>
              </a:rPr>
              <a:t> in name are same.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Examples: COUNTER1, $1000, Done?,  .TEST</a:t>
            </a:r>
          </a:p>
          <a:p>
            <a:pPr marL="758996" lvl="2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Ille</a:t>
            </a:r>
            <a:r>
              <a:rPr sz="1969" b="1" dirty="0">
                <a:solidFill>
                  <a:schemeClr val="tx1"/>
                </a:solidFill>
              </a:rPr>
              <a:t>gal names TWO WORD, 2AB, A45.28, ME &amp;YOU  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6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names are legal in IBM PC assembly language?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TWO_WORDS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err="1">
                <a:solidFill>
                  <a:schemeClr val="tx1"/>
                </a:solidFill>
              </a:rPr>
              <a:t>TwoWOrDs</a:t>
            </a:r>
            <a:endParaRPr sz="1969" b="1" dirty="0">
              <a:solidFill>
                <a:schemeClr val="tx1"/>
              </a:solidFill>
            </a:endParaRP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?1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.@?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$145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LET’S_GO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 =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2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Operation field contains a symbolic operation code (opcode).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The assembler translates a symbolic opcode into a machine language.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Opcode symbols often describe the </a:t>
            </a:r>
            <a:r>
              <a:rPr sz="1969" b="1" dirty="0"/>
              <a:t>operations function </a:t>
            </a:r>
            <a:r>
              <a:rPr sz="1969" dirty="0"/>
              <a:t>(e.g. </a:t>
            </a:r>
            <a:r>
              <a:rPr sz="1969" b="1" dirty="0"/>
              <a:t>MOV, ADD, SUM </a:t>
            </a:r>
            <a:r>
              <a:rPr sz="1969" dirty="0"/>
              <a:t>etc</a:t>
            </a:r>
            <a:r>
              <a:rPr lang="en-US" sz="1969" dirty="0"/>
              <a:t>..</a:t>
            </a:r>
            <a:r>
              <a:rPr sz="1969" dirty="0"/>
              <a:t>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In assembler directive, the operation field contains pseudo operation code (pseudo-ops).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P</a:t>
            </a:r>
            <a:r>
              <a:rPr sz="1969" dirty="0"/>
              <a:t>seudo-ops are NOT translated into machine code. they simply </a:t>
            </a:r>
            <a:r>
              <a:rPr sz="1969" b="1" dirty="0"/>
              <a:t>tell</a:t>
            </a:r>
            <a:r>
              <a:rPr sz="1969" dirty="0"/>
              <a:t> the assembler to do something.</a:t>
            </a:r>
          </a:p>
          <a:p>
            <a:pPr marL="493794" lvl="1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e.g. </a:t>
            </a:r>
            <a:r>
              <a:rPr sz="1969" b="1" dirty="0"/>
              <a:t>PROC</a:t>
            </a:r>
            <a:r>
              <a:rPr sz="1969" dirty="0"/>
              <a:t> pseudo-op is used to create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Operand field species the data that are to be </a:t>
            </a:r>
            <a:r>
              <a:rPr sz="1969" b="1" dirty="0">
                <a:solidFill>
                  <a:schemeClr val="tx1"/>
                </a:solidFill>
              </a:rPr>
              <a:t>acted on</a:t>
            </a:r>
            <a:r>
              <a:rPr sz="1969" dirty="0">
                <a:solidFill>
                  <a:schemeClr val="tx1"/>
                </a:solidFill>
              </a:rPr>
              <a:t> by the operation.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instruction may have zero, one or two operands. e.g.</a:t>
            </a: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First operand is </a:t>
            </a:r>
            <a:r>
              <a:rPr sz="1969" b="1" dirty="0">
                <a:solidFill>
                  <a:schemeClr val="tx1"/>
                </a:solidFill>
              </a:rPr>
              <a:t>Destination</a:t>
            </a:r>
            <a:r>
              <a:rPr sz="1969" dirty="0">
                <a:solidFill>
                  <a:schemeClr val="tx1"/>
                </a:solidFill>
              </a:rPr>
              <a:t> (i.e. register or Memory location)</a:t>
            </a:r>
          </a:p>
          <a:p>
            <a:pPr marL="552728" lvl="1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some instruction do not store any result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Second operand is </a:t>
            </a:r>
            <a:r>
              <a:rPr sz="1969" b="1" dirty="0">
                <a:solidFill>
                  <a:schemeClr val="tx1"/>
                </a:solidFill>
              </a:rPr>
              <a:t>Source </a:t>
            </a:r>
            <a:r>
              <a:rPr sz="1969" dirty="0">
                <a:solidFill>
                  <a:schemeClr val="tx1"/>
                </a:solidFill>
              </a:rPr>
              <a:t>and its not usually modified by instruction</a:t>
            </a:r>
          </a:p>
        </p:txBody>
      </p:sp>
      <p:graphicFrame>
        <p:nvGraphicFramePr>
          <p:cNvPr id="59" name="Table 59"/>
          <p:cNvGraphicFramePr/>
          <p:nvPr>
            <p:extLst/>
          </p:nvPr>
        </p:nvGraphicFramePr>
        <p:xfrm>
          <a:off x="2099389" y="2807931"/>
          <a:ext cx="5379681" cy="14808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96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28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NOP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No operands; does nothing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INC AX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dds one to the contents of AX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986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ADD WORD1,2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</a:t>
                      </a:r>
                      <a:r>
                        <a:rPr lang="en-US" sz="1600" b="1" dirty="0"/>
                        <a:t> </a:t>
                      </a:r>
                      <a:r>
                        <a:rPr sz="1600" b="1" dirty="0"/>
                        <a:t> 2 to the contents of WORD1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2" ma:contentTypeDescription="Create a new document." ma:contentTypeScope="" ma:versionID="aa5ed7eaa0e886c57eaafc48fb2babd1">
  <xsd:schema xmlns:xsd="http://www.w3.org/2001/XMLSchema" xmlns:xs="http://www.w3.org/2001/XMLSchema" xmlns:p="http://schemas.microsoft.com/office/2006/metadata/properties" xmlns:ns2="9c7cff56-e87f-4cd3-b12c-6a0e3ad4f82e" targetNamespace="http://schemas.microsoft.com/office/2006/metadata/properties" ma:root="true" ma:fieldsID="4b96e3f0e2cec9bf9225510947760c74" ns2:_="">
    <xsd:import namespace="9c7cff56-e87f-4cd3-b12c-6a0e3ad4f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ff56-e87f-4cd3-b12c-6a0e3ad4f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2B1C1-85FE-4665-8E52-8779FA268CF3}"/>
</file>

<file path=customXml/itemProps2.xml><?xml version="1.0" encoding="utf-8"?>
<ds:datastoreItem xmlns:ds="http://schemas.openxmlformats.org/officeDocument/2006/customXml" ds:itemID="{5DF8AB52-96A2-4F60-9D92-C206E0904A1D}"/>
</file>

<file path=customXml/itemProps3.xml><?xml version="1.0" encoding="utf-8"?>
<ds:datastoreItem xmlns:ds="http://schemas.openxmlformats.org/officeDocument/2006/customXml" ds:itemID="{2B38EE2E-2F55-4290-90D8-2A360A53DAF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288</TotalTime>
  <Words>2233</Words>
  <Application>Microsoft Office PowerPoint</Application>
  <PresentationFormat>On-screen Show (4:3)</PresentationFormat>
  <Paragraphs>429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PowerPoint Presentation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Register,                       MOV AX, W2                       MOV W1,W2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23</cp:revision>
  <dcterms:created xsi:type="dcterms:W3CDTF">2018-12-10T17:20:29Z</dcterms:created>
  <dcterms:modified xsi:type="dcterms:W3CDTF">2020-04-29T08:16:55Z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