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517-BC34-43FC-A8E7-C74A3FAC877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CE3EF-663F-4208-8EE2-4B6FD2F2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CE3EF-663F-4208-8EE2-4B6FD2F25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449E-3BD2-404C-93EC-939B8E515C1B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6B9F-525F-42A6-B088-D082465899E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356E-5971-4F7C-9C6E-4BEDA9D3AA5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F51C-2ACE-4420-97E0-07A0BBDD596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4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2C58-8F54-4C38-A399-925824591F0D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CBD-57C6-4FD8-9815-CFEBD57612B2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9D7C-A224-4FF0-A33C-80E2967E5F5C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B1A-2D80-428E-8428-2673E89A7A3E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D94C-5AA0-46FF-AD93-F439C75689BB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02E-4031-4948-B4AC-FE112B6C9AAD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8AE-2F5E-4FF3-B887-E340C550B92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C6D7-EE51-460F-9EDF-59760532FA6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8C02-3B58-4890-A5DD-796DA7CB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RPI-CDPHP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patient IDs in training and test set (golden)</a:t>
            </a:r>
          </a:p>
          <a:p>
            <a:r>
              <a:rPr lang="en-US" dirty="0" smtClean="0"/>
              <a:t>IDs loaded from Xiao’s code, then loaded data for corresponding IDs from </a:t>
            </a:r>
            <a:r>
              <a:rPr lang="en-US" dirty="0" err="1" smtClean="0"/>
              <a:t>Mouad’s</a:t>
            </a:r>
            <a:r>
              <a:rPr lang="en-US" dirty="0" smtClean="0"/>
              <a:t> data for corresponding months</a:t>
            </a:r>
          </a:p>
          <a:p>
            <a:r>
              <a:rPr lang="en-US" dirty="0" smtClean="0"/>
              <a:t>Partitioned data access from Mouad 201510-202006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Training was done </a:t>
            </a:r>
            <a:r>
              <a:rPr lang="en-US" u="sng" dirty="0" smtClean="0">
                <a:solidFill>
                  <a:srgbClr val="FF0000"/>
                </a:solidFill>
              </a:rPr>
              <a:t>201510-201806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Under-sampling + 6 month window in future for relabeling for the training IDs from Xiao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Models were trained </a:t>
            </a:r>
            <a:r>
              <a:rPr lang="en-US" dirty="0" err="1" smtClean="0">
                <a:solidFill>
                  <a:srgbClr val="FF0000"/>
                </a:solidFill>
              </a:rPr>
              <a:t>combinedly</a:t>
            </a:r>
            <a:r>
              <a:rPr lang="en-US" dirty="0" smtClean="0">
                <a:solidFill>
                  <a:srgbClr val="FF0000"/>
                </a:solidFill>
              </a:rPr>
              <a:t> (gender)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9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was done on 3 sets of data – </a:t>
            </a:r>
          </a:p>
          <a:p>
            <a:pPr lvl="1"/>
            <a:r>
              <a:rPr lang="en-US" dirty="0" smtClean="0"/>
              <a:t>On 201901-201912 data (from Mouad) for golden test IDs from Xiao </a:t>
            </a:r>
          </a:p>
          <a:p>
            <a:pPr lvl="1"/>
            <a:r>
              <a:rPr lang="en-US" dirty="0" smtClean="0"/>
              <a:t>On 201510-201806 data (from Mouad) for golden test IDs from Xiao</a:t>
            </a:r>
          </a:p>
          <a:p>
            <a:pPr lvl="1"/>
            <a:r>
              <a:rPr lang="en-US" dirty="0" smtClean="0"/>
              <a:t>On 201510-201812 data (from Mouad) for golden test IDs from Xiao</a:t>
            </a:r>
          </a:p>
          <a:p>
            <a:r>
              <a:rPr lang="en-US" dirty="0" smtClean="0"/>
              <a:t>Each test set was evaluated both – combined / separately based on gender</a:t>
            </a:r>
          </a:p>
          <a:p>
            <a:r>
              <a:rPr lang="en-US" dirty="0" smtClean="0"/>
              <a:t>Testing was also tried with/without lookback for Combined Golden 2019 data (TBD: test with </a:t>
            </a:r>
            <a:r>
              <a:rPr lang="en-US" dirty="0" err="1" smtClean="0"/>
              <a:t>lkbks</a:t>
            </a:r>
            <a:r>
              <a:rPr lang="en-US" dirty="0" smtClean="0"/>
              <a:t> on separated test data)</a:t>
            </a:r>
          </a:p>
          <a:p>
            <a:r>
              <a:rPr lang="en-US" dirty="0" smtClean="0"/>
              <a:t>Couldn’t load the 2019 dataset “mlr_rpi_new_post18.parquet” – (kernel busy for 10-15 mins, then just hangs)</a:t>
            </a:r>
          </a:p>
          <a:p>
            <a:r>
              <a:rPr lang="en-US" dirty="0" smtClean="0"/>
              <a:t>Used EMR Instances m5.4xlarge – the largest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– Combined evaluation (</a:t>
            </a:r>
            <a:r>
              <a:rPr lang="en-US" sz="3200" dirty="0" err="1" smtClean="0"/>
              <a:t>Avg</a:t>
            </a:r>
            <a:r>
              <a:rPr lang="en-US" sz="3200" dirty="0" smtClean="0"/>
              <a:t> Precision, </a:t>
            </a:r>
            <a:r>
              <a:rPr lang="en-US" sz="3200" dirty="0" err="1" smtClean="0"/>
              <a:t>Top_K</a:t>
            </a:r>
            <a:r>
              <a:rPr lang="en-US" sz="3200" dirty="0" smtClean="0"/>
              <a:t> = 500)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3545"/>
              </p:ext>
            </p:extLst>
          </p:nvPr>
        </p:nvGraphicFramePr>
        <p:xfrm>
          <a:off x="838200" y="2443934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 Golden 2019 lookback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 Golden 2019 no lookback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r>
                        <a:rPr lang="en-US" baseline="0" dirty="0" smtClean="0"/>
                        <a:t> Golden 1510-1806 no </a:t>
                      </a:r>
                      <a:r>
                        <a:rPr lang="en-US" baseline="0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 Golden 1510-1812 no </a:t>
                      </a:r>
                      <a:r>
                        <a:rPr lang="en-US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0.20154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Gdboost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0.19309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0.23617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0.20564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0.20451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0.17482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Naive_Bayes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0.09564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6261463"/>
            <a:ext cx="45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*Red marked</a:t>
            </a:r>
            <a:r>
              <a:rPr lang="en-US" sz="1400" dirty="0" smtClean="0"/>
              <a:t> values are column-highest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 – Separate evaluation  (</a:t>
            </a:r>
            <a:r>
              <a:rPr lang="en-US" sz="2800" b="1" dirty="0" err="1" smtClean="0"/>
              <a:t>Avg</a:t>
            </a:r>
            <a:r>
              <a:rPr lang="en-US" sz="2800" b="1" dirty="0" smtClean="0"/>
              <a:t> Precision, </a:t>
            </a:r>
            <a:r>
              <a:rPr lang="en-US" sz="2800" b="1" dirty="0" err="1" smtClean="0"/>
              <a:t>Top_K</a:t>
            </a:r>
            <a:r>
              <a:rPr lang="en-US" sz="2800" b="1" dirty="0" smtClean="0"/>
              <a:t> = 500)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3358"/>
              </p:ext>
            </p:extLst>
          </p:nvPr>
        </p:nvGraphicFramePr>
        <p:xfrm>
          <a:off x="838200" y="1158240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Golden </a:t>
                      </a:r>
                    </a:p>
                    <a:p>
                      <a:pPr algn="ctr"/>
                      <a:r>
                        <a:rPr lang="en-US" dirty="0" smtClean="0"/>
                        <a:t>2019 lookback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Golden </a:t>
                      </a:r>
                    </a:p>
                    <a:p>
                      <a:pPr algn="ctr"/>
                      <a:r>
                        <a:rPr lang="en-US" dirty="0" smtClean="0"/>
                        <a:t>2019 no lookback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r>
                        <a:rPr lang="en-US" baseline="0" dirty="0" smtClean="0"/>
                        <a:t> Golden </a:t>
                      </a:r>
                    </a:p>
                    <a:p>
                      <a:pPr algn="ctr"/>
                      <a:r>
                        <a:rPr lang="en-US" baseline="0" dirty="0" smtClean="0"/>
                        <a:t>1510-1806 no </a:t>
                      </a:r>
                      <a:r>
                        <a:rPr lang="en-US" baseline="0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Golden </a:t>
                      </a:r>
                    </a:p>
                    <a:p>
                      <a:pPr algn="ctr"/>
                      <a:r>
                        <a:rPr lang="en-US" dirty="0" smtClean="0"/>
                        <a:t>1510-1812 no </a:t>
                      </a:r>
                      <a:r>
                        <a:rPr lang="en-US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0.16272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Gdboost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0.16509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0.16523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Naive_Bayes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0.14982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0.13364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560041"/>
              </p:ext>
            </p:extLst>
          </p:nvPr>
        </p:nvGraphicFramePr>
        <p:xfrm>
          <a:off x="838200" y="3876494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 Golden </a:t>
                      </a:r>
                    </a:p>
                    <a:p>
                      <a:pPr algn="ctr"/>
                      <a:r>
                        <a:rPr lang="en-US" dirty="0" smtClean="0"/>
                        <a:t>2019 lookback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 Golden </a:t>
                      </a:r>
                    </a:p>
                    <a:p>
                      <a:pPr algn="ctr"/>
                      <a:r>
                        <a:rPr lang="en-US" dirty="0" smtClean="0"/>
                        <a:t>2019 no lookback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r>
                        <a:rPr lang="en-US" baseline="0" dirty="0" smtClean="0"/>
                        <a:t> Golden </a:t>
                      </a:r>
                    </a:p>
                    <a:p>
                      <a:pPr algn="ctr"/>
                      <a:r>
                        <a:rPr lang="en-US" baseline="0" dirty="0" smtClean="0"/>
                        <a:t>1510-1806 no </a:t>
                      </a:r>
                      <a:r>
                        <a:rPr lang="en-US" baseline="0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 Golden </a:t>
                      </a:r>
                    </a:p>
                    <a:p>
                      <a:pPr algn="ctr"/>
                      <a:r>
                        <a:rPr lang="en-US" dirty="0" smtClean="0"/>
                        <a:t>1510-1812 no </a:t>
                      </a:r>
                      <a:r>
                        <a:rPr lang="en-US" dirty="0" err="1" smtClean="0"/>
                        <a:t>lkbk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0.17128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Gdboost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0.16091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0.17661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0.17426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Naive_Bayes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0.10113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0.19567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0.13959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440859"/>
            <a:ext cx="45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*Red marked</a:t>
            </a:r>
            <a:r>
              <a:rPr lang="en-US" sz="1400" dirty="0" smtClean="0"/>
              <a:t> values are column-highest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George and Xiao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413426"/>
              </p:ext>
            </p:extLst>
          </p:nvPr>
        </p:nvGraphicFramePr>
        <p:xfrm>
          <a:off x="838200" y="2888071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1510-1812</a:t>
                      </a:r>
                      <a:r>
                        <a:rPr lang="en-US" baseline="0" dirty="0" smtClean="0"/>
                        <a:t> 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All</a:t>
                      </a:r>
                      <a:r>
                        <a:rPr lang="en-US" baseline="0" dirty="0" smtClean="0"/>
                        <a:t> Golden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Female 1510-1812</a:t>
                      </a:r>
                      <a:r>
                        <a:rPr lang="en-US" baseline="0" dirty="0" smtClean="0"/>
                        <a:t> Golden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Female Al</a:t>
                      </a:r>
                      <a:r>
                        <a:rPr lang="en-US" baseline="0" dirty="0" smtClean="0"/>
                        <a:t>l Golden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lg12_lk1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lg1_lk1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0.08576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lgCv0_lk1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lgCv1_lk1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neural0_lk1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neural1_lk1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0.10221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0.08332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sgnn0_lk1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sets of evaluation on George and Xiao’s data – </a:t>
            </a:r>
          </a:p>
          <a:p>
            <a:pPr marL="342900" indent="-342900">
              <a:buAutoNum type="arabicPeriod"/>
            </a:pPr>
            <a:r>
              <a:rPr lang="en-US" dirty="0" smtClean="0"/>
              <a:t>Evaluation only for 201510-201812 data for Male/Female separately</a:t>
            </a:r>
          </a:p>
          <a:p>
            <a:pPr marL="342900" indent="-342900">
              <a:buAutoNum type="arabicPeriod"/>
            </a:pPr>
            <a:r>
              <a:rPr lang="en-US" dirty="0" smtClean="0"/>
              <a:t>Evaluation for all data for Male/Female separately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13714"/>
            <a:ext cx="45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*Red marked</a:t>
            </a:r>
            <a:r>
              <a:rPr lang="en-US" sz="1400" dirty="0" smtClean="0"/>
              <a:t> values are column-highest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0" y="2603228"/>
            <a:ext cx="1817914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8C02-3B58-4890-A5DD-796DA7CBF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448</Words>
  <Application>Microsoft Office PowerPoint</Application>
  <PresentationFormat>Widescreen</PresentationFormat>
  <Paragraphs>173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Simulation Updates</vt:lpstr>
      <vt:lpstr>Data</vt:lpstr>
      <vt:lpstr>Data</vt:lpstr>
      <vt:lpstr>Results – Combined evaluation (Avg Precision, Top_K = 500)</vt:lpstr>
      <vt:lpstr>Results – Separate evaluation  (Avg Precision, Top_K = 500)</vt:lpstr>
      <vt:lpstr>Results from George and Xiao</vt:lpstr>
      <vt:lpstr>Thanks</vt:lpstr>
    </vt:vector>
  </TitlesOfParts>
  <Company>CDPHP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Neehal, Nafis</dc:creator>
  <cp:lastModifiedBy>Neehal, Nafis</cp:lastModifiedBy>
  <cp:revision>22</cp:revision>
  <dcterms:created xsi:type="dcterms:W3CDTF">2020-07-22T15:51:54Z</dcterms:created>
  <dcterms:modified xsi:type="dcterms:W3CDTF">2020-07-22T18:46:14Z</dcterms:modified>
</cp:coreProperties>
</file>