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1" r:id="rId3"/>
    <p:sldId id="282" r:id="rId4"/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0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3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FC8F-A9F4-49D9-8FD1-03194000833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273B-3C0D-4445-9EF2-3BD7F6D4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RPI-CDPHP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Inpatient Visits(left), Emergency Visits(Right)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57824" y="2542785"/>
          <a:ext cx="5185774" cy="345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824" y="2542785"/>
                        <a:ext cx="5185774" cy="345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636712" y="2513555"/>
          <a:ext cx="5229617" cy="348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Acrobat Document" r:id="rId5" imgW="2743003" imgH="1828800" progId="AcroExch.Document.DC">
                  <p:embed/>
                </p:oleObj>
              </mc:Choice>
              <mc:Fallback>
                <p:oleObj name="Acrobat Document" r:id="rId5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6712" y="2513555"/>
                        <a:ext cx="5229617" cy="348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Time to Diabetes Diagnosis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38199" y="2379945"/>
          <a:ext cx="6101219" cy="406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2379945"/>
                        <a:ext cx="6101219" cy="406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 Testing-Restricted Mean Survival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620"/>
            <a:ext cx="8455594" cy="1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models associate covariates with survival risk</a:t>
            </a:r>
          </a:p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428067" y="1855963"/>
          <a:ext cx="3706319" cy="247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8067" y="1855963"/>
                        <a:ext cx="3706319" cy="2470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886694" y="4326842"/>
          <a:ext cx="3739017" cy="249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Acrobat Document" r:id="rId5" imgW="2743003" imgH="1828800" progId="AcroExch.Document.DC">
                  <p:embed/>
                </p:oleObj>
              </mc:Choice>
              <mc:Fallback>
                <p:oleObj name="Acrobat Document" r:id="rId5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694" y="4326842"/>
                        <a:ext cx="3739017" cy="2492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400927" y="4330546"/>
          <a:ext cx="3733459" cy="2488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Acrobat Document" r:id="rId7" imgW="2743003" imgH="1828800" progId="AcroExch.Document.DC">
                  <p:embed/>
                </p:oleObj>
              </mc:Choice>
              <mc:Fallback>
                <p:oleObj name="Acrobat Document" r:id="rId7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0927" y="4330546"/>
                        <a:ext cx="3733459" cy="2488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0016" y="2054268"/>
            <a:ext cx="336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left: Acute Care</a:t>
            </a:r>
          </a:p>
          <a:p>
            <a:r>
              <a:rPr lang="en-US" dirty="0" smtClean="0"/>
              <a:t>Upper right: Inpatient visits</a:t>
            </a:r>
          </a:p>
          <a:p>
            <a:r>
              <a:rPr lang="en-US" dirty="0" smtClean="0"/>
              <a:t>Bottom left: Emergency Visits</a:t>
            </a:r>
          </a:p>
          <a:p>
            <a:r>
              <a:rPr lang="en-US" dirty="0" smtClean="0"/>
              <a:t>Bottom Right:  Time </a:t>
            </a:r>
            <a:r>
              <a:rPr lang="en-US" smtClean="0"/>
              <a:t>to Diabetes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1" y="2050071"/>
            <a:ext cx="3412859" cy="23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weights(Acute care)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100"/>
            <a:ext cx="7880291" cy="26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weights(Diabetes)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260"/>
            <a:ext cx="7882019" cy="29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Sub</a:t>
            </a:r>
            <a:r>
              <a:rPr lang="en-US" dirty="0" smtClean="0"/>
              <a:t>space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 of using domain knowledge to pick “good” features for matching,  using techniques involving neural networks(</a:t>
            </a:r>
            <a:r>
              <a:rPr lang="en-US" dirty="0" err="1" smtClean="0"/>
              <a:t>autoencoders</a:t>
            </a:r>
            <a:r>
              <a:rPr lang="en-US" dirty="0" smtClean="0"/>
              <a:t>, multitasking neural networks), we could automatically find suitable features in lower dimensions.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5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575" y="28773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Approach: Automated Feature Selection and Matching in Latent Space using Deep </a:t>
            </a:r>
            <a:r>
              <a:rPr lang="en-US" dirty="0" err="1" smtClean="0"/>
              <a:t>Autoencoders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(Step 1): Network Train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7669" y="1653096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83540" y="1653096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 Objective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54" y="1950415"/>
            <a:ext cx="5146307" cy="38603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38273" y="5957821"/>
            <a:ext cx="2890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Fig Source: </a:t>
            </a:r>
            <a:br>
              <a:rPr lang="en-US" sz="1050" dirty="0" smtClean="0"/>
            </a:br>
            <a:r>
              <a:rPr lang="en-US" sz="1050" dirty="0" smtClean="0"/>
              <a:t>https://www.compthree.com/blog/autoencoder/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72565" y="1543614"/>
            <a:ext cx="60157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Train a Deep Neural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Features are from PMPM dataset containing patients’ demographic and claims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Goal: predict health states/features of patients at least one year in the future using earlier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After training, the intermediate layer or “Latent Space” contains enough relevant information about patient’s health trajectory and overall health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network is then used as a feature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Save Model in Amazon S3</a:t>
            </a:r>
          </a:p>
        </p:txBody>
      </p:sp>
    </p:spTree>
    <p:extLst>
      <p:ext uri="{BB962C8B-B14F-4D97-AF65-F5344CB8AC3E}">
        <p14:creationId xmlns:p14="http://schemas.microsoft.com/office/powerpoint/2010/main" val="3750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Methodology (Step 2): Feature Transformation 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25" b="5022"/>
          <a:stretch/>
        </p:blipFill>
        <p:spPr>
          <a:xfrm>
            <a:off x="7445742" y="1543614"/>
            <a:ext cx="3150670" cy="4039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38273" y="5957821"/>
            <a:ext cx="2890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Fig Source: </a:t>
            </a:r>
            <a:br>
              <a:rPr lang="en-US" sz="1050" dirty="0" smtClean="0"/>
            </a:br>
            <a:r>
              <a:rPr lang="en-US" sz="1050" dirty="0" smtClean="0"/>
              <a:t>https://www.compthree.com/blog/autoencoder/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672565" y="2467639"/>
            <a:ext cx="6015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Generate the treated and control population with all the original features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will use the pre-trained network to transform the original features into latent low-dimensional features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0596411" y="2791326"/>
            <a:ext cx="1127159" cy="16555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Transformed Latent Features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6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PMPM, Canary, and pregnancy data from S3</a:t>
            </a:r>
          </a:p>
          <a:p>
            <a:r>
              <a:rPr lang="en-US" dirty="0" smtClean="0"/>
              <a:t>Do necessary pre-processing</a:t>
            </a:r>
          </a:p>
          <a:p>
            <a:pPr lvl="1"/>
            <a:r>
              <a:rPr lang="en-US" dirty="0" smtClean="0"/>
              <a:t>Log the costs</a:t>
            </a:r>
          </a:p>
          <a:p>
            <a:pPr lvl="1"/>
            <a:r>
              <a:rPr lang="en-US" dirty="0" smtClean="0"/>
              <a:t>Filter out duplicate values</a:t>
            </a:r>
          </a:p>
          <a:p>
            <a:pPr lvl="1"/>
            <a:r>
              <a:rPr lang="en-US" dirty="0" smtClean="0"/>
              <a:t>Necessary type-castings</a:t>
            </a:r>
          </a:p>
          <a:p>
            <a:pPr lvl="1"/>
            <a:r>
              <a:rPr lang="en-US" dirty="0" smtClean="0"/>
              <a:t>Medicaid and Pregnancy filters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dirty="0" smtClean="0"/>
              <a:t>Define IP/ER visits from IP/ER cost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(Step 3)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305" y="1587116"/>
            <a:ext cx="1054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each patient in treated group, find a matched patient from control group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02570" y="2678691"/>
            <a:ext cx="10386860" cy="3445465"/>
            <a:chOff x="1588168" y="1918295"/>
            <a:chExt cx="10386860" cy="3445465"/>
          </a:xfrm>
        </p:grpSpPr>
        <p:sp>
          <p:nvSpPr>
            <p:cNvPr id="4" name="Rounded Rectangle 3"/>
            <p:cNvSpPr/>
            <p:nvPr/>
          </p:nvSpPr>
          <p:spPr>
            <a:xfrm>
              <a:off x="1588168" y="2877953"/>
              <a:ext cx="1183908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Latent Features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58525" y="2877953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Matching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26337" y="3892699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Propensity Score Matching</a:t>
              </a:r>
              <a:endParaRPr lang="en-US" sz="16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226338" y="1918295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Nearest Neighbor Matching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94151" y="2877953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Treated and Matched Controls (Latent and Corresponding Original)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12" idx="3"/>
              <a:endCxn id="16" idx="1"/>
            </p:cNvCxnSpPr>
            <p:nvPr/>
          </p:nvCxnSpPr>
          <p:spPr>
            <a:xfrm flipV="1">
              <a:off x="5139890" y="2653826"/>
              <a:ext cx="1086448" cy="95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5" idx="1"/>
            </p:cNvCxnSpPr>
            <p:nvPr/>
          </p:nvCxnSpPr>
          <p:spPr>
            <a:xfrm>
              <a:off x="5139890" y="3613484"/>
              <a:ext cx="1086447" cy="101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7507703" y="2653826"/>
              <a:ext cx="1086448" cy="959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3"/>
              <a:endCxn id="17" idx="1"/>
            </p:cNvCxnSpPr>
            <p:nvPr/>
          </p:nvCxnSpPr>
          <p:spPr>
            <a:xfrm flipV="1">
              <a:off x="7507702" y="3613484"/>
              <a:ext cx="1086449" cy="101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2" idx="1"/>
            </p:cNvCxnSpPr>
            <p:nvPr/>
          </p:nvCxnSpPr>
          <p:spPr>
            <a:xfrm>
              <a:off x="2772076" y="3613484"/>
              <a:ext cx="1086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0693663" y="2873181"/>
              <a:ext cx="1281365" cy="147106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all data in S3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17" idx="3"/>
              <a:endCxn id="27" idx="1"/>
            </p:cNvCxnSpPr>
            <p:nvPr/>
          </p:nvCxnSpPr>
          <p:spPr>
            <a:xfrm flipV="1">
              <a:off x="9875516" y="3608712"/>
              <a:ext cx="818147" cy="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0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Distributions of Features in Latent Space and Selected features in Corresponding original space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0" y="1777499"/>
            <a:ext cx="4328083" cy="48783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69" y="2409409"/>
            <a:ext cx="6844173" cy="31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Acute Care: </a:t>
            </a:r>
            <a:r>
              <a:rPr lang="en-US" dirty="0" smtClean="0"/>
              <a:t>Time to inpatient or emergency visits(not related to pregnancies)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2198"/>
            <a:ext cx="4985084" cy="33769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9912" y="4100362"/>
            <a:ext cx="2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P=0.002351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Inpatient Visits(left), Emergency Visits(Right)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45" y="2554367"/>
            <a:ext cx="4496937" cy="3090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26" y="2554366"/>
            <a:ext cx="4561129" cy="3090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8219" y="572613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/>
              <a:t>0.041262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7204" y="572613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</a:t>
            </a:r>
            <a:r>
              <a:rPr lang="en-US" dirty="0"/>
              <a:t>0.019223</a:t>
            </a:r>
          </a:p>
        </p:txBody>
      </p:sp>
    </p:spTree>
    <p:extLst>
      <p:ext uri="{BB962C8B-B14F-4D97-AF65-F5344CB8AC3E}">
        <p14:creationId xmlns:p14="http://schemas.microsoft.com/office/powerpoint/2010/main" val="41202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Time to Diabetes Diagnosis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5568"/>
            <a:ext cx="5090962" cy="3429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1313" y="37722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0.507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 Testing-Restricted Mean Survival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5815"/>
            <a:ext cx="6698260" cy="2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models associate covariates with survival risk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430016" y="2054268"/>
            <a:ext cx="336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left: Acute Care</a:t>
            </a:r>
          </a:p>
          <a:p>
            <a:r>
              <a:rPr lang="en-US" dirty="0" smtClean="0"/>
              <a:t>Upper right: Inpatient visits</a:t>
            </a:r>
          </a:p>
          <a:p>
            <a:r>
              <a:rPr lang="en-US" dirty="0" smtClean="0"/>
              <a:t>Bottom left: Emergency Visits</a:t>
            </a:r>
          </a:p>
          <a:p>
            <a:r>
              <a:rPr lang="en-US" dirty="0" smtClean="0"/>
              <a:t>Bottom Right:  Time </a:t>
            </a:r>
            <a:r>
              <a:rPr lang="en-US" smtClean="0"/>
              <a:t>to Diabetes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1" y="2050071"/>
            <a:ext cx="3369113" cy="2284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1" y="2031940"/>
            <a:ext cx="3364850" cy="2287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1" y="4463137"/>
            <a:ext cx="3369113" cy="22752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1" y="4463138"/>
            <a:ext cx="3364850" cy="22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weights(Acute care)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8" y="1697524"/>
            <a:ext cx="6295430" cy="46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weights(Diabetes)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1" y="1775576"/>
            <a:ext cx="6250480" cy="4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all the canary patients who have their CC_DIABETES flag equals 0 on their registered date.</a:t>
            </a:r>
          </a:p>
          <a:p>
            <a:r>
              <a:rPr lang="en-US" dirty="0" smtClean="0"/>
              <a:t>Pick a matching algorithm (Nearest neighbor matching, </a:t>
            </a:r>
            <a:r>
              <a:rPr lang="en-US" dirty="0"/>
              <a:t>P</a:t>
            </a:r>
            <a:r>
              <a:rPr lang="en-US" dirty="0" smtClean="0"/>
              <a:t>ropensity score matching, Hybrid matching etc.)</a:t>
            </a:r>
          </a:p>
          <a:p>
            <a:r>
              <a:rPr lang="en-US" dirty="0" smtClean="0"/>
              <a:t>Create the matched population</a:t>
            </a:r>
          </a:p>
          <a:p>
            <a:pPr lvl="1"/>
            <a:r>
              <a:rPr lang="en-US" dirty="0" smtClean="0"/>
              <a:t>For each canary patient let their registration month be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Find N(for example 50) control patients to match this canary patient from the </a:t>
            </a:r>
            <a:r>
              <a:rPr lang="en-US" dirty="0" err="1" smtClean="0"/>
              <a:t>pmpm</a:t>
            </a:r>
            <a:r>
              <a:rPr lang="en-US" dirty="0" smtClean="0"/>
              <a:t> patients on month </a:t>
            </a:r>
            <a:r>
              <a:rPr lang="en-US" dirty="0" err="1" smtClean="0"/>
              <a:t>i</a:t>
            </a:r>
            <a:r>
              <a:rPr lang="en-US" dirty="0" smtClean="0"/>
              <a:t> who have CC_DIABETES = 0 on month </a:t>
            </a:r>
            <a:r>
              <a:rPr lang="en-US" dirty="0" err="1" smtClean="0"/>
              <a:t>i</a:t>
            </a:r>
            <a:r>
              <a:rPr lang="en-US" dirty="0" smtClean="0"/>
              <a:t>. For example the N patients should have the same age and then be the nearest neighbors according to other features(log costs, cc codes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Set the index date for these </a:t>
            </a:r>
            <a:r>
              <a:rPr lang="en-US" dirty="0" err="1" smtClean="0"/>
              <a:t>pmpm</a:t>
            </a:r>
            <a:r>
              <a:rPr lang="en-US" dirty="0" smtClean="0"/>
              <a:t> controls patients to be month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forms a matched set of roughly 30 times the number of canary patients and each control has an index date.</a:t>
            </a:r>
          </a:p>
        </p:txBody>
      </p:sp>
    </p:spTree>
    <p:extLst>
      <p:ext uri="{BB962C8B-B14F-4D97-AF65-F5344CB8AC3E}">
        <p14:creationId xmlns:p14="http://schemas.microsoft.com/office/powerpoint/2010/main" val="10080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575" y="2877319"/>
            <a:ext cx="10515600" cy="1325563"/>
          </a:xfrm>
        </p:spPr>
        <p:txBody>
          <a:bodyPr/>
          <a:lstStyle/>
          <a:p>
            <a:r>
              <a:rPr lang="en-US" dirty="0" smtClean="0"/>
              <a:t>Approach: Manual Feature Selection with Hybrid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01" y="2824620"/>
            <a:ext cx="8358745" cy="3281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100" y="970768"/>
            <a:ext cx="8358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 treated/control patient pairs that “</a:t>
            </a:r>
            <a:r>
              <a:rPr lang="en-US" b="1" dirty="0" smtClean="0"/>
              <a:t>look similar</a:t>
            </a:r>
            <a:r>
              <a:rPr lang="en-US" dirty="0" smtClean="0"/>
              <a:t>”  based on their health profile. </a:t>
            </a:r>
          </a:p>
          <a:p>
            <a:endParaRPr lang="en-US" dirty="0" smtClean="0"/>
          </a:p>
          <a:p>
            <a:r>
              <a:rPr lang="en-US" b="1" dirty="0" smtClean="0"/>
              <a:t>Hybrid Matching</a:t>
            </a:r>
            <a:r>
              <a:rPr lang="en-US" dirty="0" smtClean="0"/>
              <a:t>: A combination of exact matching, coarsened exact matching and K nearest neighbors matching.</a:t>
            </a:r>
          </a:p>
          <a:p>
            <a:endParaRPr lang="en-US" dirty="0"/>
          </a:p>
          <a:p>
            <a:r>
              <a:rPr lang="en-US" dirty="0" smtClean="0"/>
              <a:t>Other possible methods: </a:t>
            </a:r>
            <a:r>
              <a:rPr lang="en-US" b="1" dirty="0"/>
              <a:t>P</a:t>
            </a:r>
            <a:r>
              <a:rPr lang="en-US" b="1" dirty="0" smtClean="0"/>
              <a:t>ropensity </a:t>
            </a:r>
            <a:r>
              <a:rPr lang="en-US" b="1" dirty="0"/>
              <a:t>S</a:t>
            </a:r>
            <a:r>
              <a:rPr lang="en-US" b="1" dirty="0" smtClean="0"/>
              <a:t>core Matching, Subspace Matching.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71531"/>
            <a:ext cx="6301637" cy="2605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85" y="1298135"/>
            <a:ext cx="6451951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observe that after the matching the difference in means between the treated and the control  patients are small 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p-value &gt; 0.05  </a:t>
            </a:r>
            <a:r>
              <a:rPr lang="en-US" dirty="0" smtClean="0"/>
              <a:t>means the feature means are almost identical).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39291" y="1193713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291" y="1193713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7732" y="1193713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7732" y="1193713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150079" y="1193713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Acrobat Document" r:id="rId7" imgW="2927264" imgH="2012862" progId="AcroExch.Document.DC">
                  <p:embed/>
                </p:oleObj>
              </mc:Choice>
              <mc:Fallback>
                <p:oleObj name="Acrobat Document" r:id="rId7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0079" y="1193713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60864" y="3710390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Acrobat Document" r:id="rId9" imgW="2927264" imgH="2012862" progId="AcroExch.Document.DC">
                  <p:embed/>
                </p:oleObj>
              </mc:Choice>
              <mc:Fallback>
                <p:oleObj name="Acrobat Document" r:id="rId9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0864" y="3710390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988214" y="3611541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Acrobat Document" r:id="rId11" imgW="2927264" imgH="2012862" progId="AcroExch.Document.DC">
                  <p:embed/>
                </p:oleObj>
              </mc:Choice>
              <mc:Fallback>
                <p:oleObj name="Acrobat Document" r:id="rId11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8214" y="3611541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7150079" y="3524968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Acrobat Document" r:id="rId13" imgW="2927264" imgH="2012862" progId="AcroExch.Document.DC">
                  <p:embed/>
                </p:oleObj>
              </mc:Choice>
              <mc:Fallback>
                <p:oleObj name="Acrobat Document" r:id="rId1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50079" y="3524968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7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838200" y="114613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4613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382870" y="114613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2870" y="114613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7868335" y="114613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Acrobat Document" r:id="rId7" imgW="2927264" imgH="2012862" progId="AcroExch.Document.DC">
                  <p:embed/>
                </p:oleObj>
              </mc:Choice>
              <mc:Fallback>
                <p:oleObj name="Acrobat Document" r:id="rId7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8335" y="114613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838200" y="3756504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Acrobat Document" r:id="rId9" imgW="2927264" imgH="2012862" progId="AcroExch.Document.DC">
                  <p:embed/>
                </p:oleObj>
              </mc:Choice>
              <mc:Fallback>
                <p:oleObj name="Acrobat Document" r:id="rId9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756504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382870" y="3756504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Acrobat Document" r:id="rId11" imgW="2927264" imgH="2012862" progId="AcroExch.Document.DC">
                  <p:embed/>
                </p:oleObj>
              </mc:Choice>
              <mc:Fallback>
                <p:oleObj name="Acrobat Document" r:id="rId11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2870" y="3756504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7868335" y="381898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Acrobat Document" r:id="rId13" imgW="2927264" imgH="2012862" progId="AcroExch.Document.DC">
                  <p:embed/>
                </p:oleObj>
              </mc:Choice>
              <mc:Fallback>
                <p:oleObj name="Acrobat Document" r:id="rId1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68335" y="381898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8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Acute Care: </a:t>
            </a:r>
            <a:r>
              <a:rPr lang="en-US" dirty="0" smtClean="0"/>
              <a:t>Time to inpatient or emergency visits(not related to pregnancies)</a:t>
            </a:r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189972" y="2496615"/>
          <a:ext cx="5638441" cy="37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972" y="2496615"/>
                        <a:ext cx="5638441" cy="37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9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658</Words>
  <Application>Microsoft Office PowerPoint</Application>
  <PresentationFormat>Widescreen</PresentationFormat>
  <Paragraphs>106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Acrobat Document</vt:lpstr>
      <vt:lpstr>Canary</vt:lpstr>
      <vt:lpstr>Data Preparation</vt:lpstr>
      <vt:lpstr>Data Preparation (Cont.)</vt:lpstr>
      <vt:lpstr>Approach: Manual Feature Selection with Hybrid Matching</vt:lpstr>
      <vt:lpstr>Hybrid Matching</vt:lpstr>
      <vt:lpstr>Hybrid Matching</vt:lpstr>
      <vt:lpstr>Hybrid Matching</vt:lpstr>
      <vt:lpstr>Hybrid Matching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Latent Subspace Matching</vt:lpstr>
      <vt:lpstr>Approach: Automated Feature Selection and Matching in Latent Space using Deep Autoencoders</vt:lpstr>
      <vt:lpstr>Methodology (Step 1): Network Train</vt:lpstr>
      <vt:lpstr>Methodology (Step 2): Feature Transformation </vt:lpstr>
      <vt:lpstr>Methodology (Step 3) </vt:lpstr>
      <vt:lpstr>Distributions of Features in Latent Space and Selected features in Corresponding original space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</vt:vector>
  </TitlesOfParts>
  <Company>CDPHP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Canary</dc:title>
  <dc:creator>Neehal, Nafis</dc:creator>
  <cp:lastModifiedBy>Neehal, Nafis</cp:lastModifiedBy>
  <cp:revision>14</cp:revision>
  <dcterms:created xsi:type="dcterms:W3CDTF">2021-08-17T07:42:37Z</dcterms:created>
  <dcterms:modified xsi:type="dcterms:W3CDTF">2021-08-17T08:22:02Z</dcterms:modified>
</cp:coreProperties>
</file>