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BA85-D0F6-4FC6-9F3D-FB79C968620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29B0-35A9-41DF-B96B-A9AD157E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BA85-D0F6-4FC6-9F3D-FB79C968620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29B0-35A9-41DF-B96B-A9AD157E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BA85-D0F6-4FC6-9F3D-FB79C968620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29B0-35A9-41DF-B96B-A9AD157E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2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BA85-D0F6-4FC6-9F3D-FB79C968620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29B0-35A9-41DF-B96B-A9AD157E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6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BA85-D0F6-4FC6-9F3D-FB79C968620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29B0-35A9-41DF-B96B-A9AD157E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2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BA85-D0F6-4FC6-9F3D-FB79C968620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29B0-35A9-41DF-B96B-A9AD157E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BA85-D0F6-4FC6-9F3D-FB79C968620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29B0-35A9-41DF-B96B-A9AD157E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1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BA85-D0F6-4FC6-9F3D-FB79C968620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29B0-35A9-41DF-B96B-A9AD157E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BA85-D0F6-4FC6-9F3D-FB79C968620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29B0-35A9-41DF-B96B-A9AD157E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BA85-D0F6-4FC6-9F3D-FB79C968620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29B0-35A9-41DF-B96B-A9AD157E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BA85-D0F6-4FC6-9F3D-FB79C968620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29B0-35A9-41DF-B96B-A9AD157E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7BA85-D0F6-4FC6-9F3D-FB79C9686200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29B0-35A9-41DF-B96B-A9AD157E0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6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emf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Canary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Causal Inference and Survival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Cox regression models associate covariates with survival risk</a:t>
            </a:r>
          </a:p>
          <a:p>
            <a:pPr marL="0" indent="0">
              <a:buNone/>
            </a:pPr>
            <a:endParaRPr lang="en-US" b="1" dirty="0" smtClean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864010"/>
              </p:ext>
            </p:extLst>
          </p:nvPr>
        </p:nvGraphicFramePr>
        <p:xfrm>
          <a:off x="4428067" y="1855963"/>
          <a:ext cx="3706319" cy="2470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Acrobat Document" r:id="rId3" imgW="2743003" imgH="1828800" progId="AcroExch.Document.DC">
                  <p:embed/>
                </p:oleObj>
              </mc:Choice>
              <mc:Fallback>
                <p:oleObj name="Acrobat Document" r:id="rId3" imgW="2743003" imgH="1828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8067" y="1855963"/>
                        <a:ext cx="3706319" cy="2470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144132"/>
              </p:ext>
            </p:extLst>
          </p:nvPr>
        </p:nvGraphicFramePr>
        <p:xfrm>
          <a:off x="886694" y="4326842"/>
          <a:ext cx="3739017" cy="2492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Acrobat Document" r:id="rId5" imgW="2743003" imgH="1828800" progId="AcroExch.Document.DC">
                  <p:embed/>
                </p:oleObj>
              </mc:Choice>
              <mc:Fallback>
                <p:oleObj name="Acrobat Document" r:id="rId5" imgW="2743003" imgH="1828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6694" y="4326842"/>
                        <a:ext cx="3739017" cy="2492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507296"/>
              </p:ext>
            </p:extLst>
          </p:nvPr>
        </p:nvGraphicFramePr>
        <p:xfrm>
          <a:off x="4400927" y="4330546"/>
          <a:ext cx="3733459" cy="2488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Acrobat Document" r:id="rId7" imgW="2743003" imgH="1828800" progId="AcroExch.Document.DC">
                  <p:embed/>
                </p:oleObj>
              </mc:Choice>
              <mc:Fallback>
                <p:oleObj name="Acrobat Document" r:id="rId7" imgW="2743003" imgH="1828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00927" y="4330546"/>
                        <a:ext cx="3733459" cy="2488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30016" y="2054268"/>
            <a:ext cx="3363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Upper left: Acute Care</a:t>
            </a:r>
          </a:p>
          <a:p>
            <a:r>
              <a:rPr lang="en-US" dirty="0" smtClean="0"/>
              <a:t>Upper right: Inpatient visits</a:t>
            </a:r>
          </a:p>
          <a:p>
            <a:r>
              <a:rPr lang="en-US" dirty="0" smtClean="0"/>
              <a:t>Bottom left: Emergency Visits</a:t>
            </a:r>
          </a:p>
          <a:p>
            <a:r>
              <a:rPr lang="en-US" dirty="0" smtClean="0"/>
              <a:t>Bottom Right:  Time </a:t>
            </a:r>
            <a:r>
              <a:rPr lang="en-US" smtClean="0"/>
              <a:t>to Diabetes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1" y="2050071"/>
            <a:ext cx="3412859" cy="231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Cox regression weights(Acute care)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98100"/>
            <a:ext cx="7880291" cy="269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Cox regression weights(Diabetes)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1260"/>
            <a:ext cx="7882019" cy="296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70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Subspace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Instead of using domain knowledge to pick “good” features for matching,  using techniques involving neural networks(</a:t>
            </a:r>
            <a:r>
              <a:rPr lang="en-US" b="1" dirty="0" err="1" smtClean="0"/>
              <a:t>autoencoders</a:t>
            </a:r>
            <a:r>
              <a:rPr lang="en-US" b="1" dirty="0" smtClean="0"/>
              <a:t>, multitasking neural networks), we could automatically find suitable features in </a:t>
            </a:r>
            <a:r>
              <a:rPr lang="en-US" b="1" smtClean="0"/>
              <a:t>lower dimensions.</a:t>
            </a:r>
            <a:endParaRPr lang="en-US" b="1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6677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Matching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101" y="2824620"/>
            <a:ext cx="8358745" cy="32818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2100" y="970768"/>
            <a:ext cx="83587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 treated/control patient pairs that “</a:t>
            </a:r>
            <a:r>
              <a:rPr lang="en-US" b="1" dirty="0" smtClean="0"/>
              <a:t>look similar</a:t>
            </a:r>
            <a:r>
              <a:rPr lang="en-US" dirty="0" smtClean="0"/>
              <a:t>”  based on their health profile. </a:t>
            </a:r>
          </a:p>
          <a:p>
            <a:endParaRPr lang="en-US" dirty="0" smtClean="0"/>
          </a:p>
          <a:p>
            <a:r>
              <a:rPr lang="en-US" b="1" dirty="0" smtClean="0"/>
              <a:t>Hybrid Matching</a:t>
            </a:r>
            <a:r>
              <a:rPr lang="en-US" dirty="0" smtClean="0"/>
              <a:t>: A combination of exact matching, coarsened exact matching and K nearest neighbors matching.</a:t>
            </a:r>
          </a:p>
          <a:p>
            <a:endParaRPr lang="en-US" dirty="0"/>
          </a:p>
          <a:p>
            <a:r>
              <a:rPr lang="en-US" dirty="0" smtClean="0"/>
              <a:t>Other possible methods: </a:t>
            </a:r>
            <a:r>
              <a:rPr lang="en-US" b="1" dirty="0"/>
              <a:t>P</a:t>
            </a:r>
            <a:r>
              <a:rPr lang="en-US" b="1" dirty="0" smtClean="0"/>
              <a:t>ropensity </a:t>
            </a:r>
            <a:r>
              <a:rPr lang="en-US" b="1" dirty="0"/>
              <a:t>S</a:t>
            </a:r>
            <a:r>
              <a:rPr lang="en-US" b="1" dirty="0" smtClean="0"/>
              <a:t>core Matching, Subspace Matching.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5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571531"/>
            <a:ext cx="6301637" cy="2605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885" y="1298135"/>
            <a:ext cx="6451951" cy="1754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We observe that after the matching the difference in means between the treated and the control  patients are small </a:t>
            </a:r>
          </a:p>
          <a:p>
            <a:r>
              <a:rPr lang="en-US" dirty="0" smtClean="0"/>
              <a:t>(</a:t>
            </a:r>
            <a:r>
              <a:rPr lang="en-US" b="1" dirty="0" smtClean="0"/>
              <a:t>p-value &gt; 0.05  </a:t>
            </a:r>
            <a:r>
              <a:rPr lang="en-US" dirty="0" smtClean="0"/>
              <a:t>means the feature means are almost identical).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101467"/>
              </p:ext>
            </p:extLst>
          </p:nvPr>
        </p:nvGraphicFramePr>
        <p:xfrm>
          <a:off x="939291" y="1193713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Acrobat Document" r:id="rId3" imgW="2927264" imgH="2012862" progId="AcroExch.Document.DC">
                  <p:embed/>
                </p:oleObj>
              </mc:Choice>
              <mc:Fallback>
                <p:oleObj name="Acrobat Document" r:id="rId3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9291" y="1193713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386485"/>
              </p:ext>
            </p:extLst>
          </p:nvPr>
        </p:nvGraphicFramePr>
        <p:xfrm>
          <a:off x="3967732" y="1193713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Acrobat Document" r:id="rId5" imgW="2927264" imgH="2012862" progId="AcroExch.Document.DC">
                  <p:embed/>
                </p:oleObj>
              </mc:Choice>
              <mc:Fallback>
                <p:oleObj name="Acrobat Document" r:id="rId5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7732" y="1193713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162261"/>
              </p:ext>
            </p:extLst>
          </p:nvPr>
        </p:nvGraphicFramePr>
        <p:xfrm>
          <a:off x="7150079" y="1193713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Acrobat Document" r:id="rId7" imgW="2927264" imgH="2012862" progId="AcroExch.Document.DC">
                  <p:embed/>
                </p:oleObj>
              </mc:Choice>
              <mc:Fallback>
                <p:oleObj name="Acrobat Document" r:id="rId7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50079" y="1193713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070715"/>
              </p:ext>
            </p:extLst>
          </p:nvPr>
        </p:nvGraphicFramePr>
        <p:xfrm>
          <a:off x="1060864" y="3710390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Acrobat Document" r:id="rId9" imgW="2927264" imgH="2012862" progId="AcroExch.Document.DC">
                  <p:embed/>
                </p:oleObj>
              </mc:Choice>
              <mc:Fallback>
                <p:oleObj name="Acrobat Document" r:id="rId9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0864" y="3710390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915168"/>
              </p:ext>
            </p:extLst>
          </p:nvPr>
        </p:nvGraphicFramePr>
        <p:xfrm>
          <a:off x="3988214" y="3611541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Acrobat Document" r:id="rId11" imgW="2927264" imgH="2012862" progId="AcroExch.Document.DC">
                  <p:embed/>
                </p:oleObj>
              </mc:Choice>
              <mc:Fallback>
                <p:oleObj name="Acrobat Document" r:id="rId11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88214" y="3611541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516857"/>
              </p:ext>
            </p:extLst>
          </p:nvPr>
        </p:nvGraphicFramePr>
        <p:xfrm>
          <a:off x="7150079" y="3524968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Acrobat Document" r:id="rId13" imgW="2927264" imgH="2012862" progId="AcroExch.Document.DC">
                  <p:embed/>
                </p:oleObj>
              </mc:Choice>
              <mc:Fallback>
                <p:oleObj name="Acrobat Document" r:id="rId13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50079" y="3524968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57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Hybrid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785851"/>
              </p:ext>
            </p:extLst>
          </p:nvPr>
        </p:nvGraphicFramePr>
        <p:xfrm>
          <a:off x="838200" y="1146132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Acrobat Document" r:id="rId3" imgW="2927264" imgH="2012862" progId="AcroExch.Document.DC">
                  <p:embed/>
                </p:oleObj>
              </mc:Choice>
              <mc:Fallback>
                <p:oleObj name="Acrobat Document" r:id="rId3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146132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410784"/>
              </p:ext>
            </p:extLst>
          </p:nvPr>
        </p:nvGraphicFramePr>
        <p:xfrm>
          <a:off x="4382870" y="1146132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Acrobat Document" r:id="rId5" imgW="2927264" imgH="2012862" progId="AcroExch.Document.DC">
                  <p:embed/>
                </p:oleObj>
              </mc:Choice>
              <mc:Fallback>
                <p:oleObj name="Acrobat Document" r:id="rId5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2870" y="1146132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688391"/>
              </p:ext>
            </p:extLst>
          </p:nvPr>
        </p:nvGraphicFramePr>
        <p:xfrm>
          <a:off x="7868335" y="1146132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Acrobat Document" r:id="rId7" imgW="2927264" imgH="2012862" progId="AcroExch.Document.DC">
                  <p:embed/>
                </p:oleObj>
              </mc:Choice>
              <mc:Fallback>
                <p:oleObj name="Acrobat Document" r:id="rId7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68335" y="1146132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783528"/>
              </p:ext>
            </p:extLst>
          </p:nvPr>
        </p:nvGraphicFramePr>
        <p:xfrm>
          <a:off x="838200" y="3756504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Acrobat Document" r:id="rId9" imgW="2927264" imgH="2012862" progId="AcroExch.Document.DC">
                  <p:embed/>
                </p:oleObj>
              </mc:Choice>
              <mc:Fallback>
                <p:oleObj name="Acrobat Document" r:id="rId9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3756504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332829"/>
              </p:ext>
            </p:extLst>
          </p:nvPr>
        </p:nvGraphicFramePr>
        <p:xfrm>
          <a:off x="4382870" y="3756504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Acrobat Document" r:id="rId11" imgW="2927264" imgH="2012862" progId="AcroExch.Document.DC">
                  <p:embed/>
                </p:oleObj>
              </mc:Choice>
              <mc:Fallback>
                <p:oleObj name="Acrobat Document" r:id="rId11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82870" y="3756504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772574"/>
              </p:ext>
            </p:extLst>
          </p:nvPr>
        </p:nvGraphicFramePr>
        <p:xfrm>
          <a:off x="7868335" y="3818982"/>
          <a:ext cx="29273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Acrobat Document" r:id="rId13" imgW="2927264" imgH="2012862" progId="AcroExch.Document.DC">
                  <p:embed/>
                </p:oleObj>
              </mc:Choice>
              <mc:Fallback>
                <p:oleObj name="Acrobat Document" r:id="rId13" imgW="2927264" imgH="2012862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68335" y="3818982"/>
                        <a:ext cx="29273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377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Acute Care: </a:t>
            </a:r>
            <a:r>
              <a:rPr lang="en-US" dirty="0" smtClean="0"/>
              <a:t>Time to inpatient or emergency visits(not related to pregnancies)</a:t>
            </a:r>
            <a:endParaRPr lang="en-US" b="1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425195"/>
              </p:ext>
            </p:extLst>
          </p:nvPr>
        </p:nvGraphicFramePr>
        <p:xfrm>
          <a:off x="1189972" y="2496615"/>
          <a:ext cx="5638441" cy="3758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Acrobat Document" r:id="rId3" imgW="2743003" imgH="1828800" progId="AcroExch.Document.DC">
                  <p:embed/>
                </p:oleObj>
              </mc:Choice>
              <mc:Fallback>
                <p:oleObj name="Acrobat Document" r:id="rId3" imgW="2743003" imgH="1828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9972" y="2496615"/>
                        <a:ext cx="5638441" cy="3758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13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Inpatient Visits(left), Emergency Visits(Right)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97453"/>
              </p:ext>
            </p:extLst>
          </p:nvPr>
        </p:nvGraphicFramePr>
        <p:xfrm>
          <a:off x="757824" y="2542785"/>
          <a:ext cx="5185774" cy="3457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Acrobat Document" r:id="rId3" imgW="2743003" imgH="1828800" progId="AcroExch.Document.DC">
                  <p:embed/>
                </p:oleObj>
              </mc:Choice>
              <mc:Fallback>
                <p:oleObj name="Acrobat Document" r:id="rId3" imgW="2743003" imgH="1828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824" y="2542785"/>
                        <a:ext cx="5185774" cy="3457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06718"/>
              </p:ext>
            </p:extLst>
          </p:nvPr>
        </p:nvGraphicFramePr>
        <p:xfrm>
          <a:off x="5636712" y="2513555"/>
          <a:ext cx="5229617" cy="3486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Acrobat Document" r:id="rId5" imgW="2743003" imgH="1828800" progId="AcroExch.Document.DC">
                  <p:embed/>
                </p:oleObj>
              </mc:Choice>
              <mc:Fallback>
                <p:oleObj name="Acrobat Document" r:id="rId5" imgW="2743003" imgH="1828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6712" y="2513555"/>
                        <a:ext cx="5229617" cy="3486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88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Time to Diabetes Diagnosis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192821"/>
              </p:ext>
            </p:extLst>
          </p:nvPr>
        </p:nvGraphicFramePr>
        <p:xfrm>
          <a:off x="838199" y="2379945"/>
          <a:ext cx="6101219" cy="4067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Acrobat Document" r:id="rId3" imgW="2743003" imgH="1828800" progId="AcroExch.Document.DC">
                  <p:embed/>
                </p:oleObj>
              </mc:Choice>
              <mc:Fallback>
                <p:oleObj name="Acrobat Document" r:id="rId3" imgW="2743003" imgH="1828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199" y="2379945"/>
                        <a:ext cx="6101219" cy="4067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880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Survival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132"/>
            <a:ext cx="10515600" cy="50308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Hypothesis Testing-Restricted Mean Survival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4620"/>
            <a:ext cx="8455594" cy="18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206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Acrobat Document</vt:lpstr>
      <vt:lpstr>Canary Evaluation</vt:lpstr>
      <vt:lpstr>Hybrid Matching</vt:lpstr>
      <vt:lpstr>Hybrid Matching</vt:lpstr>
      <vt:lpstr>Hybrid Matching</vt:lpstr>
      <vt:lpstr>Hybrid Matching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Survival Analysis</vt:lpstr>
      <vt:lpstr>Subspace Matching</vt:lpstr>
    </vt:vector>
  </TitlesOfParts>
  <Company>CDPHP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Canary Evaluation</dc:title>
  <dc:creator>Mavroudeas, Georgios</dc:creator>
  <cp:lastModifiedBy>Neehal, Nafis</cp:lastModifiedBy>
  <cp:revision>14</cp:revision>
  <dcterms:created xsi:type="dcterms:W3CDTF">2021-07-21T21:33:43Z</dcterms:created>
  <dcterms:modified xsi:type="dcterms:W3CDTF">2021-08-17T07:43:30Z</dcterms:modified>
</cp:coreProperties>
</file>