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1" r:id="rId4"/>
    <p:sldId id="262" r:id="rId5"/>
    <p:sldId id="272" r:id="rId6"/>
    <p:sldId id="263" r:id="rId7"/>
    <p:sldId id="265" r:id="rId8"/>
    <p:sldId id="266" r:id="rId9"/>
    <p:sldId id="267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EB92-5E53-47C9-85C2-C54848EEA91A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0F59-7FCB-48DA-A0DA-44277F7BA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46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EB92-5E53-47C9-85C2-C54848EEA91A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0F59-7FCB-48DA-A0DA-44277F7BA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8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EB92-5E53-47C9-85C2-C54848EEA91A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0F59-7FCB-48DA-A0DA-44277F7BA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8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EB92-5E53-47C9-85C2-C54848EEA91A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0F59-7FCB-48DA-A0DA-44277F7BA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2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EB92-5E53-47C9-85C2-C54848EEA91A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0F59-7FCB-48DA-A0DA-44277F7BA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4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EB92-5E53-47C9-85C2-C54848EEA91A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0F59-7FCB-48DA-A0DA-44277F7BA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8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EB92-5E53-47C9-85C2-C54848EEA91A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0F59-7FCB-48DA-A0DA-44277F7BA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EB92-5E53-47C9-85C2-C54848EEA91A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0F59-7FCB-48DA-A0DA-44277F7BA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45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EB92-5E53-47C9-85C2-C54848EEA91A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0F59-7FCB-48DA-A0DA-44277F7BA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6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EB92-5E53-47C9-85C2-C54848EEA91A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0F59-7FCB-48DA-A0DA-44277F7BA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1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EB92-5E53-47C9-85C2-C54848EEA91A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0F59-7FCB-48DA-A0DA-44277F7BA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2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BEB92-5E53-47C9-85C2-C54848EEA91A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70F59-7FCB-48DA-A0DA-44277F7BA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2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954" y="2607812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Deep Learning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37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6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Survival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132"/>
            <a:ext cx="10515600" cy="503083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Cox regression models associate covariates with survival risk</a:t>
            </a:r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430016" y="2054268"/>
            <a:ext cx="3363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Upper left: Acute Care</a:t>
            </a:r>
          </a:p>
          <a:p>
            <a:r>
              <a:rPr lang="en-US" dirty="0" smtClean="0"/>
              <a:t>Upper right: Inpatient visits</a:t>
            </a:r>
          </a:p>
          <a:p>
            <a:r>
              <a:rPr lang="en-US" dirty="0" smtClean="0"/>
              <a:t>Bottom left: Emergency Visits</a:t>
            </a:r>
          </a:p>
          <a:p>
            <a:r>
              <a:rPr lang="en-US" dirty="0" smtClean="0"/>
              <a:t>Bottom Right:  Time </a:t>
            </a:r>
            <a:r>
              <a:rPr lang="en-US" smtClean="0"/>
              <a:t>to Diabetes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21" y="2050071"/>
            <a:ext cx="3369113" cy="2284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711" y="2031940"/>
            <a:ext cx="3364850" cy="2287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21" y="4463137"/>
            <a:ext cx="3369113" cy="22752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711" y="4463138"/>
            <a:ext cx="3364850" cy="226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4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6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Survival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132"/>
            <a:ext cx="10515600" cy="503083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Cox regression weights(Acute care)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78" y="1697524"/>
            <a:ext cx="6295430" cy="465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6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Survival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132"/>
            <a:ext cx="10515600" cy="503083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Cox regression weights(Diabetes)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51" y="1775576"/>
            <a:ext cx="6250480" cy="45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159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(Step 1): Network Train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17669" y="1653096"/>
            <a:ext cx="124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features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583540" y="1653096"/>
            <a:ext cx="1855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Generic Objective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354" y="1950415"/>
            <a:ext cx="5146307" cy="38603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38273" y="5957821"/>
            <a:ext cx="2890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Fig Source: </a:t>
            </a:r>
            <a:br>
              <a:rPr lang="en-US" sz="1050" dirty="0" smtClean="0"/>
            </a:br>
            <a:r>
              <a:rPr lang="en-US" sz="1050" dirty="0" smtClean="0"/>
              <a:t>https://www.compthree.com/blog/autoencoder/</a:t>
            </a:r>
            <a:endParaRPr lang="en-US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672565" y="1543614"/>
            <a:ext cx="601578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Train a Deep Neural Network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Features are from PMPM dataset containing patients’ demographic and claims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Goal: predict health states/features of patients at least one year in the future using earlier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After training, the intermediate layer or “Latent Space” contains enough relevant information about patient’s health trajectory and overall health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This network is then used as a feature transformer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Save Model in Amazon S3</a:t>
            </a:r>
          </a:p>
        </p:txBody>
      </p:sp>
    </p:spTree>
    <p:extLst>
      <p:ext uri="{BB962C8B-B14F-4D97-AF65-F5344CB8AC3E}">
        <p14:creationId xmlns:p14="http://schemas.microsoft.com/office/powerpoint/2010/main" val="386452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Methodology (Step 2): Feature Transformation </a:t>
            </a:r>
            <a:endParaRPr lang="en-US" sz="4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25" b="5022"/>
          <a:stretch/>
        </p:blipFill>
        <p:spPr>
          <a:xfrm>
            <a:off x="7445742" y="1543614"/>
            <a:ext cx="3150670" cy="40390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38273" y="5957821"/>
            <a:ext cx="2890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Fig Source: </a:t>
            </a:r>
            <a:br>
              <a:rPr lang="en-US" sz="1050" dirty="0" smtClean="0"/>
            </a:br>
            <a:r>
              <a:rPr lang="en-US" sz="1050" dirty="0" smtClean="0"/>
              <a:t>https://www.compthree.com/blog/autoencoder/</a:t>
            </a:r>
            <a:endParaRPr lang="en-US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672565" y="2467639"/>
            <a:ext cx="60157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Generate the treated and control population with all the original features</a:t>
            </a:r>
            <a:br>
              <a:rPr lang="en-US" sz="2400" dirty="0" smtClean="0"/>
            </a:b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We will use the pre-trained network to transform the original features into latent low-dimensional features</a:t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3" name="Rounded Rectangle 2"/>
          <p:cNvSpPr/>
          <p:nvPr/>
        </p:nvSpPr>
        <p:spPr>
          <a:xfrm>
            <a:off x="10596411" y="2791326"/>
            <a:ext cx="1127159" cy="16555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Transformed Latent Features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18438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(Step 3)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0305" y="1587116"/>
            <a:ext cx="10540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For each patient in treated group, find a matched patient from control group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902570" y="2678691"/>
            <a:ext cx="10386860" cy="3445465"/>
            <a:chOff x="1588168" y="1918295"/>
            <a:chExt cx="10386860" cy="3445465"/>
          </a:xfrm>
        </p:grpSpPr>
        <p:sp>
          <p:nvSpPr>
            <p:cNvPr id="4" name="Rounded Rectangle 3"/>
            <p:cNvSpPr/>
            <p:nvPr/>
          </p:nvSpPr>
          <p:spPr>
            <a:xfrm>
              <a:off x="1588168" y="2877953"/>
              <a:ext cx="1183908" cy="147106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Latent Features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858525" y="2877953"/>
              <a:ext cx="1281365" cy="147106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Matching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226337" y="3892699"/>
              <a:ext cx="1281365" cy="147106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Propensity Score Matching</a:t>
              </a:r>
              <a:endParaRPr lang="en-US" sz="16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226338" y="1918295"/>
              <a:ext cx="1281365" cy="147106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Nearest Neighbor Matching</a:t>
              </a:r>
              <a:endParaRPr lang="en-US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8594151" y="2877953"/>
              <a:ext cx="1281365" cy="147106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Treated and Matched Controls (Latent and Corresponding Original)</a:t>
              </a:r>
              <a:endParaRPr lang="en-US" sz="1200" dirty="0"/>
            </a:p>
          </p:txBody>
        </p:sp>
        <p:cxnSp>
          <p:nvCxnSpPr>
            <p:cNvPr id="7" name="Straight Arrow Connector 6"/>
            <p:cNvCxnSpPr>
              <a:stCxn id="12" idx="3"/>
              <a:endCxn id="16" idx="1"/>
            </p:cNvCxnSpPr>
            <p:nvPr/>
          </p:nvCxnSpPr>
          <p:spPr>
            <a:xfrm flipV="1">
              <a:off x="5139890" y="2653826"/>
              <a:ext cx="1086448" cy="9596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2" idx="3"/>
              <a:endCxn id="15" idx="1"/>
            </p:cNvCxnSpPr>
            <p:nvPr/>
          </p:nvCxnSpPr>
          <p:spPr>
            <a:xfrm>
              <a:off x="5139890" y="3613484"/>
              <a:ext cx="1086447" cy="1014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6" idx="3"/>
              <a:endCxn id="17" idx="1"/>
            </p:cNvCxnSpPr>
            <p:nvPr/>
          </p:nvCxnSpPr>
          <p:spPr>
            <a:xfrm>
              <a:off x="7507703" y="2653826"/>
              <a:ext cx="1086448" cy="9596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5" idx="3"/>
              <a:endCxn id="17" idx="1"/>
            </p:cNvCxnSpPr>
            <p:nvPr/>
          </p:nvCxnSpPr>
          <p:spPr>
            <a:xfrm flipV="1">
              <a:off x="7507702" y="3613484"/>
              <a:ext cx="1086449" cy="1014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3"/>
              <a:endCxn id="12" idx="1"/>
            </p:cNvCxnSpPr>
            <p:nvPr/>
          </p:nvCxnSpPr>
          <p:spPr>
            <a:xfrm>
              <a:off x="2772076" y="3613484"/>
              <a:ext cx="10864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ounded Rectangle 26"/>
            <p:cNvSpPr/>
            <p:nvPr/>
          </p:nvSpPr>
          <p:spPr>
            <a:xfrm>
              <a:off x="10693663" y="2873181"/>
              <a:ext cx="1281365" cy="147106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Save all data in S3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17" idx="3"/>
              <a:endCxn id="27" idx="1"/>
            </p:cNvCxnSpPr>
            <p:nvPr/>
          </p:nvCxnSpPr>
          <p:spPr>
            <a:xfrm flipV="1">
              <a:off x="9875516" y="3608712"/>
              <a:ext cx="818147" cy="47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4395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</a:t>
            </a:r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754078" cy="431529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2017 Data as training features -&gt; 2019 January Data as training labels</a:t>
            </a:r>
          </a:p>
          <a:p>
            <a:r>
              <a:rPr lang="en-US" dirty="0" smtClean="0"/>
              <a:t>2018 Data as test features -&gt; 2020 January Data as test labels</a:t>
            </a:r>
          </a:p>
          <a:p>
            <a:r>
              <a:rPr lang="en-US" dirty="0" smtClean="0"/>
              <a:t>20 Epochs, Model M6</a:t>
            </a:r>
          </a:p>
          <a:p>
            <a:r>
              <a:rPr lang="en-US" dirty="0" smtClean="0"/>
              <a:t>Train on 112764 samples, validate on 12530 samples (10%)</a:t>
            </a:r>
          </a:p>
          <a:p>
            <a:r>
              <a:rPr lang="en-US" dirty="0" smtClean="0"/>
              <a:t>Test Data: 137176 samples</a:t>
            </a:r>
          </a:p>
          <a:p>
            <a:r>
              <a:rPr lang="en-US" dirty="0" smtClean="0"/>
              <a:t>MAE of Training Data: 0.6100</a:t>
            </a:r>
          </a:p>
          <a:p>
            <a:r>
              <a:rPr lang="en-US" dirty="0" smtClean="0"/>
              <a:t>MAE on Test Data: 0.6012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430" y="1825624"/>
            <a:ext cx="4567588" cy="38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58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Distributions of Features in Latent Space and Selected features in Corresponding original space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60" y="1777499"/>
            <a:ext cx="4328083" cy="487836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269" y="2409409"/>
            <a:ext cx="6844173" cy="311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996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6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Survival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132"/>
            <a:ext cx="10515600" cy="503083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Acute Care: </a:t>
            </a:r>
            <a:r>
              <a:rPr lang="en-US" dirty="0" smtClean="0"/>
              <a:t>Time to inpatient or emergency visits(not related to pregnancies)</a:t>
            </a:r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92198"/>
            <a:ext cx="4985084" cy="33769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09912" y="4100362"/>
            <a:ext cx="247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P=0.002351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88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6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Survival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132"/>
            <a:ext cx="10515600" cy="503083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Inpatient Visits(left), Emergency Visits(Right)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345" y="2554367"/>
            <a:ext cx="4496937" cy="30902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426" y="2554366"/>
            <a:ext cx="4561129" cy="30902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08219" y="5726137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= </a:t>
            </a:r>
            <a:r>
              <a:rPr lang="en-US" dirty="0"/>
              <a:t>0.041262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97204" y="5726137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= </a:t>
            </a:r>
            <a:r>
              <a:rPr lang="en-US" dirty="0"/>
              <a:t>0.019223</a:t>
            </a:r>
          </a:p>
        </p:txBody>
      </p:sp>
    </p:spTree>
    <p:extLst>
      <p:ext uri="{BB962C8B-B14F-4D97-AF65-F5344CB8AC3E}">
        <p14:creationId xmlns:p14="http://schemas.microsoft.com/office/powerpoint/2010/main" val="393893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6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Survival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132"/>
            <a:ext cx="10515600" cy="503083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Time to Diabetes Diagnosis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15568"/>
            <a:ext cx="5090962" cy="34297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01313" y="377220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= 0.507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65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312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Deep Learning Approach</vt:lpstr>
      <vt:lpstr>Methodology (Step 1): Network Train</vt:lpstr>
      <vt:lpstr>Methodology (Step 2): Feature Transformation </vt:lpstr>
      <vt:lpstr>Methodology (Step 3) </vt:lpstr>
      <vt:lpstr>Neural Network Evaluation</vt:lpstr>
      <vt:lpstr>Distributions of Features in Latent Space and Selected features in Corresponding original space</vt:lpstr>
      <vt:lpstr>Survival Analysis</vt:lpstr>
      <vt:lpstr>Survival Analysis</vt:lpstr>
      <vt:lpstr>Survival Analysis</vt:lpstr>
      <vt:lpstr>Survival Analysis</vt:lpstr>
      <vt:lpstr>Survival Analysis</vt:lpstr>
      <vt:lpstr>Survival Analysis</vt:lpstr>
    </vt:vector>
  </TitlesOfParts>
  <Company>CDPHP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Canary</dc:title>
  <dc:creator>Neehal, Nafis</dc:creator>
  <cp:lastModifiedBy>Neehal, Nafis</cp:lastModifiedBy>
  <cp:revision>30</cp:revision>
  <dcterms:created xsi:type="dcterms:W3CDTF">2021-08-14T18:28:57Z</dcterms:created>
  <dcterms:modified xsi:type="dcterms:W3CDTF">2021-08-17T08:21:36Z</dcterms:modified>
</cp:coreProperties>
</file>