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  <p:sldMasterId id="2147483662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type="screen4x3" cy="6858000" cx="9144000"/>
  <p:notesSz cx="6858000" cy="9144000"/>
  <p:defaultTextStyle>
    <a:lvl1pPr algn="l" eaLnBrk="0" fontAlgn="base" hangingPunct="0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1pPr>
    <a:lvl2pPr algn="l" eaLnBrk="0" fontAlgn="base" hangingPunct="0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2pPr>
    <a:lvl3pPr algn="l" eaLnBrk="0" fontAlgn="base" hangingPunct="0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3pPr>
    <a:lvl4pPr algn="l" eaLnBrk="0" fontAlgn="base" hangingPunct="0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4pPr>
    <a:lvl5pPr algn="l" eaLnBrk="0" fontAlgn="base" hangingPunct="0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1" snapVertSplitter="0" vertBarState="restored" horzBarState="restored" preferSingleView="0">
    <p:restoredLeft sz="11103" autoAdjust="0"/>
    <p:restoredTop sz="89807" autoAdjust="0"/>
  </p:normalViewPr>
  <p:slideViewPr>
    <p:cSldViewPr showGuides="0" snapToGrid="0" snapToObjects="1">
      <p:cViewPr varScale="0">
        <p:scale>
          <a:sx n="100" d="100"/>
          <a:sy n="100" d="100"/>
        </p:scale>
        <p:origin x="-780" y="2562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tableStyles" Target="tableStyle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37" Type="http://schemas.openxmlformats.org/officeDocument/2006/relationships/theme" Target="theme/theme4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9" name="Rectangle 2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vl="0"/>
            <a:endParaRPr altLang="en-US" sz="1200" lang="en-US"/>
          </a:p>
        </p:txBody>
      </p:sp>
      <p:sp>
        <p:nvSpPr>
          <p:cNvPr id="1048720" name="Rectangle 3"/>
          <p:cNvSpPr/>
          <p:nvPr>
            <p:ph type="dt" sz="full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vl="0"/>
            <a:endParaRPr altLang="en-US" sz="1200" lang="en-US"/>
          </a:p>
        </p:txBody>
      </p:sp>
      <p:sp>
        <p:nvSpPr>
          <p:cNvPr id="1048721" name="Rectangle 4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/>
          <a:p/>
        </p:txBody>
      </p:sp>
      <p:sp>
        <p:nvSpPr>
          <p:cNvPr id="1048722" name="Rectangle 5"/>
          <p:cNvSpPr/>
          <p:nvPr>
            <p:ph type="body" sz="quarter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723" name="Rectangle 6"/>
          <p:cNvSpPr/>
          <p:nvPr>
            <p:ph type="ftr" sz="quarter" idx="4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vl="0"/>
            <a:endParaRPr altLang="en-US" sz="1200" lang="en-US"/>
          </a:p>
        </p:txBody>
      </p:sp>
      <p:sp>
        <p:nvSpPr>
          <p:cNvPr id="1048724" name="Rectangle 7"/>
          <p:cNvSpPr/>
          <p:nvPr>
            <p:ph type="sldNum" sz="quarter" idx="5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vl="0"/>
            <a:fld id="{566ABCEB-ACFC-4714-9973-3DA970169C29}" type="slidenum">
              <a:rPr altLang="en-US" sz="1200" lang="en-US"/>
              <a:pPr algn="r" eaLnBrk="1" hangingPunct="1" lvl="0"/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0" fontAlgn="base" hangingPunct="0" indent="0" latinLnBrk="0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sym typeface="Arial" pitchFamily="34" charset="0"/>
      </a:defRPr>
    </a:lvl1pPr>
    <a:lvl2pPr algn="l" eaLnBrk="0" fontAlgn="base" hangingPunct="0" indent="0" latinLnBrk="0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sym typeface="Arial" pitchFamily="34" charset="0"/>
      </a:defRPr>
    </a:lvl2pPr>
    <a:lvl3pPr algn="l" eaLnBrk="0" fontAlgn="base" hangingPunct="0" indent="0" latinLnBrk="0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sym typeface="Arial" pitchFamily="34" charset="0"/>
      </a:defRPr>
    </a:lvl3pPr>
    <a:lvl4pPr algn="l" eaLnBrk="0" fontAlgn="base" hangingPunct="0" indent="0" latinLnBrk="0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sym typeface="Arial" pitchFamily="34" charset="0"/>
      </a:defRPr>
    </a:lvl4pPr>
    <a:lvl5pPr algn="l" eaLnBrk="0" fontAlgn="base" hangingPunct="0" indent="0" latinLnBrk="0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sym typeface="Arial" pitchFamily="34" charset="0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jpeg"/><Relationship Id="rId3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jpeg"/><Relationship Id="rId3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jpeg"/><Relationship Id="rId3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9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77" name="Picture 2" descr="Slide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>
            <a:noFill/>
          </a:ln>
        </p:spPr>
      </p:pic>
      <p:pic>
        <p:nvPicPr>
          <p:cNvPr id="2097178" name="Picture 5" descr="Cooper11e cover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5257800" y="1219200"/>
            <a:ext cx="3535362" cy="4419600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8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Rectangle 5"/>
          <p:cNvSpPr/>
          <p:nvPr>
            <p:ph type="sldNum" sz="quarter" idx="4"/>
          </p:nvPr>
        </p:nvSpPr>
        <p:spPr>
          <a:xfrm rot="0">
            <a:off x="8382000" y="6588125"/>
            <a:ext cx="800100" cy="2698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lvl="0"/>
            <a:r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t>7-</a:t>
            </a:r>
            <a:fld id="{566ABCEB-ACFC-4714-9973-3DA970169C29}" type="slidenum"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pPr algn="ctr" lvl="0"/>
            </a:fld>
            <a:endParaRPr altLang="en-US" sz="1000" lang="en-US">
              <a:solidFill>
                <a:schemeClr val="lt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/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9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/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Rectangle 5"/>
          <p:cNvSpPr/>
          <p:nvPr>
            <p:ph type="sldNum" sz="quarter" idx="4"/>
          </p:nvPr>
        </p:nvSpPr>
        <p:spPr>
          <a:xfrm rot="0">
            <a:off x="8382000" y="6588125"/>
            <a:ext cx="800100" cy="2698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lvl="0"/>
            <a:r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t>7-</a:t>
            </a:r>
            <a:fld id="{566ABCEB-ACFC-4714-9973-3DA970169C29}" type="slidenum"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pPr algn="ctr" lvl="0"/>
            </a:fld>
            <a:endParaRPr altLang="en-US" sz="1000" lang="en-US">
              <a:solidFill>
                <a:schemeClr val="lt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fourObj">
  <p:cSld name="Title and 4 Content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9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/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3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/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4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/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5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/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Rectangle 5"/>
          <p:cNvSpPr/>
          <p:nvPr>
            <p:ph type="sldNum" sz="quarter" idx="4"/>
          </p:nvPr>
        </p:nvSpPr>
        <p:spPr>
          <a:xfrm rot="0">
            <a:off x="8382000" y="6588125"/>
            <a:ext cx="800100" cy="2698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lvl="0"/>
            <a:r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t>7-</a:t>
            </a:r>
            <a:fld id="{566ABCEB-ACFC-4714-9973-3DA970169C29}" type="slidenum"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pPr algn="ctr" lvl="0"/>
            </a:fld>
            <a:endParaRPr altLang="en-US" sz="1000" lang="en-US">
              <a:solidFill>
                <a:schemeClr val="lt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AndTx">
  <p:cSld name="Title, Content and Text"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9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/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8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/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Rectangle 5"/>
          <p:cNvSpPr/>
          <p:nvPr>
            <p:ph type="sldNum" sz="quarter" idx="4"/>
          </p:nvPr>
        </p:nvSpPr>
        <p:spPr>
          <a:xfrm rot="0">
            <a:off x="8382000" y="6588125"/>
            <a:ext cx="800100" cy="2698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lvl="0"/>
            <a:r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t>7-</a:t>
            </a:r>
            <a:fld id="{566ABCEB-ACFC-4714-9973-3DA970169C29}" type="slidenum"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pPr algn="ctr" lvl="0"/>
            </a:fld>
            <a:endParaRPr altLang="en-US" sz="1000" lang="en-US">
              <a:solidFill>
                <a:schemeClr val="lt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9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79" name="Picture 2" descr="Slide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>
            <a:noFill/>
          </a:ln>
        </p:spPr>
      </p:pic>
      <p:pic>
        <p:nvPicPr>
          <p:cNvPr id="2097180" name="Picture 3" descr="Cooper11e cover"/>
          <p:cNvPicPr>
            <a:picLocks/>
          </p:cNvPicPr>
          <p:nvPr/>
        </p:nvPicPr>
        <p:blipFill>
          <a:blip xmlns:r="http://schemas.openxmlformats.org/officeDocument/2006/relationships" r:embed="rId2"/>
          <a:srcRect l="19398" t="18967" r="0" b="18965"/>
          <a:stretch>
            <a:fillRect/>
          </a:stretch>
        </p:blipFill>
        <p:spPr>
          <a:xfrm rot="0">
            <a:off x="7481887" y="0"/>
            <a:ext cx="1662112" cy="1600200"/>
          </a:xfrm>
          <a:prstGeom prst="rect"/>
          <a:noFill/>
          <a:ln>
            <a:noFill/>
          </a:ln>
        </p:spPr>
      </p:pic>
      <p:sp>
        <p:nvSpPr>
          <p:cNvPr id="1048655" name="Date Placeholder 3"/>
          <p:cNvSpPr/>
          <p:nvPr>
            <p:ph type="dt" sz="half" idx="2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lang="en-GB"/>
          </a:p>
        </p:txBody>
      </p:sp>
      <p:sp>
        <p:nvSpPr>
          <p:cNvPr id="1048656" name="Footer Placeholder 4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lang="en-GB"/>
          </a:p>
        </p:txBody>
      </p:sp>
      <p:sp>
        <p:nvSpPr>
          <p:cNvPr id="1048657" name="Slide Number Placeholder 5"/>
          <p:cNvSpPr/>
          <p:nvPr>
            <p:ph type="sldNum" sz="quarter" idx="4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lvl="0"/>
            <a:fld id="{566ABCEB-ACFC-4714-9973-3DA970169C29}" type="slidenum">
              <a:rPr altLang="en-US" sz="1000" lang="en-GB">
                <a:solidFill>
                  <a:schemeClr val="lt1"/>
                </a:solidFill>
                <a:latin typeface="Times New Roman" pitchFamily="18" charset="0"/>
              </a:rPr>
              <a:pPr algn="ctr" lvl="0"/>
            </a:fld>
            <a:endParaRPr altLang="en-US" sz="1000" lang="en-GB">
              <a:solidFill>
                <a:schemeClr val="lt1"/>
              </a:solidFill>
              <a:latin typeface="Times New Roman" pitchFamily="18" charset="0"/>
            </a:endParaRPr>
          </a:p>
        </p:txBody>
      </p:sp>
      <p:sp>
        <p:nvSpPr>
          <p:cNvPr id="1048659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/>
        </p:spPr>
        <p:txBody>
          <a:bodyPr/>
          <a:p>
            <a:pPr algn="ctr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600" i="1" kern="0" kumimoji="0" lang="en-US" noProof="0" normalizeH="0" spc="0" strike="noStrike" u="none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9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81" name="Picture 2" descr="Slide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>
            <a:noFill/>
          </a:ln>
        </p:spPr>
      </p:pic>
      <p:pic>
        <p:nvPicPr>
          <p:cNvPr id="2097182" name="Picture 3" descr="Cooper11e cover"/>
          <p:cNvPicPr>
            <a:picLocks/>
          </p:cNvPicPr>
          <p:nvPr/>
        </p:nvPicPr>
        <p:blipFill>
          <a:blip xmlns:r="http://schemas.openxmlformats.org/officeDocument/2006/relationships" r:embed="rId2"/>
          <a:srcRect l="19398" t="18967" r="0" b="18965"/>
          <a:stretch>
            <a:fillRect/>
          </a:stretch>
        </p:blipFill>
        <p:spPr>
          <a:xfrm rot="0">
            <a:off x="7481887" y="0"/>
            <a:ext cx="1662112" cy="1600200"/>
          </a:xfrm>
          <a:prstGeom prst="rect"/>
          <a:noFill/>
          <a:ln>
            <a:noFill/>
          </a:ln>
        </p:spPr>
      </p:pic>
      <p:sp>
        <p:nvSpPr>
          <p:cNvPr id="1048661" name="Content Placeholder 1"/>
          <p:cNvSpPr>
            <a:spLocks noGrp="1"/>
          </p:cNvSpPr>
          <p:nvPr>
            <p:ph/>
          </p:nvPr>
        </p:nvSpPr>
        <p:spPr>
          <a:xfrm>
            <a:off x="0" y="0"/>
            <a:ext cx="9144000" cy="6248400"/>
          </a:xfrm>
          <a:prstGeom prst="rect"/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10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83" name="Picture 2" descr="Slide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>
            <a:noFill/>
          </a:ln>
        </p:spPr>
      </p:pic>
      <p:pic>
        <p:nvPicPr>
          <p:cNvPr id="2097184" name="Picture 3" descr="Cooper11e cover"/>
          <p:cNvPicPr>
            <a:picLocks/>
          </p:cNvPicPr>
          <p:nvPr/>
        </p:nvPicPr>
        <p:blipFill>
          <a:blip xmlns:r="http://schemas.openxmlformats.org/officeDocument/2006/relationships" r:embed="rId2"/>
          <a:srcRect l="19398" t="18967" r="0" b="18965"/>
          <a:stretch>
            <a:fillRect/>
          </a:stretch>
        </p:blipFill>
        <p:spPr>
          <a:xfrm rot="0">
            <a:off x="7481887" y="0"/>
            <a:ext cx="1662112" cy="1600200"/>
          </a:xfrm>
          <a:prstGeom prst="rect"/>
          <a:noFill/>
          <a:ln>
            <a:noFill/>
          </a:ln>
        </p:spPr>
      </p:pic>
      <p:sp>
        <p:nvSpPr>
          <p:cNvPr id="1048663" name="Rectangle 7"/>
          <p:cNvSpPr/>
          <p:nvPr>
            <p:ph type="dt" sz="half" idx="2"/>
          </p:nvPr>
        </p:nvSpPr>
        <p:spPr>
          <a:xfrm rot="0">
            <a:off x="0" y="0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endParaRPr altLang="en-US" lang="en-GB"/>
          </a:p>
        </p:txBody>
      </p:sp>
      <p:sp>
        <p:nvSpPr>
          <p:cNvPr id="1048664" name="Rectangle 8"/>
          <p:cNvSpPr/>
          <p:nvPr>
            <p:ph type="ftr" sz="quarter" idx="3"/>
          </p:nvPr>
        </p:nvSpPr>
        <p:spPr>
          <a:xfrm rot="0">
            <a:off x="0" y="0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endParaRPr altLang="en-US" lang="en-GB"/>
          </a:p>
        </p:txBody>
      </p:sp>
      <p:sp>
        <p:nvSpPr>
          <p:cNvPr id="1048665" name="Rectangle 9"/>
          <p:cNvSpPr/>
          <p:nvPr>
            <p:ph type="sldNum" sz="quarter" idx="4"/>
          </p:nvPr>
        </p:nvSpPr>
        <p:spPr>
          <a:xfrm rot="0">
            <a:off x="8382000" y="6588125"/>
            <a:ext cx="800100" cy="2698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lvl="0"/>
            <a:fld id="{566ABCEB-ACFC-4714-9973-3DA970169C29}" type="slidenum">
              <a:rPr altLang="en-US" sz="1000" lang="en-GB">
                <a:solidFill>
                  <a:schemeClr val="lt1"/>
                </a:solidFill>
                <a:latin typeface="Times New Roman" pitchFamily="18" charset="0"/>
              </a:rPr>
              <a:pPr algn="ctr" lvl="0"/>
            </a:fld>
            <a:endParaRPr altLang="en-US" sz="1000" lang="en-GB">
              <a:solidFill>
                <a:schemeClr val="lt1"/>
              </a:solidFill>
              <a:latin typeface="Times New Roman" pitchFamily="18" charset="0"/>
            </a:endParaRPr>
          </a:p>
        </p:txBody>
      </p:sp>
      <p:sp>
        <p:nvSpPr>
          <p:cNvPr id="1048667" name="SmartArt Placeholder 2"/>
          <p:cNvSpPr>
            <a:spLocks noGrp="1"/>
          </p:cNvSpPr>
          <p:nvPr>
            <p:ph type="dgm" idx="1"/>
          </p:nvPr>
        </p:nvSpPr>
        <p:spPr>
          <a:xfrm>
            <a:off x="2438400" y="1600200"/>
            <a:ext cx="6400800" cy="4495800"/>
          </a:xfrm>
        </p:spPr>
        <p:txBody>
          <a:bodyPr/>
          <a:p>
            <a:pPr algn="ctr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600" i="1" kern="0" kumimoji="0" lang="en-GB" noProof="0" normalizeH="0" spc="0" strike="noStrike" u="none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1219200"/>
          </a:xfrm>
        </p:spPr>
        <p:txBody>
          <a:bodyPr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48700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1800"/>
            </a:lvl1pPr>
            <a:lvl2pPr algn="ctr" indent="0" marL="342900">
              <a:buNone/>
              <a:defRPr sz="1500"/>
            </a:lvl2pPr>
            <a:lvl3pPr algn="ctr" indent="0" marL="685800">
              <a:buNone/>
              <a:defRPr sz="1350"/>
            </a:lvl3pPr>
            <a:lvl4pPr algn="ctr" indent="0" marL="1028700">
              <a:buNone/>
              <a:defRPr sz="1200"/>
            </a:lvl4pPr>
            <a:lvl5pPr algn="ctr" indent="0" marL="1371600">
              <a:buNone/>
              <a:defRPr sz="1200"/>
            </a:lvl5pPr>
            <a:lvl6pPr algn="ctr" indent="0" marL="1714500">
              <a:buNone/>
              <a:defRPr sz="1200"/>
            </a:lvl6pPr>
            <a:lvl7pPr algn="ctr" indent="0" marL="2057400">
              <a:buNone/>
              <a:defRPr sz="1200"/>
            </a:lvl7pPr>
            <a:lvl8pPr algn="ctr" indent="0" marL="2400300">
              <a:buNone/>
              <a:defRPr sz="1200"/>
            </a:lvl8pPr>
            <a:lvl9pPr algn="ctr" indent="0" marL="2743200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altLang="en-US" sz="900" lang="en-AU">
                <a:solidFill>
                  <a:srgbClr val="898989"/>
                </a:solidFill>
              </a:rPr>
              <a:pPr lvl="0"/>
            </a:fld>
            <a:endParaRPr altLang="en-US" sz="900" lang="en-AU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r" lvl="0"/>
            <a:r>
              <a:rPr altLang="en-US" sz="900" lang="en-US">
                <a:solidFill>
                  <a:srgbClr val="898989"/>
                </a:solidFill>
              </a:rPr>
              <a:t>7-</a:t>
            </a:r>
            <a:fld id="{566ABCEB-ACFC-4714-9973-3DA970169C29}" type="slidenum">
              <a:rPr altLang="en-US" sz="900" lang="en-US">
                <a:solidFill>
                  <a:srgbClr val="898989"/>
                </a:solidFill>
              </a:rPr>
              <a:pPr algn="r" lvl="0"/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ctr" lvl="0"/>
            <a:endParaRPr altLang="en-US" sz="900" lang="en-AU">
              <a:solidFill>
                <a:srgbClr val="898989"/>
              </a:solidFill>
            </a:endParaRPr>
          </a:p>
        </p:txBody>
      </p:sp>
    </p:spTree>
  </p:cSld>
  <p:clrMapOvr>
    <a:masterClrMapping/>
  </p:clrMapOvr>
  <p:hf dt="0" ftr="0" hdr="0" sldNum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4858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altLang="en-US" sz="900" lang="en-AU">
                <a:solidFill>
                  <a:srgbClr val="898989"/>
                </a:solidFill>
              </a:rPr>
              <a:pPr lvl="0"/>
            </a:fld>
            <a:endParaRPr altLang="en-US" sz="900" lang="en-AU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r" lvl="0"/>
            <a:r>
              <a:rPr altLang="en-US" sz="900" lang="en-US">
                <a:solidFill>
                  <a:srgbClr val="898989"/>
                </a:solidFill>
              </a:rPr>
              <a:t>7-</a:t>
            </a:r>
            <a:fld id="{566ABCEB-ACFC-4714-9973-3DA970169C29}" type="slidenum">
              <a:rPr altLang="en-US" sz="900" lang="en-US">
                <a:solidFill>
                  <a:srgbClr val="898989"/>
                </a:solidFill>
              </a:rPr>
              <a:pPr algn="r" lvl="0"/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ctr" lvl="0"/>
            <a:endParaRPr altLang="en-US" sz="900" lang="en-AU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48702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altLang="en-US" sz="900" lang="en-AU">
                <a:solidFill>
                  <a:srgbClr val="898989"/>
                </a:solidFill>
              </a:rPr>
              <a:pPr lvl="0"/>
            </a:fld>
            <a:endParaRPr altLang="en-US" sz="900" lang="en-AU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r" lvl="0"/>
            <a:r>
              <a:rPr altLang="en-US" sz="900" lang="en-US">
                <a:solidFill>
                  <a:srgbClr val="898989"/>
                </a:solidFill>
              </a:rPr>
              <a:t>7-</a:t>
            </a:r>
            <a:fld id="{566ABCEB-ACFC-4714-9973-3DA970169C29}" type="slidenum">
              <a:rPr altLang="en-US" sz="900" lang="en-US">
                <a:solidFill>
                  <a:srgbClr val="898989"/>
                </a:solidFill>
              </a:rPr>
              <a:pPr algn="r" lvl="0"/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ctr" lvl="0"/>
            <a:endParaRPr altLang="en-US" sz="900" lang="en-AU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Rectangle 5"/>
          <p:cNvSpPr/>
          <p:nvPr>
            <p:ph type="sldNum" sz="quarter" idx="4"/>
          </p:nvPr>
        </p:nvSpPr>
        <p:spPr>
          <a:xfrm rot="0">
            <a:off x="8382000" y="6588125"/>
            <a:ext cx="800100" cy="2698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lvl="0"/>
            <a:r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t>7-</a:t>
            </a:r>
            <a:fld id="{566ABCEB-ACFC-4714-9973-3DA970169C29}" type="slidenum"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pPr algn="ctr" lvl="0"/>
            </a:fld>
            <a:endParaRPr altLang="en-US" sz="1000" lang="en-US">
              <a:solidFill>
                <a:schemeClr val="lt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4859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4859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altLang="en-US" sz="900" lang="en-AU">
                <a:solidFill>
                  <a:srgbClr val="898989"/>
                </a:solidFill>
              </a:rPr>
              <a:pPr lvl="0"/>
            </a:fld>
            <a:endParaRPr altLang="en-US" sz="900" lang="en-AU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r" lvl="0"/>
            <a:r>
              <a:rPr altLang="en-US" sz="900" lang="en-US">
                <a:solidFill>
                  <a:srgbClr val="898989"/>
                </a:solidFill>
              </a:rPr>
              <a:t>7-</a:t>
            </a:r>
            <a:fld id="{566ABCEB-ACFC-4714-9973-3DA970169C29}" type="slidenum">
              <a:rPr altLang="en-US" sz="900" lang="en-US">
                <a:solidFill>
                  <a:srgbClr val="898989"/>
                </a:solidFill>
              </a:rPr>
              <a:pPr algn="r" lvl="0"/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ctr" lvl="0"/>
            <a:endParaRPr altLang="en-US" sz="900" lang="en-AU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5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4870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7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altLang="en-US" sz="900" lang="en-AU">
                <a:solidFill>
                  <a:srgbClr val="898989"/>
                </a:solidFill>
              </a:rPr>
              <a:pPr lvl="0"/>
            </a:fld>
            <a:endParaRPr altLang="en-US" sz="900" lang="en-AU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r" lvl="0"/>
            <a:r>
              <a:rPr altLang="en-US" sz="900" lang="en-US">
                <a:solidFill>
                  <a:srgbClr val="898989"/>
                </a:solidFill>
              </a:rPr>
              <a:t>7-</a:t>
            </a:r>
            <a:fld id="{566ABCEB-ACFC-4714-9973-3DA970169C29}" type="slidenum">
              <a:rPr altLang="en-US" sz="900" lang="en-US">
                <a:solidFill>
                  <a:srgbClr val="898989"/>
                </a:solidFill>
              </a:rPr>
              <a:pPr algn="r" lvl="0"/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ctr" lvl="0"/>
            <a:endParaRPr altLang="en-US" sz="900" lang="en-AU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altLang="en-US" sz="900" lang="en-AU">
                <a:solidFill>
                  <a:srgbClr val="898989"/>
                </a:solidFill>
              </a:rPr>
              <a:pPr lvl="0"/>
            </a:fld>
            <a:endParaRPr altLang="en-US" sz="900" lang="en-AU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r" lvl="0"/>
            <a:r>
              <a:rPr altLang="en-US" sz="900" lang="en-US">
                <a:solidFill>
                  <a:srgbClr val="898989"/>
                </a:solidFill>
              </a:rPr>
              <a:t>7-</a:t>
            </a:r>
            <a:fld id="{566ABCEB-ACFC-4714-9973-3DA970169C29}" type="slidenum">
              <a:rPr altLang="en-US" sz="900" lang="en-US">
                <a:solidFill>
                  <a:srgbClr val="898989"/>
                </a:solidFill>
              </a:rPr>
              <a:pPr algn="r" lvl="0"/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ctr" lvl="0"/>
            <a:endParaRPr altLang="en-US" sz="900" lang="en-AU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altLang="en-US" sz="900" lang="en-AU">
                <a:solidFill>
                  <a:srgbClr val="898989"/>
                </a:solidFill>
              </a:rPr>
              <a:pPr lvl="0"/>
            </a:fld>
            <a:endParaRPr altLang="en-US" sz="900" lang="en-AU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r" lvl="0"/>
            <a:r>
              <a:rPr altLang="en-US" sz="900" lang="en-US">
                <a:solidFill>
                  <a:srgbClr val="898989"/>
                </a:solidFill>
              </a:rPr>
              <a:t>7-</a:t>
            </a:r>
            <a:fld id="{566ABCEB-ACFC-4714-9973-3DA970169C29}" type="slidenum">
              <a:rPr altLang="en-US" sz="900" lang="en-US">
                <a:solidFill>
                  <a:srgbClr val="898989"/>
                </a:solidFill>
              </a:rPr>
              <a:pPr algn="r" lvl="0"/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ctr" lvl="0"/>
            <a:endParaRPr altLang="en-US" sz="900" lang="en-AU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48710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4871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altLang="en-US" sz="900" lang="en-AU">
                <a:solidFill>
                  <a:srgbClr val="898989"/>
                </a:solidFill>
              </a:rPr>
              <a:pPr lvl="0"/>
            </a:fld>
            <a:endParaRPr altLang="en-US" sz="900" lang="en-AU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r" lvl="0"/>
            <a:r>
              <a:rPr altLang="en-US" sz="900" lang="en-US">
                <a:solidFill>
                  <a:srgbClr val="898989"/>
                </a:solidFill>
              </a:rPr>
              <a:t>7-</a:t>
            </a:r>
            <a:fld id="{566ABCEB-ACFC-4714-9973-3DA970169C29}" type="slidenum">
              <a:rPr altLang="en-US" sz="900" lang="en-US">
                <a:solidFill>
                  <a:srgbClr val="898989"/>
                </a:solidFill>
              </a:rPr>
              <a:pPr algn="r" lvl="0"/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ctr" lvl="0"/>
            <a:endParaRPr altLang="en-US" sz="900" lang="en-AU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4871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 anchorCtr="0" bIns="45720" compatLnSpc="1" lIns="91440" numCol="1" rIns="91440" rtlCol="0" tIns="45720" vert="horz" wrap="square">
            <a:prstTxWarp prst="textNoShape"/>
            <a:normAutofit/>
          </a:bodyPr>
          <a:lstStyle>
            <a:lvl1pPr indent="0" marL="0">
              <a:buNone/>
              <a:defRPr sz="2400"/>
            </a:lvl1pPr>
            <a:lvl2pPr indent="0" marL="342900">
              <a:buNone/>
              <a:defRPr sz="2100"/>
            </a:lvl2pPr>
            <a:lvl3pPr indent="0" marL="685800">
              <a:buNone/>
              <a:defRPr sz="1800"/>
            </a:lvl3pPr>
            <a:lvl4pPr indent="0" marL="1028700">
              <a:buNone/>
              <a:defRPr sz="1500"/>
            </a:lvl4pPr>
            <a:lvl5pPr indent="0" marL="1371600">
              <a:buNone/>
              <a:defRPr sz="1500"/>
            </a:lvl5pPr>
            <a:lvl6pPr indent="0" marL="1714500">
              <a:buNone/>
              <a:defRPr sz="1500"/>
            </a:lvl6pPr>
            <a:lvl7pPr indent="0" marL="2057400">
              <a:buNone/>
              <a:defRPr sz="1500"/>
            </a:lvl7pPr>
            <a:lvl8pPr indent="0" marL="2400300">
              <a:buNone/>
              <a:defRPr sz="1500"/>
            </a:lvl8pPr>
            <a:lvl9pPr indent="0" marL="2743200">
              <a:buNone/>
              <a:defRPr sz="1500"/>
            </a:lvl9pPr>
          </a:lstStyle>
          <a:p>
            <a:pPr algn="l" defTabSz="685800" eaLnBrk="0" fontAlgn="base" hangingPunct="0" indent="0" latinLnBrk="0" lvl="0" marL="0" marR="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baseline="0" b="0" cap="none" sz="2400" i="0" kern="1200" kumimoji="0" lang="en-AU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1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altLang="en-US" sz="900" lang="en-AU">
                <a:solidFill>
                  <a:srgbClr val="898989"/>
                </a:solidFill>
              </a:rPr>
              <a:pPr lvl="0"/>
            </a:fld>
            <a:endParaRPr altLang="en-US" sz="900" lang="en-AU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r" lvl="0"/>
            <a:r>
              <a:rPr altLang="en-US" sz="900" lang="en-US">
                <a:solidFill>
                  <a:srgbClr val="898989"/>
                </a:solidFill>
              </a:rPr>
              <a:t>7-</a:t>
            </a:r>
            <a:fld id="{566ABCEB-ACFC-4714-9973-3DA970169C29}" type="slidenum">
              <a:rPr altLang="en-US" sz="900" lang="en-US">
                <a:solidFill>
                  <a:srgbClr val="898989"/>
                </a:solidFill>
              </a:rPr>
              <a:pPr algn="r" lvl="0"/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ctr" lvl="0"/>
            <a:endParaRPr altLang="en-US" sz="900" lang="en-AU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4871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altLang="en-US" sz="900" lang="en-AU">
                <a:solidFill>
                  <a:srgbClr val="898989"/>
                </a:solidFill>
              </a:rPr>
              <a:pPr lvl="0"/>
            </a:fld>
            <a:endParaRPr altLang="en-US" sz="900" lang="en-AU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r" lvl="0"/>
            <a:r>
              <a:rPr altLang="en-US" sz="900" lang="en-US">
                <a:solidFill>
                  <a:srgbClr val="898989"/>
                </a:solidFill>
              </a:rPr>
              <a:t>7-</a:t>
            </a:r>
            <a:fld id="{566ABCEB-ACFC-4714-9973-3DA970169C29}" type="slidenum">
              <a:rPr altLang="en-US" sz="900" lang="en-US">
                <a:solidFill>
                  <a:srgbClr val="898989"/>
                </a:solidFill>
              </a:rPr>
              <a:pPr algn="r" lvl="0"/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ctr" lvl="0"/>
            <a:endParaRPr altLang="en-US" sz="900" lang="en-AU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487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altLang="en-US" sz="900" lang="en-AU">
                <a:solidFill>
                  <a:srgbClr val="898989"/>
                </a:solidFill>
              </a:rPr>
              <a:pPr lvl="0"/>
            </a:fld>
            <a:endParaRPr altLang="en-US" sz="900" lang="en-AU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r" lvl="0"/>
            <a:r>
              <a:rPr altLang="en-US" sz="900" lang="en-US">
                <a:solidFill>
                  <a:srgbClr val="898989"/>
                </a:solidFill>
              </a:rPr>
              <a:t>7-</a:t>
            </a:r>
            <a:fld id="{566ABCEB-ACFC-4714-9973-3DA970169C29}" type="slidenum">
              <a:rPr altLang="en-US" sz="900" lang="en-US">
                <a:solidFill>
                  <a:srgbClr val="898989"/>
                </a:solidFill>
              </a:rPr>
              <a:pPr algn="r" lvl="0"/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ctr" lvl="0"/>
            <a:endParaRPr altLang="en-US" sz="900" lang="en-AU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/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/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Rectangle 5"/>
          <p:cNvSpPr/>
          <p:nvPr>
            <p:ph type="sldNum" sz="quarter" idx="4"/>
          </p:nvPr>
        </p:nvSpPr>
        <p:spPr>
          <a:xfrm rot="0">
            <a:off x="8382000" y="6588125"/>
            <a:ext cx="800100" cy="2698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lvl="0"/>
            <a:r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t>7-</a:t>
            </a:r>
            <a:fld id="{566ABCEB-ACFC-4714-9973-3DA970169C29}" type="slidenum"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pPr algn="ctr" lvl="0"/>
            </a:fld>
            <a:endParaRPr altLang="en-US" sz="1000" lang="en-US">
              <a:solidFill>
                <a:schemeClr val="lt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7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Rectangle 5"/>
          <p:cNvSpPr/>
          <p:nvPr>
            <p:ph type="sldNum" sz="quarter" idx="4"/>
          </p:nvPr>
        </p:nvSpPr>
        <p:spPr>
          <a:xfrm rot="0">
            <a:off x="8382000" y="6588125"/>
            <a:ext cx="800100" cy="2698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lvl="0"/>
            <a:r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t>7-</a:t>
            </a:r>
            <a:fld id="{566ABCEB-ACFC-4714-9973-3DA970169C29}" type="slidenum"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pPr algn="ctr" lvl="0"/>
            </a:fld>
            <a:endParaRPr altLang="en-US" sz="1000" lang="en-US">
              <a:solidFill>
                <a:schemeClr val="lt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/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/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Rectangle 5"/>
          <p:cNvSpPr/>
          <p:nvPr>
            <p:ph type="sldNum" sz="quarter" idx="4"/>
          </p:nvPr>
        </p:nvSpPr>
        <p:spPr>
          <a:xfrm rot="0">
            <a:off x="8382000" y="6588125"/>
            <a:ext cx="800100" cy="2698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lvl="0"/>
            <a:r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t>7-</a:t>
            </a:r>
            <a:fld id="{566ABCEB-ACFC-4714-9973-3DA970169C29}" type="slidenum"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pPr algn="ctr" lvl="0"/>
            </a:fld>
            <a:endParaRPr altLang="en-US" sz="1000" lang="en-US">
              <a:solidFill>
                <a:schemeClr val="lt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2" name="Rectangle 5"/>
          <p:cNvSpPr/>
          <p:nvPr>
            <p:ph type="sldNum" sz="quarter" idx="4"/>
          </p:nvPr>
        </p:nvSpPr>
        <p:spPr>
          <a:xfrm rot="0">
            <a:off x="8382000" y="6588125"/>
            <a:ext cx="800100" cy="2698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lvl="0"/>
            <a:r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t>7-</a:t>
            </a:r>
            <a:fld id="{566ABCEB-ACFC-4714-9973-3DA970169C29}" type="slidenum"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pPr algn="ctr" lvl="0"/>
            </a:fld>
            <a:endParaRPr altLang="en-US" sz="1000" lang="en-US">
              <a:solidFill>
                <a:schemeClr val="lt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5"/>
          <p:cNvSpPr/>
          <p:nvPr>
            <p:ph type="sldNum" sz="quarter" idx="4"/>
          </p:nvPr>
        </p:nvSpPr>
        <p:spPr>
          <a:xfrm rot="0">
            <a:off x="8382000" y="6588125"/>
            <a:ext cx="800100" cy="2698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lvl="0"/>
            <a:r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t>7-</a:t>
            </a:r>
            <a:fld id="{566ABCEB-ACFC-4714-9973-3DA970169C29}" type="slidenum"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pPr algn="ctr" lvl="0"/>
            </a:fld>
            <a:endParaRPr altLang="en-US" sz="1000" lang="en-US">
              <a:solidFill>
                <a:schemeClr val="lt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/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/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/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Rectangle 5"/>
          <p:cNvSpPr/>
          <p:nvPr>
            <p:ph type="sldNum" sz="quarter" idx="4"/>
          </p:nvPr>
        </p:nvSpPr>
        <p:spPr>
          <a:xfrm rot="0">
            <a:off x="8382000" y="6588125"/>
            <a:ext cx="800100" cy="2698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lvl="0"/>
            <a:r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t>7-</a:t>
            </a:r>
            <a:fld id="{566ABCEB-ACFC-4714-9973-3DA970169C29}" type="slidenum"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pPr algn="ctr" lvl="0"/>
            </a:fld>
            <a:endParaRPr altLang="en-US" sz="1000" lang="en-US">
              <a:solidFill>
                <a:schemeClr val="lt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/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/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ctr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1" kern="0" kumimoji="0" lang="en-US" noProof="0" normalizeH="0" spc="0" strike="noStrike" u="none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8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/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Rectangle 5"/>
          <p:cNvSpPr/>
          <p:nvPr>
            <p:ph type="sldNum" sz="quarter" idx="4"/>
          </p:nvPr>
        </p:nvSpPr>
        <p:spPr>
          <a:xfrm rot="0">
            <a:off x="8382000" y="6588125"/>
            <a:ext cx="800100" cy="2698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lvl="0"/>
            <a:r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t>7-</a:t>
            </a:r>
            <a:fld id="{566ABCEB-ACFC-4714-9973-3DA970169C29}" type="slidenum"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pPr algn="ctr" lvl="0"/>
            </a:fld>
            <a:endParaRPr altLang="en-US" sz="1000" lang="en-US">
              <a:solidFill>
                <a:schemeClr val="lt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image" Target="../media/image1.jpeg"/><Relationship Id="rId18" Type="http://schemas.openxmlformats.org/officeDocument/2006/relationships/image" Target="../media/image3.jpeg"/><Relationship Id="rId19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7.xml"/><Relationship Id="rId12" Type="http://schemas.openxmlformats.org/officeDocument/2006/relationships/image" Target="../media/image1.jpeg"/><Relationship Id="rId13" Type="http://schemas.openxmlformats.org/officeDocument/2006/relationships/image" Target="../media/image3.jpeg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75" name="Picture 2" descr="Slide"/>
          <p:cNvPicPr>
            <a:picLocks/>
          </p:cNvPicPr>
          <p:nvPr/>
        </p:nvPicPr>
        <p:blipFill>
          <a:blip xmlns:r="http://schemas.openxmlformats.org/officeDocument/2006/relationships" r:embed="rId17"/>
          <a:srcRect l="0" t="0" r="0" b="0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>
            <a:noFill/>
          </a:ln>
        </p:spPr>
      </p:pic>
      <p:pic>
        <p:nvPicPr>
          <p:cNvPr id="2097176" name="Picture 3" descr="Cooper11e cover"/>
          <p:cNvPicPr>
            <a:picLocks/>
          </p:cNvPicPr>
          <p:nvPr/>
        </p:nvPicPr>
        <p:blipFill>
          <a:blip xmlns:r="http://schemas.openxmlformats.org/officeDocument/2006/relationships" r:embed="rId18"/>
          <a:srcRect l="19398" t="18967" r="0" b="18965"/>
          <a:stretch>
            <a:fillRect/>
          </a:stretch>
        </p:blipFill>
        <p:spPr>
          <a:xfrm rot="0">
            <a:off x="7481887" y="0"/>
            <a:ext cx="1662112" cy="1600200"/>
          </a:xfrm>
          <a:prstGeom prst="rect"/>
          <a:noFill/>
          <a:ln>
            <a:noFill/>
          </a:ln>
        </p:spPr>
      </p:pic>
      <p:sp>
        <p:nvSpPr>
          <p:cNvPr id="1048651" name="Title Placeholder 4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652" name="Rectangle 5"/>
          <p:cNvSpPr/>
          <p:nvPr>
            <p:ph type="sldNum" sz="quarter" idx="4"/>
          </p:nvPr>
        </p:nvSpPr>
        <p:spPr>
          <a:xfrm rot="0">
            <a:off x="8382000" y="6588125"/>
            <a:ext cx="800100" cy="2698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lvl="0"/>
            <a:r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t>7-</a:t>
            </a:r>
            <a:fld id="{566ABCEB-ACFC-4714-9973-3DA970169C29}" type="slidenum">
              <a:rPr altLang="en-US" sz="1000" lang="en-US">
                <a:solidFill>
                  <a:schemeClr val="lt1"/>
                </a:solidFill>
                <a:latin typeface="Times New Roman" pitchFamily="18" charset="0"/>
              </a:rPr>
              <a:pPr algn="ctr" lvl="0"/>
            </a:fld>
            <a:endParaRPr altLang="en-US" sz="1000" lang="en-US">
              <a:solidFill>
                <a:schemeClr val="lt1"/>
              </a:solidFill>
              <a:latin typeface="Times New Roman" pitchFamily="18" charset="0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4" r:id="rId14"/>
    <p:sldLayoutId id="2147483675" r:id="rId15"/>
    <p:sldLayoutId id="2147483676" r:id="rId16"/>
  </p:sldLayoutIdLst>
  <p:hf dt="0" ftr="0" hdr="0" sldNum="1"/>
  <p:txStyles>
    <p:titleStyle>
      <a:lvl1pPr algn="ctr" eaLnBrk="0" fontAlgn="base" hangingPunct="0" rtl="0">
        <a:spcBef>
          <a:spcPct val="0"/>
        </a:spcBef>
        <a:spcAft>
          <a:spcPct val="0"/>
        </a:spcAft>
        <a:defRPr b="1" sz="4400">
          <a:solidFill>
            <a:srgbClr val="990033"/>
          </a:solidFill>
          <a:effectLst>
            <a:outerShdw algn="tl" blurRad="38100" dir="2700000" dist="38100">
              <a:srgbClr val="C0C0C0"/>
            </a:outerShdw>
          </a:effectLst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b="1" sz="4400">
          <a:solidFill>
            <a:srgbClr val="990033"/>
          </a:solidFill>
          <a:effectLst>
            <a:outerShdw algn="tl" blurRad="38100" dir="2700000" dist="38100">
              <a:srgbClr val="C0C0C0"/>
            </a:outerShdw>
          </a:effectLst>
          <a:latin typeface="Arial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b="1" sz="4400">
          <a:solidFill>
            <a:srgbClr val="990033"/>
          </a:solidFill>
          <a:effectLst>
            <a:outerShdw algn="tl" blurRad="38100" dir="2700000" dist="38100">
              <a:srgbClr val="C0C0C0"/>
            </a:outerShdw>
          </a:effectLst>
          <a:latin typeface="Arial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b="1" sz="4400">
          <a:solidFill>
            <a:srgbClr val="990033"/>
          </a:solidFill>
          <a:effectLst>
            <a:outerShdw algn="tl" blurRad="38100" dir="2700000" dist="38100">
              <a:srgbClr val="C0C0C0"/>
            </a:outerShdw>
          </a:effectLst>
          <a:latin typeface="Arial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b="1" sz="4400">
          <a:solidFill>
            <a:srgbClr val="990033"/>
          </a:solidFill>
          <a:effectLst>
            <a:outerShdw algn="tl" blurRad="38100" dir="2700000" dist="38100">
              <a:srgbClr val="C0C0C0"/>
            </a:outerShdw>
          </a:effectLst>
          <a:latin typeface="Arial" charset="0"/>
        </a:defRPr>
      </a:lvl5pPr>
      <a:lvl6pPr algn="ctr" fontAlgn="base" marL="457200" rtl="0">
        <a:spcBef>
          <a:spcPct val="0"/>
        </a:spcBef>
        <a:spcAft>
          <a:spcPct val="0"/>
        </a:spcAft>
        <a:defRPr b="1" sz="4400">
          <a:solidFill>
            <a:srgbClr val="990033"/>
          </a:solidFill>
          <a:effectLst>
            <a:outerShdw algn="tl" blurRad="38100" dir="2700000" dist="38100">
              <a:srgbClr val="C0C0C0"/>
            </a:outerShdw>
          </a:effectLst>
          <a:latin typeface="Arial" charset="0"/>
        </a:defRPr>
      </a:lvl6pPr>
      <a:lvl7pPr algn="ctr" fontAlgn="base" marL="914400" rtl="0">
        <a:spcBef>
          <a:spcPct val="0"/>
        </a:spcBef>
        <a:spcAft>
          <a:spcPct val="0"/>
        </a:spcAft>
        <a:defRPr b="1" sz="4400">
          <a:solidFill>
            <a:srgbClr val="990033"/>
          </a:solidFill>
          <a:effectLst>
            <a:outerShdw algn="tl" blurRad="38100" dir="2700000" dist="38100">
              <a:srgbClr val="C0C0C0"/>
            </a:outerShdw>
          </a:effectLst>
          <a:latin typeface="Arial" charset="0"/>
        </a:defRPr>
      </a:lvl7pPr>
      <a:lvl8pPr algn="ctr" fontAlgn="base" marL="1371600" rtl="0">
        <a:spcBef>
          <a:spcPct val="0"/>
        </a:spcBef>
        <a:spcAft>
          <a:spcPct val="0"/>
        </a:spcAft>
        <a:defRPr b="1" sz="4400">
          <a:solidFill>
            <a:srgbClr val="990033"/>
          </a:solidFill>
          <a:effectLst>
            <a:outerShdw algn="tl" blurRad="38100" dir="2700000" dist="38100">
              <a:srgbClr val="C0C0C0"/>
            </a:outerShdw>
          </a:effectLst>
          <a:latin typeface="Arial" charset="0"/>
        </a:defRPr>
      </a:lvl8pPr>
      <a:lvl9pPr algn="ctr" fontAlgn="base" marL="1828800" rtl="0">
        <a:spcBef>
          <a:spcPct val="0"/>
        </a:spcBef>
        <a:spcAft>
          <a:spcPct val="0"/>
        </a:spcAft>
        <a:defRPr b="1" sz="4400">
          <a:solidFill>
            <a:srgbClr val="990033"/>
          </a:solidFill>
          <a:effectLst>
            <a:outerShdw algn="tl" blurRad="38100" dir="2700000" dist="38100">
              <a:srgbClr val="C0C0C0"/>
            </a:outerShdw>
          </a:effectLst>
          <a:latin typeface="Arial" charset="0"/>
        </a:defRPr>
      </a:lvl9pPr>
    </p:titleStyle>
    <p:bodyStyle>
      <a:lvl1pPr algn="ctr" eaLnBrk="0" fontAlgn="base" hangingPunct="0" indent="-342900" marL="342900" rtl="0">
        <a:spcBef>
          <a:spcPct val="20000"/>
        </a:spcBef>
        <a:spcAft>
          <a:spcPct val="0"/>
        </a:spcAft>
        <a:defRPr sz="3600" i="1">
          <a:solidFill>
            <a:schemeClr val="bg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Text Placeholder 2"/>
          <p:cNvSpPr/>
          <p:nvPr>
            <p:ph type="body" sz="full" idx="1"/>
          </p:nvPr>
        </p:nvSpPr>
        <p:spPr>
          <a:xfrm rot="0">
            <a:off x="628650" y="1825625"/>
            <a:ext cx="78867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altLang="en-US" sz="900" lang="en-AU">
                <a:solidFill>
                  <a:srgbClr val="898989"/>
                </a:solidFill>
              </a:rPr>
              <a:pPr lvl="0"/>
            </a:fld>
            <a:endParaRPr altLang="en-US" sz="900" lang="en-AU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ctr" lvl="0"/>
            <a:endParaRPr altLang="en-US" sz="900" lang="en-AU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1" fontAlgn="base" hangingPunct="1" indent="0" latinLnBrk="0" marL="3429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1" fontAlgn="base" hangingPunct="1" indent="0" latinLnBrk="0" marL="685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1" fontAlgn="base" hangingPunct="1" indent="0" latinLnBrk="0" marL="10287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r" lvl="0"/>
            <a:r>
              <a:rPr altLang="en-US" sz="900" lang="en-US">
                <a:solidFill>
                  <a:srgbClr val="898989"/>
                </a:solidFill>
              </a:rPr>
              <a:t>7-</a:t>
            </a:r>
            <a:fld id="{566ABCEB-ACFC-4714-9973-3DA970169C29}" type="slidenum">
              <a:rPr altLang="en-US" sz="900" lang="en-US">
                <a:solidFill>
                  <a:srgbClr val="898989"/>
                </a:solidFill>
              </a:rPr>
              <a:pPr algn="r" lvl="0"/>
            </a:fld>
            <a:endParaRPr altLang="en-US" sz="900" lang="en-US">
              <a:solidFill>
                <a:srgbClr val="898989"/>
              </a:solidFill>
            </a:endParaRPr>
          </a:p>
        </p:txBody>
      </p:sp>
      <p:pic>
        <p:nvPicPr>
          <p:cNvPr id="2097152" name="Picture 2" descr="Slide"/>
          <p:cNvPicPr>
            <a:picLocks/>
          </p:cNvPicPr>
          <p:nvPr/>
        </p:nvPicPr>
        <p:blipFill>
          <a:blip xmlns:r="http://schemas.openxmlformats.org/officeDocument/2006/relationships" r:embed="rId12"/>
          <a:srcRect l="0" t="0" r="0" b="0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>
            <a:noFill/>
          </a:ln>
        </p:spPr>
      </p:pic>
      <p:pic>
        <p:nvPicPr>
          <p:cNvPr id="2097153" name="Picture 3" descr="Cooper11e cover"/>
          <p:cNvPicPr>
            <a:picLocks/>
          </p:cNvPicPr>
          <p:nvPr/>
        </p:nvPicPr>
        <p:blipFill>
          <a:blip xmlns:r="http://schemas.openxmlformats.org/officeDocument/2006/relationships" r:embed="rId13"/>
          <a:srcRect l="19398" t="18967" r="0" b="18965"/>
          <a:stretch>
            <a:fillRect/>
          </a:stretch>
        </p:blipFill>
        <p:spPr>
          <a:xfrm rot="0">
            <a:off x="7481887" y="0"/>
            <a:ext cx="1662112" cy="1600200"/>
          </a:xfrm>
          <a:prstGeom prst="rect"/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1"/>
  <p:txStyles>
    <p:titleStyle>
      <a:lvl1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algn="l" defTabSz="685800" fontAlgn="base" marL="457200" rtl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algn="l" defTabSz="685800" fontAlgn="base" marL="914400" rtl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algn="l" defTabSz="685800" fontAlgn="base" marL="1371600" rtl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algn="l" defTabSz="685800" fontAlgn="base" marL="1828800" rtl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algn="l" defTabSz="685800" eaLnBrk="0" fontAlgn="base" hangingPunct="0" indent="-171450" marL="171450" rtl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0" fontAlgn="base" hangingPunct="0" indent="-171450" marL="514350" rtl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0" fontAlgn="base" hangingPunct="0" indent="-171450" marL="857250" rtl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0" fontAlgn="base" hangingPunct="0" indent="-171450" marL="1200150" rtl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0" fontAlgn="base" hangingPunct="0" indent="-171450" marL="1543050" rtl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hyperlink" Target="http://edtech2.boisestate.edu/angelacovil/506/procedure.html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8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hyperlink" Target="https://doi.org/10.3390/ijerph121214973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8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8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8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8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8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8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8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8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8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8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8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8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8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8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Rectangle 2"/>
          <p:cNvSpPr/>
          <p:nvPr>
            <p:ph type="title" sz="full" idx="0"/>
          </p:nvPr>
        </p:nvSpPr>
        <p:spPr>
          <a:xfrm rot="0">
            <a:off x="609600" y="457200"/>
            <a:ext cx="7793037" cy="7842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300" i="0" u="none">
                <a:solidFill>
                  <a:schemeClr val="dk1"/>
                </a:solidFill>
                <a:latin typeface="Calibri Light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b="1" sz="4800" lang="en-US">
                <a:latin typeface="Garamond" pitchFamily="18" charset="0"/>
              </a:rPr>
              <a:t>Outline</a:t>
            </a:r>
          </a:p>
        </p:txBody>
      </p:sp>
      <p:sp>
        <p:nvSpPr>
          <p:cNvPr id="1048582" name="Rectangle 3"/>
          <p:cNvSpPr/>
          <p:nvPr>
            <p:ph sz="full" idx="1"/>
          </p:nvPr>
        </p:nvSpPr>
        <p:spPr>
          <a:xfrm rot="0">
            <a:off x="1028700" y="2038350"/>
            <a:ext cx="6934200" cy="908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eaLnBrk="1" hangingPunct="1" indent="0" lvl="0" marL="0">
              <a:spcBef>
                <a:spcPct val="50000"/>
              </a:spcBef>
              <a:buNone/>
              <a:tabLst>
                <a:tab algn="l" pos="758825"/>
              </a:tabLst>
            </a:pPr>
            <a:r>
              <a:rPr altLang="en-US" b="1" sz="4400" lang="en-US">
                <a:latin typeface="Garamond" pitchFamily="18" charset="0"/>
              </a:rPr>
              <a:t>Concept of Causality</a:t>
            </a:r>
          </a:p>
          <a:p>
            <a:pPr eaLnBrk="1" hangingPunct="1" indent="0" lvl="0" marL="0">
              <a:spcBef>
                <a:spcPct val="50000"/>
              </a:spcBef>
              <a:buNone/>
              <a:tabLst>
                <a:tab algn="l" pos="758825"/>
              </a:tabLst>
            </a:pPr>
            <a:endParaRPr altLang="en-US" b="1" sz="4400" lang="en-US">
              <a:latin typeface="Garamond" pitchFamily="18" charset="0"/>
            </a:endParaRPr>
          </a:p>
        </p:txBody>
      </p:sp>
    </p:spTree>
  </p:cSld>
  <p:clrMapOvr>
    <a:masterClrMapping/>
  </p:clrMapOvr>
  <p:transition spd="fast" advClick="1"/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10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1" grpId="0" uiExpand="0" build="whole"/>
      <p:bldP spid="1048582" grpId="0" uiExpand="0" build="whol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Content Placeholder 2"/>
          <p:cNvSpPr/>
          <p:nvPr>
            <p:ph sz="full" idx="1"/>
          </p:nvPr>
        </p:nvSpPr>
        <p:spPr>
          <a:xfrm rot="0">
            <a:off x="512762" y="1520825"/>
            <a:ext cx="78867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eaLnBrk="1" hangingPunct="1" indent="-571500" lvl="0" marL="571500"/>
            <a:r>
              <a:rPr altLang="en-US" sz="2400" lang="en-GB">
                <a:latin typeface="Calibri Light" pitchFamily="34" charset="0"/>
              </a:rPr>
              <a:t>In this case </a:t>
            </a:r>
            <a:r>
              <a:rPr altLang="en-US" b="1" sz="2400" lang="en-GB">
                <a:latin typeface="Calibri Light" pitchFamily="34" charset="0"/>
              </a:rPr>
              <a:t>self-concept </a:t>
            </a:r>
            <a:r>
              <a:rPr altLang="en-US" sz="2400" lang="en-GB">
                <a:latin typeface="Calibri Light" pitchFamily="34" charset="0"/>
              </a:rPr>
              <a:t>is an independent variable and </a:t>
            </a:r>
            <a:r>
              <a:rPr altLang="en-US" b="1" sz="2400" lang="en-GB">
                <a:latin typeface="Calibri Light" pitchFamily="34" charset="0"/>
              </a:rPr>
              <a:t>social studies </a:t>
            </a:r>
            <a:r>
              <a:rPr altLang="en-US" sz="2400" lang="en-GB">
                <a:latin typeface="Calibri Light" pitchFamily="34" charset="0"/>
              </a:rPr>
              <a:t>achievement is a dependent variable. </a:t>
            </a:r>
          </a:p>
          <a:p>
            <a:pPr eaLnBrk="1" hangingPunct="1" indent="-571500" lvl="0" marL="571500"/>
            <a:r>
              <a:rPr altLang="en-US" b="1" sz="2400" lang="en-GB">
                <a:latin typeface="Calibri Light" pitchFamily="34" charset="0"/>
              </a:rPr>
              <a:t>Intelligence </a:t>
            </a:r>
            <a:r>
              <a:rPr altLang="en-US" sz="2400" lang="en-GB">
                <a:latin typeface="Calibri Light" pitchFamily="34" charset="0"/>
              </a:rPr>
              <a:t>may as well affect the social studies achievement, but since it is not related to the purpose of the study undertaken by the researcher, it will be termed as </a:t>
            </a:r>
            <a:r>
              <a:rPr altLang="en-US" b="1" sz="2400" lang="en-GB">
                <a:latin typeface="Calibri Light" pitchFamily="34" charset="0"/>
              </a:rPr>
              <a:t>an extraneous variable</a:t>
            </a:r>
            <a:r>
              <a:rPr altLang="en-US" sz="2400" lang="en-GB">
                <a:latin typeface="Calibri Light" pitchFamily="34" charset="0"/>
              </a:rPr>
              <a:t>. </a:t>
            </a:r>
          </a:p>
          <a:p>
            <a:pPr eaLnBrk="1" hangingPunct="1" indent="-571500" lvl="0" marL="571500"/>
            <a:endParaRPr altLang="en-US" sz="2400" lang="en-GB">
              <a:latin typeface="Calibri Light" pitchFamily="34" charset="0"/>
            </a:endParaRPr>
          </a:p>
          <a:p>
            <a:pPr eaLnBrk="1" hangingPunct="1" indent="-571500" lvl="0" marL="571500"/>
            <a:r>
              <a:rPr altLang="en-US" sz="2400" lang="en-GB">
                <a:latin typeface="Calibri Light" pitchFamily="34" charset="0"/>
              </a:rPr>
              <a:t>A study must always be so designed that the effect upon the dependent variable is attributed entirely to the independent variable(s), and not to </a:t>
            </a:r>
            <a:r>
              <a:rPr altLang="en-US" b="1" sz="2400" lang="en-GB">
                <a:latin typeface="Calibri Light" pitchFamily="34" charset="0"/>
              </a:rPr>
              <a:t>some extraneous variable or variables</a:t>
            </a:r>
            <a:r>
              <a:rPr altLang="en-US" sz="2400" lang="en-GB">
                <a:latin typeface="Calibri Light" pitchFamily="34" charset="0"/>
              </a:rPr>
              <a:t>. </a:t>
            </a:r>
            <a:br>
              <a:rPr altLang="en-US" sz="2400" lang="en-AU"/>
            </a:br>
            <a:endParaRPr altLang="en-US" sz="2400" lang="en-AU"/>
          </a:p>
          <a:p>
            <a:pPr eaLnBrk="1" hangingPunct="1" indent="-571500" lvl="0" marL="571500"/>
            <a:endParaRPr altLang="en-US" sz="2400" lang="en-AU"/>
          </a:p>
        </p:txBody>
      </p:sp>
      <p:sp>
        <p:nvSpPr>
          <p:cNvPr id="1048605" name="Slide Number Placeholder 3"/>
          <p:cNvSpPr txBox="1"/>
          <p:nvPr/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r" indent="0" lvl="0" mar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altLang="en-US" sz="2800" lang="en-US">
                <a:solidFill>
                  <a:schemeClr val="lt1"/>
                </a:solidFill>
                <a:latin typeface="Times New Roman" pitchFamily="18" charset="0"/>
              </a:rPr>
              <a:t>7-</a:t>
            </a:r>
            <a:fld id="{566ABCEB-ACFC-4714-9973-3DA970169C29}" type="slidenum">
              <a:rPr altLang="en-US" sz="2800" lang="en-US">
                <a:solidFill>
                  <a:schemeClr val="lt1"/>
                </a:solidFill>
                <a:latin typeface="Times New Roman" pitchFamily="18" charset="0"/>
              </a:rPr>
              <a:pPr algn="r" indent="0" lvl="0" marL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altLang="en-US" sz="2800" lang="en-US">
              <a:solidFill>
                <a:schemeClr val="lt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6" name="Title 1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300" i="0" u="none">
                <a:solidFill>
                  <a:schemeClr val="dk1"/>
                </a:solidFill>
                <a:latin typeface="Calibri Light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GB"/>
              <a:t>Control</a:t>
            </a:r>
          </a:p>
        </p:txBody>
      </p:sp>
      <p:sp>
        <p:nvSpPr>
          <p:cNvPr id="1048607" name="Content Placeholder 2"/>
          <p:cNvSpPr/>
          <p:nvPr>
            <p:ph sz="full" idx="1"/>
          </p:nvPr>
        </p:nvSpPr>
        <p:spPr>
          <a:xfrm rot="0">
            <a:off x="628650" y="1825625"/>
            <a:ext cx="78867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eaLnBrk="1" hangingPunct="1" indent="0" lvl="0" marL="0"/>
            <a:r>
              <a:rPr altLang="en-US" sz="2800" lang="en-GB"/>
              <a:t>One important characteristic of a good research design is to minimise the influence or </a:t>
            </a:r>
            <a:r>
              <a:rPr altLang="en-US" b="1" sz="2800" lang="en-GB"/>
              <a:t>effect of extraneous variable(s). </a:t>
            </a:r>
          </a:p>
          <a:p>
            <a:pPr eaLnBrk="1" hangingPunct="1" indent="0" lvl="0" marL="0"/>
            <a:endParaRPr altLang="en-US" sz="2800" lang="en-GB"/>
          </a:p>
          <a:p>
            <a:pPr eaLnBrk="1" hangingPunct="1" indent="0" lvl="0" marL="0"/>
            <a:r>
              <a:rPr altLang="en-US" sz="2800" lang="en-GB"/>
              <a:t>The </a:t>
            </a:r>
            <a:r>
              <a:rPr altLang="en-US" b="1" sz="2800" lang="en-GB"/>
              <a:t>technical term ‘control’ </a:t>
            </a:r>
            <a:r>
              <a:rPr altLang="en-US" sz="2800" lang="en-GB"/>
              <a:t>is used when we design the study </a:t>
            </a:r>
            <a:r>
              <a:rPr altLang="en-US" b="1" sz="2800" lang="en-GB"/>
              <a:t>minimising the effects of extraneous independent variables</a:t>
            </a:r>
            <a:r>
              <a:rPr altLang="en-US" sz="2800" lang="en-GB"/>
              <a:t>. In experimental researches, the </a:t>
            </a:r>
            <a:r>
              <a:rPr altLang="en-US" b="1" sz="2800" lang="en-GB"/>
              <a:t>term ‘control</a:t>
            </a:r>
            <a:r>
              <a:rPr altLang="en-US" sz="2800" lang="en-AU"/>
              <a:t>’ is used to refer to restrain experimental conditions. </a:t>
            </a:r>
            <a:br>
              <a:rPr altLang="en-US" sz="2800" lang="en-AU"/>
            </a:br>
            <a:endParaRPr altLang="en-US" sz="2800" lang="en-AU"/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8" name="Rectangle 2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300" i="0" u="none">
                <a:solidFill>
                  <a:schemeClr val="dk1"/>
                </a:solidFill>
                <a:latin typeface="Calibri Light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Uses of Casual Research</a:t>
            </a:r>
          </a:p>
        </p:txBody>
      </p:sp>
      <p:sp>
        <p:nvSpPr>
          <p:cNvPr id="1048609" name="Rectangle 3"/>
          <p:cNvSpPr/>
          <p:nvPr>
            <p:ph sz="full" idx="1"/>
          </p:nvPr>
        </p:nvSpPr>
        <p:spPr>
          <a:xfrm rot="0">
            <a:off x="457200" y="2057400"/>
            <a:ext cx="7913687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just" eaLnBrk="1" hangingPunct="1" indent="-457200" lvl="0" marL="457200"/>
            <a:r>
              <a:rPr altLang="en-US" sz="2400" lang="en-US">
                <a:ea typeface="Times New Roman" pitchFamily="18" charset="0"/>
              </a:rPr>
              <a:t>To understand which variables are the cause (independent variables) and which variables are the effect (dependent variables) of a phenomenon</a:t>
            </a:r>
          </a:p>
          <a:p>
            <a:pPr algn="just" eaLnBrk="1" hangingPunct="1" indent="-457200" lvl="0" marL="457200"/>
            <a:endParaRPr altLang="en-US" sz="2400" lang="en-US">
              <a:ea typeface="Times New Roman" pitchFamily="18" charset="0"/>
            </a:endParaRPr>
          </a:p>
          <a:p>
            <a:pPr algn="just" eaLnBrk="1" hangingPunct="1" indent="-457200" lvl="0" marL="457200"/>
            <a:r>
              <a:rPr altLang="en-US" sz="2400" lang="en-US">
                <a:ea typeface="Times New Roman" pitchFamily="18" charset="0"/>
              </a:rPr>
              <a:t>To determine the nature of the relationship between the causal variables and the effect to be predicted</a:t>
            </a:r>
          </a:p>
          <a:p>
            <a:pPr algn="just" eaLnBrk="1" hangingPunct="1" indent="-457200" lvl="0" marL="457200"/>
            <a:r>
              <a:rPr altLang="en-US" sz="2400" lang="en-US">
                <a:ea typeface="Times New Roman" pitchFamily="18" charset="0"/>
              </a:rPr>
              <a:t>METHOD: Experiments  </a:t>
            </a:r>
            <a:r>
              <a:rPr altLang="en-US" sz="2400" lang="en-US"/>
              <a:t> 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09">
                                            <p:txEl>
                                              <p:charRg st="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09">
                                            <p:txEl>
                                              <p:charRg st="142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09">
                                            <p:txEl>
                                              <p:charRg st="246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9" grpId="0" uiExpand="0" build="p" bldLvl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Title 1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300" i="0" u="none">
                <a:solidFill>
                  <a:schemeClr val="dk1"/>
                </a:solidFill>
                <a:latin typeface="Calibri Light" pitchFamily="34" charset="0"/>
                <a:sym typeface="Arial" pitchFamily="34" charset="0"/>
              </a:defRPr>
            </a:lvl1pPr>
          </a:lstStyle>
          <a:p>
            <a:pPr eaLnBrk="1" hangingPunct="1" lvl="0"/>
            <a:endParaRPr altLang="en-US" lang="en-AU"/>
          </a:p>
        </p:txBody>
      </p:sp>
      <p:sp>
        <p:nvSpPr>
          <p:cNvPr id="1048611" name="Content Placeholder 2"/>
          <p:cNvSpPr/>
          <p:nvPr>
            <p:ph sz="full" idx="1"/>
          </p:nvPr>
        </p:nvSpPr>
        <p:spPr>
          <a:xfrm rot="0">
            <a:off x="457200" y="5519737"/>
            <a:ext cx="8229600" cy="6064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eaLnBrk="1" hangingPunct="1" lvl="0">
              <a:lnSpc>
                <a:spcPct val="70000"/>
              </a:lnSpc>
            </a:pPr>
            <a:r>
              <a:rPr altLang="en-US" sz="1200" lang="en-AU" u="sng">
                <a:solidFill>
                  <a:srgbClr val="111111"/>
                </a:solidFill>
                <a:latin typeface="-apple-system" pitchFamily="0" charset="1"/>
                <a:hlinkClick r:id="rId1"/>
              </a:rPr>
              <a:t>edtech2.boisestate.edu</a:t>
            </a:r>
          </a:p>
          <a:p>
            <a:pPr eaLnBrk="1" hangingPunct="1" lvl="0">
              <a:lnSpc>
                <a:spcPct val="70000"/>
              </a:lnSpc>
            </a:pPr>
            <a:br>
              <a:rPr altLang="en-US" sz="1200" lang="en-AU"/>
            </a:br>
            <a:endParaRPr altLang="en-US" sz="1200" lang="en-AU"/>
          </a:p>
        </p:txBody>
      </p:sp>
      <p:sp>
        <p:nvSpPr>
          <p:cNvPr id="1048612" name="Slide Number Placeholder 3"/>
          <p:cNvSpPr txBox="1"/>
          <p:nvPr/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r" indent="0" lvl="0" mar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altLang="en-US" sz="2800" lang="en-US">
                <a:solidFill>
                  <a:schemeClr val="lt1"/>
                </a:solidFill>
                <a:latin typeface="Times New Roman" pitchFamily="18" charset="0"/>
              </a:rPr>
              <a:t>7-</a:t>
            </a:r>
            <a:fld id="{566ABCEB-ACFC-4714-9973-3DA970169C29}" type="slidenum">
              <a:rPr altLang="en-US" sz="2800" lang="en-US">
                <a:solidFill>
                  <a:schemeClr val="lt1"/>
                </a:solidFill>
                <a:latin typeface="Times New Roman" pitchFamily="18" charset="0"/>
              </a:rPr>
              <a:pPr algn="r" indent="0" lvl="0" marL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altLang="en-US" sz="2800" lang="en-US">
              <a:solidFill>
                <a:schemeClr val="lt1"/>
              </a:solidFill>
              <a:latin typeface="Times New Roman" pitchFamily="18" charset="0"/>
            </a:endParaRPr>
          </a:p>
        </p:txBody>
      </p:sp>
      <p:pic>
        <p:nvPicPr>
          <p:cNvPr id="2097162" name="Picture 4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685800" y="141287"/>
            <a:ext cx="6432550" cy="5291137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3" name="Title 1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300" i="0" u="none">
                <a:solidFill>
                  <a:schemeClr val="dk1"/>
                </a:solidFill>
                <a:latin typeface="Calibri Light" pitchFamily="34" charset="0"/>
                <a:sym typeface="Arial" pitchFamily="34" charset="0"/>
              </a:defRPr>
            </a:lvl1pPr>
          </a:lstStyle>
          <a:p>
            <a:pPr eaLnBrk="1" hangingPunct="1" lvl="0"/>
            <a:endParaRPr altLang="en-US" lang="en-AU"/>
          </a:p>
        </p:txBody>
      </p:sp>
      <p:sp>
        <p:nvSpPr>
          <p:cNvPr id="1048614" name="Content Placeholder 2"/>
          <p:cNvSpPr/>
          <p:nvPr>
            <p:ph sz="full" idx="1"/>
          </p:nvPr>
        </p:nvSpPr>
        <p:spPr>
          <a:xfrm rot="0">
            <a:off x="457200" y="5076825"/>
            <a:ext cx="8229600" cy="1049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b="1" lang="en-AU" u="sng">
                <a:solidFill>
                  <a:srgbClr val="3156A2"/>
                </a:solidFill>
                <a:hlinkClick r:id="rId1"/>
              </a:rPr>
              <a:t>https://doi.org/10.3390/ijerph121214973</a:t>
            </a:r>
          </a:p>
        </p:txBody>
      </p:sp>
      <p:sp>
        <p:nvSpPr>
          <p:cNvPr id="1048615" name="Slide Number Placeholder 3"/>
          <p:cNvSpPr txBox="1"/>
          <p:nvPr/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r" indent="0" lvl="0" mar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altLang="en-US" sz="2800" lang="en-US">
                <a:solidFill>
                  <a:schemeClr val="lt1"/>
                </a:solidFill>
                <a:latin typeface="Times New Roman" pitchFamily="18" charset="0"/>
              </a:rPr>
              <a:t>7-</a:t>
            </a:r>
            <a:fld id="{566ABCEB-ACFC-4714-9973-3DA970169C29}" type="slidenum">
              <a:rPr altLang="en-US" sz="2800" lang="en-US">
                <a:solidFill>
                  <a:schemeClr val="lt1"/>
                </a:solidFill>
                <a:latin typeface="Times New Roman" pitchFamily="18" charset="0"/>
              </a:rPr>
              <a:pPr algn="r" indent="0" lvl="0" marL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altLang="en-US" sz="2800" lang="en-US">
              <a:solidFill>
                <a:schemeClr val="lt1"/>
              </a:solidFill>
              <a:latin typeface="Times New Roman" pitchFamily="18" charset="0"/>
            </a:endParaRPr>
          </a:p>
        </p:txBody>
      </p:sp>
      <p:pic>
        <p:nvPicPr>
          <p:cNvPr id="2097163" name="Picture 2" descr="IJERPH | Free Full-Text | The Associations of Job Stress and Organizational  Identification with Job Satisfaction among Chinese Police Officers: The  Mediating Role of Psychological Capital | HTML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116012" y="1731962"/>
            <a:ext cx="6911975" cy="28289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6" name="Title 1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300" i="0" u="none">
                <a:solidFill>
                  <a:schemeClr val="dk1"/>
                </a:solidFill>
                <a:latin typeface="Calibri Light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GB"/>
              <a:t>Confounded relationship:</a:t>
            </a:r>
          </a:p>
        </p:txBody>
      </p:sp>
      <p:sp>
        <p:nvSpPr>
          <p:cNvPr id="1048617" name="Content Placeholder 2"/>
          <p:cNvSpPr/>
          <p:nvPr>
            <p:ph sz="full" idx="1"/>
          </p:nvPr>
        </p:nvSpPr>
        <p:spPr>
          <a:xfrm rot="0">
            <a:off x="161925" y="2043112"/>
            <a:ext cx="8820150" cy="3632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eaLnBrk="1" hangingPunct="1" lvl="0">
              <a:lnSpc>
                <a:spcPct val="80000"/>
              </a:lnSpc>
            </a:pPr>
            <a:r>
              <a:rPr altLang="en-US" sz="3200" lang="en-GB"/>
              <a:t>When the dependent variable is </a:t>
            </a:r>
            <a:r>
              <a:rPr altLang="en-US" b="1" sz="3200" lang="en-GB"/>
              <a:t>not free from the influence of</a:t>
            </a:r>
            <a:br>
              <a:rPr altLang="en-US" b="1" sz="3200" lang="en-GB"/>
            </a:br>
            <a:r>
              <a:rPr altLang="en-US" b="1" sz="3200" lang="en-GB"/>
              <a:t>extraneous variable</a:t>
            </a:r>
            <a:r>
              <a:rPr altLang="en-US" sz="3200" lang="en-GB"/>
              <a:t>(s), the relationship between the dependent and independent variables is said to</a:t>
            </a:r>
            <a:br>
              <a:rPr altLang="en-US" sz="3200" lang="en-GB"/>
            </a:br>
            <a:r>
              <a:rPr altLang="en-US" sz="3200" lang="en-GB"/>
              <a:t>be confounded by an extraneous variable(s) </a:t>
            </a:r>
          </a:p>
          <a:p>
            <a:pPr eaLnBrk="1" hangingPunct="1" lvl="0">
              <a:lnSpc>
                <a:spcPct val="80000"/>
              </a:lnSpc>
            </a:pPr>
            <a:br>
              <a:rPr altLang="en-US" sz="3200" lang="en-GB"/>
            </a:br>
            <a:endParaRPr altLang="en-US" b="1" sz="3200" lang="en-AU"/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8" name="Content Placeholder 2"/>
          <p:cNvSpPr/>
          <p:nvPr>
            <p:ph sz="full" idx="1"/>
          </p:nvPr>
        </p:nvSpPr>
        <p:spPr>
          <a:xfrm rot="0">
            <a:off x="628650" y="1825625"/>
            <a:ext cx="78867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b="1" sz="3200" lang="en-GB">
                <a:solidFill>
                  <a:srgbClr val="222222"/>
                </a:solidFill>
              </a:rPr>
              <a:t>Confounding</a:t>
            </a:r>
            <a:r>
              <a:rPr altLang="en-US" sz="3200" lang="en-GB">
                <a:solidFill>
                  <a:srgbClr val="222222"/>
                </a:solidFill>
              </a:rPr>
              <a:t> means the distortion of the association between the independent and dependent variables because a </a:t>
            </a:r>
            <a:r>
              <a:rPr altLang="en-US" b="1" sz="3200" lang="en-GB">
                <a:solidFill>
                  <a:srgbClr val="222222"/>
                </a:solidFill>
              </a:rPr>
              <a:t>third variable is independently</a:t>
            </a:r>
            <a:r>
              <a:rPr altLang="en-US" sz="3200" lang="en-GB">
                <a:solidFill>
                  <a:srgbClr val="222222"/>
                </a:solidFill>
              </a:rPr>
              <a:t> associated with both. A causal </a:t>
            </a:r>
            <a:r>
              <a:rPr altLang="en-US" b="1" sz="3200" lang="en-GB">
                <a:solidFill>
                  <a:srgbClr val="222222"/>
                </a:solidFill>
              </a:rPr>
              <a:t>relationship</a:t>
            </a:r>
            <a:r>
              <a:rPr altLang="en-US" sz="3200" lang="en-GB">
                <a:solidFill>
                  <a:srgbClr val="222222"/>
                </a:solidFill>
              </a:rPr>
              <a:t> between two variables is often described as the way in which the independent variable affects the dependent variable</a:t>
            </a:r>
          </a:p>
        </p:txBody>
      </p:sp>
      <p:sp>
        <p:nvSpPr>
          <p:cNvPr id="1048619" name="Slide Number Placeholder 3"/>
          <p:cNvSpPr txBox="1"/>
          <p:nvPr/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r" indent="0" lvl="0" mar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altLang="en-US" sz="2800" lang="en-US">
                <a:solidFill>
                  <a:schemeClr val="lt1"/>
                </a:solidFill>
                <a:latin typeface="Times New Roman" pitchFamily="18" charset="0"/>
              </a:rPr>
              <a:t>7-</a:t>
            </a:r>
            <a:fld id="{566ABCEB-ACFC-4714-9973-3DA970169C29}" type="slidenum">
              <a:rPr altLang="en-US" sz="2800" lang="en-US">
                <a:solidFill>
                  <a:schemeClr val="lt1"/>
                </a:solidFill>
                <a:latin typeface="Times New Roman" pitchFamily="18" charset="0"/>
              </a:rPr>
              <a:pPr algn="r" indent="0" lvl="0" marL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altLang="en-US" sz="2800" lang="en-US">
              <a:solidFill>
                <a:schemeClr val="lt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0" name="Title 1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300" i="0" u="none">
                <a:solidFill>
                  <a:schemeClr val="dk1"/>
                </a:solidFill>
                <a:latin typeface="Calibri Light" pitchFamily="34" charset="0"/>
                <a:sym typeface="Arial" pitchFamily="34" charset="0"/>
              </a:defRPr>
            </a:lvl1pPr>
          </a:lstStyle>
          <a:p>
            <a:pPr eaLnBrk="1" hangingPunct="1" lvl="0"/>
            <a:endParaRPr altLang="en-US" lang="en-AU"/>
          </a:p>
        </p:txBody>
      </p:sp>
      <p:sp>
        <p:nvSpPr>
          <p:cNvPr id="1048621" name="Content Placeholder 2"/>
          <p:cNvSpPr/>
          <p:nvPr>
            <p:ph sz="full" idx="1"/>
          </p:nvPr>
        </p:nvSpPr>
        <p:spPr>
          <a:xfrm rot="0">
            <a:off x="628650" y="1825625"/>
            <a:ext cx="78867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lang="en-AU"/>
          </a:p>
        </p:txBody>
      </p:sp>
      <p:sp>
        <p:nvSpPr>
          <p:cNvPr id="1048622" name="Slide Number Placeholder 3"/>
          <p:cNvSpPr txBox="1"/>
          <p:nvPr/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r" indent="0" lvl="0" mar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altLang="en-US" sz="2800" lang="en-US">
                <a:solidFill>
                  <a:schemeClr val="lt1"/>
                </a:solidFill>
                <a:latin typeface="Times New Roman" pitchFamily="18" charset="0"/>
              </a:rPr>
              <a:t>7-</a:t>
            </a:r>
            <a:fld id="{566ABCEB-ACFC-4714-9973-3DA970169C29}" type="slidenum">
              <a:rPr altLang="en-US" sz="2800" lang="en-US">
                <a:solidFill>
                  <a:schemeClr val="lt1"/>
                </a:solidFill>
                <a:latin typeface="Times New Roman" pitchFamily="18" charset="0"/>
              </a:rPr>
              <a:pPr algn="r" indent="0" lvl="0" marL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altLang="en-US" sz="2800" lang="en-US">
              <a:solidFill>
                <a:schemeClr val="lt1"/>
              </a:solidFill>
              <a:latin typeface="Times New Roman" pitchFamily="18" charset="0"/>
            </a:endParaRPr>
          </a:p>
        </p:txBody>
      </p:sp>
      <p:pic>
        <p:nvPicPr>
          <p:cNvPr id="2097164" name="Picture 2" descr="Students 4 Best EvidenceA beginner's guide to confounding - Students 4 Best  Evidence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509712" y="1944687"/>
            <a:ext cx="5962650" cy="370205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3" name="Title 1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300" i="0" u="none">
                <a:solidFill>
                  <a:schemeClr val="dk1"/>
                </a:solidFill>
                <a:latin typeface="Calibri Light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GB"/>
              <a:t>Research hypothesis:</a:t>
            </a:r>
          </a:p>
        </p:txBody>
      </p:sp>
      <p:sp>
        <p:nvSpPr>
          <p:cNvPr id="1048624" name="Content Placeholder 2"/>
          <p:cNvSpPr/>
          <p:nvPr>
            <p:ph sz="full" idx="1"/>
          </p:nvPr>
        </p:nvSpPr>
        <p:spPr>
          <a:xfrm rot="0">
            <a:off x="628650" y="1825625"/>
            <a:ext cx="78867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eaLnBrk="1" hangingPunct="1" lvl="0">
              <a:lnSpc>
                <a:spcPct val="80000"/>
              </a:lnSpc>
            </a:pPr>
            <a:r>
              <a:rPr altLang="en-US" sz="2400" lang="en-GB"/>
              <a:t>When a prediction or a hypothesised relationship is to be tested by scientific methods, it is termed as research hypothesis. </a:t>
            </a:r>
          </a:p>
          <a:p>
            <a:pPr eaLnBrk="1" hangingPunct="1" lvl="0">
              <a:lnSpc>
                <a:spcPct val="80000"/>
              </a:lnSpc>
            </a:pPr>
            <a:endParaRPr altLang="en-US" sz="2400" lang="en-GB"/>
          </a:p>
          <a:p>
            <a:pPr eaLnBrk="1" hangingPunct="1" lvl="0">
              <a:lnSpc>
                <a:spcPct val="80000"/>
              </a:lnSpc>
            </a:pPr>
            <a:r>
              <a:rPr altLang="en-US" sz="2400" lang="en-GB"/>
              <a:t>The research hypothesis is a </a:t>
            </a:r>
            <a:r>
              <a:rPr altLang="en-US" b="1" sz="2400" lang="en-GB"/>
              <a:t>predictive statement that</a:t>
            </a:r>
            <a:br>
              <a:rPr altLang="en-US" b="1" sz="2400" lang="en-GB"/>
            </a:br>
            <a:r>
              <a:rPr altLang="en-US" b="1" sz="2400" lang="en-GB"/>
              <a:t>relates an independent variable to a dependent variable</a:t>
            </a:r>
            <a:r>
              <a:rPr altLang="en-US" sz="2400" lang="en-AU"/>
              <a:t>. Usually a research hypothesis must contain,</a:t>
            </a:r>
            <a:br>
              <a:rPr altLang="en-US" sz="2400" lang="en-AU"/>
            </a:br>
            <a:r>
              <a:rPr altLang="en-US" sz="2400" lang="en-AU"/>
              <a:t>at least, one independent and one dependent variable. Predictive statements which are not to be</a:t>
            </a:r>
            <a:br>
              <a:rPr altLang="en-US" sz="2400" lang="en-AU"/>
            </a:br>
            <a:r>
              <a:rPr altLang="en-US" sz="2400" lang="en-AU"/>
              <a:t>objectively verified or the relationships that are assumed but not to be tested, are not termed research</a:t>
            </a:r>
            <a:br>
              <a:rPr altLang="en-US" sz="2400" lang="en-AU"/>
            </a:br>
            <a:r>
              <a:rPr altLang="en-US" sz="2400" lang="en-AU"/>
              <a:t>hypotheses. </a:t>
            </a:r>
            <a:br>
              <a:rPr altLang="en-US" sz="2400" lang="en-AU"/>
            </a:br>
            <a:endParaRPr altLang="en-US" sz="2400" lang="en-AU"/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5" name="Title 1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300" i="0" u="none">
                <a:solidFill>
                  <a:schemeClr val="dk1"/>
                </a:solidFill>
                <a:latin typeface="Calibri Light" pitchFamily="34" charset="0"/>
                <a:sym typeface="Arial" pitchFamily="34" charset="0"/>
              </a:defRPr>
            </a:lvl1pPr>
          </a:lstStyle>
          <a:p>
            <a:pPr eaLnBrk="1" hangingPunct="1" lvl="0"/>
            <a:endParaRPr altLang="en-US" lang="en-AU"/>
          </a:p>
        </p:txBody>
      </p:sp>
      <p:sp>
        <p:nvSpPr>
          <p:cNvPr id="1048626" name="Content Placeholder 2"/>
          <p:cNvSpPr/>
          <p:nvPr>
            <p:ph sz="full" idx="1"/>
          </p:nvPr>
        </p:nvSpPr>
        <p:spPr>
          <a:xfrm rot="0">
            <a:off x="282575" y="6126162"/>
            <a:ext cx="8229600" cy="5524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sz="1200" lang="en-GB">
                <a:solidFill>
                  <a:srgbClr val="222222"/>
                </a:solidFill>
              </a:rPr>
              <a:t>Agnihotri, R., Dingus, R., Hu, M. Y., &amp; Krush, M. T. (2016). Social media: Influencing customer satisfaction in B2B sales. Industrial Marketing Management, 53, 172-180.</a:t>
            </a:r>
          </a:p>
        </p:txBody>
      </p:sp>
      <p:sp>
        <p:nvSpPr>
          <p:cNvPr id="1048627" name="Slide Number Placeholder 3"/>
          <p:cNvSpPr txBox="1"/>
          <p:nvPr/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r" indent="0" lvl="0" mar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altLang="en-US" sz="2800" lang="en-US">
                <a:solidFill>
                  <a:schemeClr val="lt1"/>
                </a:solidFill>
                <a:latin typeface="Times New Roman" pitchFamily="18" charset="0"/>
              </a:rPr>
              <a:t>7-</a:t>
            </a:r>
            <a:fld id="{566ABCEB-ACFC-4714-9973-3DA970169C29}" type="slidenum">
              <a:rPr altLang="en-US" sz="2800" lang="en-US">
                <a:solidFill>
                  <a:schemeClr val="lt1"/>
                </a:solidFill>
                <a:latin typeface="Times New Roman" pitchFamily="18" charset="0"/>
              </a:rPr>
              <a:pPr algn="r" indent="0" lvl="0" marL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altLang="en-US" sz="2800" lang="en-US">
              <a:solidFill>
                <a:schemeClr val="lt1"/>
              </a:solidFill>
              <a:latin typeface="Times New Roman" pitchFamily="18" charset="0"/>
            </a:endParaRPr>
          </a:p>
        </p:txBody>
      </p:sp>
      <p:pic>
        <p:nvPicPr>
          <p:cNvPr id="2097165" name="Picture 2" descr="Hypotheses of research model Where: H1: Tangible component and customer...  | Download Scientific Diagram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14300" y="34925"/>
            <a:ext cx="4662487" cy="2947987"/>
          </a:xfrm>
          <a:prstGeom prst="rect"/>
          <a:noFill/>
          <a:ln>
            <a:noFill/>
          </a:ln>
        </p:spPr>
      </p:pic>
      <p:pic>
        <p:nvPicPr>
          <p:cNvPr id="2097166" name="Picture 4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3232150" y="3011487"/>
            <a:ext cx="5727700" cy="2935287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5" name="Title 1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300" i="0" u="none">
                <a:solidFill>
                  <a:schemeClr val="dk1"/>
                </a:solidFill>
                <a:latin typeface="Calibri Light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>
                <a:latin typeface="Garamond" pitchFamily="18" charset="0"/>
              </a:rPr>
              <a:t>Concept of Cause, Causal relationships</a:t>
            </a:r>
          </a:p>
        </p:txBody>
      </p:sp>
      <p:sp>
        <p:nvSpPr>
          <p:cNvPr id="1048586" name="Content Placeholder 2"/>
          <p:cNvSpPr/>
          <p:nvPr>
            <p:ph sz="full" idx="1"/>
          </p:nvPr>
        </p:nvSpPr>
        <p:spPr>
          <a:xfrm rot="0">
            <a:off x="547687" y="2093912"/>
            <a:ext cx="8231187" cy="3810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sz="2800" lang="en-GB">
                <a:latin typeface="Garamond" pitchFamily="18" charset="0"/>
              </a:rPr>
              <a:t>Most </a:t>
            </a:r>
            <a:r>
              <a:rPr altLang="en-US" b="1" sz="2800" lang="en-GB">
                <a:latin typeface="Garamond" pitchFamily="18" charset="0"/>
              </a:rPr>
              <a:t>social scientific studies </a:t>
            </a:r>
            <a:r>
              <a:rPr altLang="en-US" sz="2800" lang="en-GB">
                <a:latin typeface="Garamond" pitchFamily="18" charset="0"/>
              </a:rPr>
              <a:t>attempt to provide </a:t>
            </a:r>
            <a:r>
              <a:rPr altLang="en-US" b="1" sz="2800" lang="en-GB">
                <a:latin typeface="Garamond" pitchFamily="18" charset="0"/>
              </a:rPr>
              <a:t>some kind of causal explanation. </a:t>
            </a:r>
          </a:p>
          <a:p>
            <a:pPr eaLnBrk="1" hangingPunct="1" lvl="0"/>
            <a:endParaRPr altLang="en-US" sz="2800" lang="en-GB">
              <a:latin typeface="Garamond" pitchFamily="18" charset="0"/>
            </a:endParaRPr>
          </a:p>
          <a:p>
            <a:pPr eaLnBrk="1" hangingPunct="1" lvl="1"/>
            <a:r>
              <a:rPr altLang="en-US" sz="2400" lang="en-GB">
                <a:latin typeface="Garamond" pitchFamily="18" charset="0"/>
              </a:rPr>
              <a:t>A study on an intervention to prevent child abuse is trying to draw a connection between the </a:t>
            </a:r>
            <a:r>
              <a:rPr altLang="en-US" b="1" sz="2400" lang="en-GB">
                <a:latin typeface="Garamond" pitchFamily="18" charset="0"/>
              </a:rPr>
              <a:t>intervention and changes in child abuse. </a:t>
            </a:r>
          </a:p>
        </p:txBody>
      </p:sp>
      <p:pic>
        <p:nvPicPr>
          <p:cNvPr id="2097154" name="Picture 5" descr="How to Recognize Child Abuse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427787" y="4686300"/>
            <a:ext cx="2476500" cy="19050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8" name="Title 1"/>
          <p:cNvSpPr/>
          <p:nvPr>
            <p:ph type="title" sz="full" idx="0"/>
          </p:nvPr>
        </p:nvSpPr>
        <p:spPr>
          <a:xfrm rot="0">
            <a:off x="468312" y="804862"/>
            <a:ext cx="6572250" cy="10493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300" i="0" u="none">
                <a:solidFill>
                  <a:schemeClr val="dk1"/>
                </a:solidFill>
                <a:latin typeface="Calibri Light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Concepts in Research Design</a:t>
            </a:r>
          </a:p>
        </p:txBody>
      </p:sp>
      <p:sp>
        <p:nvSpPr>
          <p:cNvPr id="1048629" name="Content Placeholder 2"/>
          <p:cNvSpPr/>
          <p:nvPr>
            <p:ph sz="full" idx="1"/>
          </p:nvPr>
        </p:nvSpPr>
        <p:spPr>
          <a:xfrm rot="0">
            <a:off x="773112" y="2016125"/>
            <a:ext cx="7242175" cy="34496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just" eaLnBrk="1" hangingPunct="1" lvl="0"/>
            <a:r>
              <a:rPr altLang="en-US" b="1" lang="en-US"/>
              <a:t>Experimental and non-experimental hypothesis-testing research: </a:t>
            </a:r>
          </a:p>
          <a:p>
            <a:pPr algn="just" eaLnBrk="1" hangingPunct="1" lvl="0"/>
            <a:r>
              <a:rPr altLang="en-US" lang="en-US"/>
              <a:t>When the purpose of research is to test a research hypothesis, it is termed as </a:t>
            </a:r>
            <a:r>
              <a:rPr altLang="en-US" b="1" lang="en-US"/>
              <a:t>hypothesis-testing research</a:t>
            </a:r>
            <a:r>
              <a:rPr altLang="en-US" lang="en-US"/>
              <a:t>. It can be of the </a:t>
            </a:r>
            <a:r>
              <a:rPr altLang="en-US" b="1" lang="en-US"/>
              <a:t>experimental design or of the non-experimental design</a:t>
            </a:r>
            <a:r>
              <a:rPr altLang="en-US" lang="en-US"/>
              <a:t>. </a:t>
            </a:r>
          </a:p>
          <a:p>
            <a:pPr algn="just" eaLnBrk="1" hangingPunct="1" lvl="0">
              <a:buNone/>
            </a:pPr>
            <a:endParaRPr altLang="en-US" lang="en-US"/>
          </a:p>
          <a:p>
            <a:pPr algn="just" eaLnBrk="1" hangingPunct="1" lvl="0"/>
            <a:r>
              <a:rPr altLang="en-US" lang="en-US"/>
              <a:t>Research in which the independent variable is</a:t>
            </a:r>
            <a:r>
              <a:rPr altLang="en-US" b="1" lang="en-US"/>
              <a:t> manipulated is termed ‘experimental hypothesis-testing research</a:t>
            </a:r>
            <a:r>
              <a:rPr altLang="en-US" lang="en-US"/>
              <a:t>’ and a research in which an independent variable is </a:t>
            </a:r>
            <a:r>
              <a:rPr altLang="en-US" b="1" lang="en-US"/>
              <a:t>not manipulated is called ‘non-experimental hypothesis-testing research</a:t>
            </a:r>
            <a:r>
              <a:rPr altLang="en-US" lang="en-US"/>
              <a:t>’. </a:t>
            </a:r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0" name="Content Placeholder 2"/>
          <p:cNvSpPr/>
          <p:nvPr>
            <p:ph sz="full" idx="1"/>
          </p:nvPr>
        </p:nvSpPr>
        <p:spPr>
          <a:xfrm rot="0">
            <a:off x="1443037" y="2016125"/>
            <a:ext cx="6572250" cy="42910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just" eaLnBrk="1" hangingPunct="1" lvl="0"/>
            <a:r>
              <a:rPr altLang="en-US" sz="1800" lang="en-US"/>
              <a:t>For instance, suppose </a:t>
            </a:r>
            <a:r>
              <a:rPr altLang="en-US" b="1" sz="1800" lang="en-US"/>
              <a:t>a researcher wants to study whether intelligence affects reading ability for a group of students </a:t>
            </a:r>
            <a:r>
              <a:rPr altLang="en-US" sz="1800" lang="en-US"/>
              <a:t>and for this purpose he </a:t>
            </a:r>
            <a:r>
              <a:rPr altLang="en-US" b="1" sz="1800" lang="en-US"/>
              <a:t>randomly selects 50 students </a:t>
            </a:r>
            <a:r>
              <a:rPr altLang="en-US" sz="1800" lang="en-US"/>
              <a:t>and tests </a:t>
            </a:r>
            <a:r>
              <a:rPr altLang="en-US" b="1" sz="1800" lang="en-US"/>
              <a:t>their intelligence and reading ability </a:t>
            </a:r>
            <a:r>
              <a:rPr altLang="en-US" sz="1800" lang="en-US"/>
              <a:t>by calculating the coefficient </a:t>
            </a:r>
            <a:r>
              <a:rPr altLang="en-US" b="1" sz="1800" lang="en-US"/>
              <a:t>of correlation between the two sets of scores. </a:t>
            </a:r>
          </a:p>
          <a:p>
            <a:pPr algn="just" eaLnBrk="1" hangingPunct="1" lvl="0"/>
            <a:endParaRPr altLang="en-US" b="1" sz="1800" lang="en-US"/>
          </a:p>
          <a:p>
            <a:pPr algn="just" eaLnBrk="1" hangingPunct="1" lvl="0"/>
            <a:r>
              <a:rPr altLang="en-US" sz="1800" lang="en-US"/>
              <a:t>This is an example of </a:t>
            </a:r>
            <a:r>
              <a:rPr altLang="en-US" b="1" sz="1800" lang="en-US"/>
              <a:t>non-experimental hypothesis-test</a:t>
            </a:r>
            <a:r>
              <a:rPr altLang="en-US" sz="1800" lang="en-AU"/>
              <a:t>ing research because herein the independent variable, intelligence, is not manipulated. </a:t>
            </a:r>
          </a:p>
          <a:p>
            <a:pPr eaLnBrk="1" hangingPunct="1" lvl="0"/>
            <a:endParaRPr altLang="en-US" sz="1800" lang="en-AU"/>
          </a:p>
        </p:txBody>
      </p: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1" name="Content Placeholder 2"/>
          <p:cNvSpPr/>
          <p:nvPr>
            <p:ph sz="full" idx="1"/>
          </p:nvPr>
        </p:nvSpPr>
        <p:spPr>
          <a:xfrm rot="0">
            <a:off x="1068387" y="1876425"/>
            <a:ext cx="7726362" cy="43767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eaLnBrk="1" hangingPunct="1" lvl="0">
              <a:lnSpc>
                <a:spcPct val="80000"/>
              </a:lnSpc>
            </a:pPr>
            <a:r>
              <a:rPr altLang="en-US" sz="2200" lang="en-US"/>
              <a:t>But now suppose that our researcher</a:t>
            </a:r>
            <a:r>
              <a:rPr altLang="en-US" b="1" sz="2200" lang="en-US"/>
              <a:t> randomly selects 50 students from a group of students </a:t>
            </a:r>
          </a:p>
          <a:p>
            <a:pPr eaLnBrk="1" hangingPunct="1" lvl="0">
              <a:lnSpc>
                <a:spcPct val="80000"/>
              </a:lnSpc>
            </a:pPr>
            <a:r>
              <a:rPr altLang="en-US" b="1" sz="2200" lang="en-US"/>
              <a:t>who are to take a course in statistics </a:t>
            </a:r>
            <a:r>
              <a:rPr altLang="en-US" sz="2200" lang="en-US"/>
              <a:t>and then divides them into two groups by randomly </a:t>
            </a:r>
            <a:r>
              <a:rPr altLang="en-US" b="1" sz="2200" lang="en-US"/>
              <a:t>assigning 25 to Group A</a:t>
            </a:r>
            <a:r>
              <a:rPr altLang="en-US" sz="2200" lang="en-US"/>
              <a:t>, the </a:t>
            </a:r>
            <a:r>
              <a:rPr altLang="en-US" b="1" sz="2200" lang="en-US"/>
              <a:t>usual studies programme</a:t>
            </a:r>
            <a:r>
              <a:rPr altLang="en-US" sz="2200" lang="en-US"/>
              <a:t>, and </a:t>
            </a:r>
            <a:r>
              <a:rPr altLang="en-US" b="1" sz="2200" lang="en-US"/>
              <a:t>25 to Group B, the special studies programme. </a:t>
            </a:r>
          </a:p>
          <a:p>
            <a:pPr eaLnBrk="1" hangingPunct="1" lvl="0">
              <a:lnSpc>
                <a:spcPct val="80000"/>
              </a:lnSpc>
            </a:pPr>
            <a:endParaRPr altLang="en-US" sz="2200" lang="en-US"/>
          </a:p>
          <a:p>
            <a:pPr eaLnBrk="1" hangingPunct="1" lvl="0">
              <a:lnSpc>
                <a:spcPct val="80000"/>
              </a:lnSpc>
            </a:pPr>
            <a:r>
              <a:rPr altLang="en-US" sz="2200" lang="en-US"/>
              <a:t>At the end of the course, he administers a test to each group in order to judge </a:t>
            </a:r>
            <a:r>
              <a:rPr altLang="en-US" b="1" sz="2200" lang="en-US"/>
              <a:t>the effectiveness of the training programme </a:t>
            </a:r>
            <a:r>
              <a:rPr altLang="en-US" sz="2200" lang="en-US"/>
              <a:t>on </a:t>
            </a:r>
            <a:r>
              <a:rPr altLang="en-US" b="1" sz="2200" lang="en-US"/>
              <a:t>the student’s performance-level. </a:t>
            </a:r>
          </a:p>
          <a:p>
            <a:pPr eaLnBrk="1" hangingPunct="1" lvl="0">
              <a:lnSpc>
                <a:spcPct val="80000"/>
              </a:lnSpc>
            </a:pPr>
            <a:r>
              <a:rPr altLang="en-US" sz="2200" lang="en-US"/>
              <a:t>This is an example of experimental hypothesis-testing research because in this </a:t>
            </a:r>
            <a:r>
              <a:rPr altLang="en-US" b="1" sz="2200" lang="en-IN"/>
              <a:t>case the independent variable, viz., the type of training programme, is manipulated</a:t>
            </a:r>
          </a:p>
          <a:p>
            <a:pPr eaLnBrk="1" hangingPunct="1" lvl="0">
              <a:lnSpc>
                <a:spcPct val="80000"/>
              </a:lnSpc>
            </a:pPr>
            <a:endParaRPr altLang="en-US" sz="2200" lang="en-AU"/>
          </a:p>
        </p:txBody>
      </p: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2" name="Title 1"/>
          <p:cNvSpPr/>
          <p:nvPr>
            <p:ph type="title" sz="full" idx="0"/>
          </p:nvPr>
        </p:nvSpPr>
        <p:spPr>
          <a:xfrm rot="0">
            <a:off x="396875" y="280987"/>
            <a:ext cx="6570662" cy="10493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300" i="0" u="none">
                <a:solidFill>
                  <a:schemeClr val="dk1"/>
                </a:solidFill>
                <a:latin typeface="Calibri Light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Concepts in Research Design</a:t>
            </a:r>
          </a:p>
        </p:txBody>
      </p:sp>
      <p:sp>
        <p:nvSpPr>
          <p:cNvPr id="1048633" name="Content Placeholder 2"/>
          <p:cNvSpPr/>
          <p:nvPr>
            <p:ph sz="full" idx="1"/>
          </p:nvPr>
        </p:nvSpPr>
        <p:spPr>
          <a:xfrm rot="0">
            <a:off x="265112" y="1458912"/>
            <a:ext cx="6399212" cy="42513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just" eaLnBrk="1" hangingPunct="1" lvl="0"/>
            <a:r>
              <a:rPr altLang="en-US" b="1" sz="2400" lang="en-US"/>
              <a:t>Experimental and control groups: </a:t>
            </a:r>
            <a:r>
              <a:rPr altLang="en-US" sz="2400" lang="en-US"/>
              <a:t>In an experimental hypothesis-testing research when a group is </a:t>
            </a:r>
            <a:r>
              <a:rPr altLang="en-US" b="1" sz="2400" lang="en-US"/>
              <a:t>exposed to usual conditions</a:t>
            </a:r>
            <a:r>
              <a:rPr altLang="en-US" sz="2400" lang="en-US"/>
              <a:t>, it is termed a </a:t>
            </a:r>
            <a:r>
              <a:rPr altLang="en-US" b="1" sz="2400" lang="en-US"/>
              <a:t>‘control group</a:t>
            </a:r>
            <a:r>
              <a:rPr altLang="en-US" sz="2400" lang="en-US"/>
              <a:t>’, but when the group is exposed to some </a:t>
            </a:r>
            <a:r>
              <a:rPr altLang="en-US" b="1" sz="2400" lang="en-US"/>
              <a:t>novel or special condition, it is termed an ‘experimental group</a:t>
            </a:r>
            <a:r>
              <a:rPr altLang="en-US" sz="2400" lang="en-US"/>
              <a:t>’.</a:t>
            </a:r>
          </a:p>
          <a:p>
            <a:pPr algn="just" eaLnBrk="1" hangingPunct="1" lvl="0"/>
            <a:r>
              <a:rPr altLang="en-US" sz="2400" lang="en-US"/>
              <a:t> </a:t>
            </a:r>
          </a:p>
          <a:p>
            <a:pPr algn="just" eaLnBrk="1" hangingPunct="1" lvl="0"/>
            <a:r>
              <a:rPr altLang="en-US" sz="2400" lang="en-US"/>
              <a:t>It is possible to design studies which include only </a:t>
            </a:r>
            <a:r>
              <a:rPr altLang="en-US" b="1" sz="2400" lang="en-US"/>
              <a:t>experimental groups </a:t>
            </a:r>
            <a:r>
              <a:rPr altLang="en-US" sz="2400" lang="en-US"/>
              <a:t>or studies which include both experimental and control groups.</a:t>
            </a:r>
          </a:p>
          <a:p>
            <a:pPr algn="just" eaLnBrk="1" hangingPunct="1" lvl="0"/>
            <a:endParaRPr altLang="en-US" sz="2400" lang="en-US"/>
          </a:p>
          <a:p>
            <a:pPr algn="just" eaLnBrk="1" hangingPunct="1" lvl="0"/>
            <a:r>
              <a:rPr altLang="en-US" b="1" sz="2400" lang="en-US"/>
              <a:t>Treatments: </a:t>
            </a:r>
            <a:r>
              <a:rPr altLang="en-US" sz="2400" lang="en-US"/>
              <a:t>The different conditions under which </a:t>
            </a:r>
            <a:r>
              <a:rPr altLang="en-US" b="1" sz="2400" lang="en-US"/>
              <a:t>experimental and control groups </a:t>
            </a:r>
            <a:r>
              <a:rPr altLang="en-US" sz="2400" lang="en-US"/>
              <a:t>are put are usually referred to as ‘treatments’. </a:t>
            </a:r>
          </a:p>
        </p:txBody>
      </p:sp>
      <p:pic>
        <p:nvPicPr>
          <p:cNvPr id="2097167" name="Picture 5" descr="5 Differences between Control Group and Experimental Group with example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967537" y="2582862"/>
            <a:ext cx="2138362" cy="332105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4" name="Title 1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300" i="0" u="none">
                <a:solidFill>
                  <a:schemeClr val="dk1"/>
                </a:solidFill>
                <a:latin typeface="Calibri Light" pitchFamily="34" charset="0"/>
                <a:sym typeface="Arial" pitchFamily="34" charset="0"/>
              </a:defRPr>
            </a:lvl1pPr>
          </a:lstStyle>
          <a:p>
            <a:pPr lvl="0"/>
            <a:r>
              <a:rPr altLang="en-US" sz="3600" lang="en-US"/>
              <a:t>In the illustration taken above,</a:t>
            </a:r>
          </a:p>
        </p:txBody>
      </p:sp>
      <p:sp>
        <p:nvSpPr>
          <p:cNvPr id="1048635" name="Content Placeholder 2"/>
          <p:cNvSpPr/>
          <p:nvPr>
            <p:ph sz="full" idx="1"/>
          </p:nvPr>
        </p:nvSpPr>
        <p:spPr>
          <a:xfrm rot="0">
            <a:off x="628650" y="1825625"/>
            <a:ext cx="6049962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just" eaLnBrk="1" hangingPunct="1" lvl="0"/>
            <a:r>
              <a:rPr altLang="en-US" sz="2400" lang="en-US"/>
              <a:t>the two treatments are </a:t>
            </a:r>
            <a:r>
              <a:rPr altLang="en-US" b="1" sz="2400" lang="en-US"/>
              <a:t>the usual studies programme and the special studies programme. </a:t>
            </a:r>
          </a:p>
          <a:p>
            <a:pPr algn="just" eaLnBrk="1" hangingPunct="1" lvl="0"/>
            <a:endParaRPr altLang="en-US" b="1" sz="2400" lang="en-US"/>
          </a:p>
          <a:p>
            <a:pPr algn="just" eaLnBrk="1" hangingPunct="1" lvl="0"/>
            <a:r>
              <a:rPr altLang="en-US" sz="2400" lang="en-US"/>
              <a:t>Similarly, if we want to determine through </a:t>
            </a:r>
            <a:r>
              <a:rPr altLang="en-US" b="1" sz="2400" lang="en-US"/>
              <a:t>an experiment the comparative impact of three varieties of fertilizers on the yield of wheat,</a:t>
            </a:r>
            <a:r>
              <a:rPr altLang="en-US" sz="2400" lang="en-US"/>
              <a:t> in that case </a:t>
            </a:r>
            <a:r>
              <a:rPr altLang="en-US" b="1" sz="2400" lang="en-US"/>
              <a:t>the three varieties of fertilizers will be treated as three treatments</a:t>
            </a:r>
          </a:p>
          <a:p>
            <a:pPr lvl="0"/>
            <a:endParaRPr altLang="en-US" lang="en-AU"/>
          </a:p>
        </p:txBody>
      </p:sp>
      <p:sp>
        <p:nvSpPr>
          <p:cNvPr id="1048636" name="Slide Number Placeholder 3"/>
          <p:cNvSpPr txBox="1"/>
          <p:nvPr/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lvl="0"/>
            <a:r>
              <a:rPr altLang="en-US" sz="900" lang="en-US">
                <a:solidFill>
                  <a:srgbClr val="898989"/>
                </a:solidFill>
              </a:rPr>
              <a:t>7-</a:t>
            </a:r>
            <a:fld id="{566ABCEB-ACFC-4714-9973-3DA970169C29}" type="slidenum">
              <a:rPr altLang="en-US" sz="900" lang="en-US">
                <a:solidFill>
                  <a:srgbClr val="898989"/>
                </a:solidFill>
              </a:rPr>
              <a:pPr algn="r" lvl="0"/>
              <a:t>24</a:t>
            </a:fld>
            <a:endParaRPr altLang="en-US" sz="900" lang="en-US">
              <a:solidFill>
                <a:srgbClr val="898989"/>
              </a:solidFill>
            </a:endParaRPr>
          </a:p>
        </p:txBody>
      </p:sp>
      <p:pic>
        <p:nvPicPr>
          <p:cNvPr id="2097168" name="Picture 2" descr="Types of Fertilizer,How Many Kinds of Fertilizers Do You Know?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110412" y="2125662"/>
            <a:ext cx="1828800" cy="2505075"/>
          </a:xfrm>
          <a:prstGeom prst="rect"/>
          <a:noFill/>
          <a:ln>
            <a:noFill/>
          </a:ln>
        </p:spPr>
      </p:pic>
      <p:pic>
        <p:nvPicPr>
          <p:cNvPr id="2097169" name="Picture 4" descr="Types of fertilizer - Fertilizers Europe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6807200" y="4705350"/>
            <a:ext cx="2249487" cy="20161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7" name="Content Placeholder 2"/>
          <p:cNvSpPr/>
          <p:nvPr>
            <p:ph sz="full" idx="1"/>
          </p:nvPr>
        </p:nvSpPr>
        <p:spPr>
          <a:xfrm rot="0">
            <a:off x="531812" y="2016125"/>
            <a:ext cx="8269287" cy="42227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just" eaLnBrk="1" hangingPunct="1" lvl="0"/>
            <a:r>
              <a:rPr altLang="en-US" b="1" lang="en-US"/>
              <a:t>Experiment: </a:t>
            </a:r>
            <a:r>
              <a:rPr altLang="en-US" lang="en-US"/>
              <a:t>The process of examining the </a:t>
            </a:r>
            <a:r>
              <a:rPr altLang="en-US" b="1" lang="en-US"/>
              <a:t>truth of a statistical hypothesis</a:t>
            </a:r>
            <a:r>
              <a:rPr altLang="en-US" lang="en-US"/>
              <a:t>, relating to some research problem, is known as an experiment. For example, </a:t>
            </a:r>
            <a:r>
              <a:rPr altLang="en-US" b="1" lang="en-US"/>
              <a:t>we can conduct an experiment to examine the usefulness of a certain newly developed drug</a:t>
            </a:r>
            <a:r>
              <a:rPr altLang="en-US" lang="en-AU"/>
              <a:t>. </a:t>
            </a:r>
          </a:p>
          <a:p>
            <a:pPr algn="just" eaLnBrk="1" hangingPunct="1" lvl="0"/>
            <a:endParaRPr altLang="en-US" lang="en-AU"/>
          </a:p>
          <a:p>
            <a:pPr eaLnBrk="1" hangingPunct="1" lvl="0"/>
            <a:endParaRPr altLang="en-US" lang="en-AU"/>
          </a:p>
        </p:txBody>
      </p:sp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8" name="Title 1"/>
          <p:cNvSpPr/>
          <p:nvPr>
            <p:ph type="title" sz="full" idx="0"/>
          </p:nvPr>
        </p:nvSpPr>
        <p:spPr>
          <a:xfrm rot="0">
            <a:off x="423862" y="2254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300" i="0" u="none">
                <a:solidFill>
                  <a:schemeClr val="dk1"/>
                </a:solidFill>
                <a:latin typeface="Calibri Light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Experiments can be of two types viz.,</a:t>
            </a:r>
          </a:p>
        </p:txBody>
      </p:sp>
      <p:sp>
        <p:nvSpPr>
          <p:cNvPr id="1048639" name="Content Placeholder 2"/>
          <p:cNvSpPr/>
          <p:nvPr>
            <p:ph sz="full" idx="1"/>
          </p:nvPr>
        </p:nvSpPr>
        <p:spPr>
          <a:xfrm rot="0">
            <a:off x="628650" y="1825625"/>
            <a:ext cx="8296275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just" eaLnBrk="1" hangingPunct="1" lvl="0"/>
            <a:r>
              <a:rPr altLang="en-US" b="1" sz="2800" lang="en-US">
                <a:latin typeface="Garamond" pitchFamily="18" charset="0"/>
              </a:rPr>
              <a:t>absolute experiment and comparative experiment</a:t>
            </a:r>
            <a:r>
              <a:rPr altLang="en-US" sz="2800" lang="en-US">
                <a:latin typeface="Garamond" pitchFamily="18" charset="0"/>
              </a:rPr>
              <a:t>. </a:t>
            </a:r>
          </a:p>
          <a:p>
            <a:pPr algn="just" eaLnBrk="1" hangingPunct="1" lvl="0"/>
            <a:endParaRPr altLang="en-US" sz="1800" lang="en-US"/>
          </a:p>
          <a:p>
            <a:pPr algn="just" eaLnBrk="1" hangingPunct="1" lvl="0"/>
            <a:r>
              <a:rPr altLang="en-US" sz="1800" lang="en-US"/>
              <a:t>If we want to determine </a:t>
            </a:r>
            <a:r>
              <a:rPr altLang="en-US" b="1" sz="1800" lang="en-US"/>
              <a:t>the impact of a fertilizer on the yield of a crop, it is a case of absolute experiment</a:t>
            </a:r>
            <a:r>
              <a:rPr altLang="en-US" sz="1800" lang="en-US"/>
              <a:t>; </a:t>
            </a:r>
          </a:p>
          <a:p>
            <a:pPr algn="just" eaLnBrk="1" hangingPunct="1" lvl="0"/>
            <a:endParaRPr altLang="en-US" b="1" sz="1800" lang="en-US"/>
          </a:p>
          <a:p>
            <a:pPr algn="just" eaLnBrk="1" hangingPunct="1" lvl="0"/>
            <a:r>
              <a:rPr altLang="en-US" b="1" sz="1800" lang="en-US"/>
              <a:t>but if we want to determine the impact of one fertilizer as compared to the impact of some other fertilizer, our experiment then will be termed as a comparative experiment</a:t>
            </a:r>
            <a:r>
              <a:rPr altLang="en-US" sz="1800" lang="en-IN"/>
              <a:t>. </a:t>
            </a:r>
          </a:p>
          <a:p>
            <a:pPr algn="just" eaLnBrk="1" hangingPunct="1" lvl="0"/>
            <a:endParaRPr altLang="en-US" sz="1800" lang="en-IN"/>
          </a:p>
          <a:p>
            <a:pPr algn="just" eaLnBrk="1" hangingPunct="1" lvl="0"/>
            <a:r>
              <a:rPr altLang="en-US" sz="1800" lang="en-IN"/>
              <a:t>Often, we undertake comparative experiments when we talk of designs of experiments.</a:t>
            </a:r>
          </a:p>
          <a:p>
            <a:pPr lvl="0"/>
            <a:endParaRPr altLang="en-US" sz="1800" lang="en-AU"/>
          </a:p>
        </p:txBody>
      </p:sp>
      <p:sp>
        <p:nvSpPr>
          <p:cNvPr id="1048640" name="Slide Number Placeholder 3"/>
          <p:cNvSpPr txBox="1"/>
          <p:nvPr/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lvl="0"/>
            <a:r>
              <a:rPr altLang="en-US" sz="900" lang="en-US">
                <a:solidFill>
                  <a:srgbClr val="898989"/>
                </a:solidFill>
              </a:rPr>
              <a:t>7-</a:t>
            </a:r>
            <a:fld id="{566ABCEB-ACFC-4714-9973-3DA970169C29}" type="slidenum">
              <a:rPr altLang="en-US" sz="900" lang="en-US">
                <a:solidFill>
                  <a:srgbClr val="898989"/>
                </a:solidFill>
              </a:rPr>
              <a:pPr algn="r" lvl="0"/>
              <a:t>26</a:t>
            </a:fld>
            <a:endParaRPr altLang="en-US" sz="900" lang="en-US">
              <a:solidFill>
                <a:srgbClr val="898989"/>
              </a:solidFill>
            </a:endParaRPr>
          </a:p>
        </p:txBody>
      </p:sp>
      <p:pic>
        <p:nvPicPr>
          <p:cNvPr id="2097170" name="Picture 2" descr="Types of Experimental Designs | STAT-2910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970212" y="5091112"/>
            <a:ext cx="5873750" cy="163036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1" name="Title 1"/>
          <p:cNvSpPr/>
          <p:nvPr>
            <p:ph type="title" sz="full" idx="0"/>
          </p:nvPr>
        </p:nvSpPr>
        <p:spPr>
          <a:xfrm rot="0">
            <a:off x="803275" y="2698750"/>
            <a:ext cx="7886700" cy="9937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300" i="0" u="none">
                <a:solidFill>
                  <a:schemeClr val="dk1"/>
                </a:solidFill>
                <a:latin typeface="Calibri Light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IN"/>
              <a:t>Important Experimental Designs</a:t>
            </a:r>
          </a:p>
        </p:txBody>
      </p:sp>
      <p:pic>
        <p:nvPicPr>
          <p:cNvPr id="2097171" name="Content Placeholder 3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28650" y="2225675"/>
            <a:ext cx="7886700" cy="326707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2" name="Title 1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300" i="0" u="none">
                <a:solidFill>
                  <a:schemeClr val="dk1"/>
                </a:solidFill>
                <a:latin typeface="Calibri Light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IN"/>
              <a:t>Informal Experimental Designs</a:t>
            </a:r>
          </a:p>
        </p:txBody>
      </p:sp>
      <p:sp>
        <p:nvSpPr>
          <p:cNvPr id="1048643" name="Content Placeholder 2"/>
          <p:cNvSpPr/>
          <p:nvPr>
            <p:ph sz="full" idx="1"/>
          </p:nvPr>
        </p:nvSpPr>
        <p:spPr>
          <a:xfrm rot="0">
            <a:off x="525462" y="1781175"/>
            <a:ext cx="8077200" cy="38147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just" eaLnBrk="1" hangingPunct="1" indent="0" lvl="0" marL="0">
              <a:buNone/>
            </a:pPr>
            <a:r>
              <a:rPr altLang="en-US" b="1" sz="2800" lang="en-US"/>
              <a:t>Before-and-after without control design: </a:t>
            </a:r>
          </a:p>
          <a:p>
            <a:pPr algn="just" eaLnBrk="1" hangingPunct="1" indent="0" lvl="0" marL="0"/>
            <a:r>
              <a:rPr altLang="en-US" sz="2000" lang="en-US"/>
              <a:t>In such a design </a:t>
            </a:r>
            <a:r>
              <a:rPr altLang="en-US" b="1" sz="2000" lang="en-US"/>
              <a:t>a single test group or area is selected and the dependent variable is measured before the introduction of the treatment.</a:t>
            </a:r>
            <a:r>
              <a:rPr altLang="en-US" sz="2000" lang="en-US"/>
              <a:t> </a:t>
            </a:r>
          </a:p>
          <a:p>
            <a:pPr algn="just" eaLnBrk="1" hangingPunct="1" indent="0" lvl="0" marL="0"/>
            <a:r>
              <a:rPr altLang="en-US" b="1" sz="2000" lang="en-US"/>
              <a:t>The treatment is then introduced </a:t>
            </a:r>
            <a:r>
              <a:rPr altLang="en-US" sz="2000" lang="en-US"/>
              <a:t>and the </a:t>
            </a:r>
            <a:r>
              <a:rPr altLang="en-US" b="1" sz="2000" lang="en-US"/>
              <a:t>dependent variable is measured again after the treatment has been introduced</a:t>
            </a:r>
            <a:r>
              <a:rPr altLang="en-US" sz="2000" lang="en-US"/>
              <a:t>. </a:t>
            </a:r>
          </a:p>
          <a:p>
            <a:pPr algn="just" eaLnBrk="1" hangingPunct="1" indent="0" lvl="0" marL="0"/>
            <a:r>
              <a:rPr altLang="en-US" b="1" sz="2000" lang="en-US"/>
              <a:t>The effect of the treatment would be </a:t>
            </a:r>
            <a:r>
              <a:rPr altLang="en-US" sz="2000" lang="en-US"/>
              <a:t>equal to </a:t>
            </a:r>
            <a:r>
              <a:rPr altLang="en-US" b="1" sz="2000" lang="en-US"/>
              <a:t>the level of the phenomenon after the treatment </a:t>
            </a:r>
            <a:r>
              <a:rPr altLang="en-US" sz="2000" lang="en-US"/>
              <a:t>minus </a:t>
            </a:r>
            <a:r>
              <a:rPr altLang="en-US" b="1" sz="2000" lang="en-US"/>
              <a:t>the level of the phenomenon before the treatment</a:t>
            </a:r>
            <a:r>
              <a:rPr altLang="en-US" sz="2000" lang="en-IN"/>
              <a:t>. The main difficulty of such a design is that with the passage of time considerable extraneous variations may be there in its treatment effect.</a:t>
            </a:r>
          </a:p>
        </p:txBody>
      </p:sp>
      <p:pic>
        <p:nvPicPr>
          <p:cNvPr id="2097172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049337" y="5072062"/>
            <a:ext cx="6037262" cy="1049337"/>
          </a:xfrm>
          <a:prstGeom prst="rect"/>
          <a:noFill/>
          <a:ln>
            <a:noFill/>
          </a:ln>
        </p:spPr>
      </p:pic>
      <p:sp>
        <p:nvSpPr>
          <p:cNvPr id="1048644" name="TextBox 6"/>
          <p:cNvSpPr txBox="1"/>
          <p:nvPr/>
        </p:nvSpPr>
        <p:spPr>
          <a:xfrm rot="0">
            <a:off x="1903412" y="6211887"/>
            <a:ext cx="6735762" cy="6461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ctr" indent="0" lvl="0" mar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altLang="en-US" sz="1800" lang="en-IN">
                <a:latin typeface="Arial" pitchFamily="34" charset="0"/>
              </a:rPr>
              <a:t>Source and Adoption: C R Kothari, </a:t>
            </a:r>
            <a:r>
              <a:rPr altLang="en-US" sz="1800" i="1" lang="en-IN">
                <a:latin typeface="Arial" pitchFamily="34" charset="0"/>
              </a:rPr>
              <a:t>Research Methodology</a:t>
            </a:r>
            <a:r>
              <a:rPr altLang="en-US" sz="1800" lang="en-IN">
                <a:latin typeface="Arial" pitchFamily="34" charset="0"/>
              </a:rPr>
              <a:t>, New Age International</a:t>
            </a:r>
          </a:p>
        </p:txBody>
      </p:sp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5" name="Title 1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300" i="0" u="none">
                <a:solidFill>
                  <a:schemeClr val="dk1"/>
                </a:solidFill>
                <a:latin typeface="Calibri Light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IN"/>
              <a:t>Informal Experimental Designs</a:t>
            </a:r>
          </a:p>
        </p:txBody>
      </p:sp>
      <p:sp>
        <p:nvSpPr>
          <p:cNvPr id="1048646" name="Content Placeholder 2"/>
          <p:cNvSpPr/>
          <p:nvPr>
            <p:ph sz="full" idx="1"/>
          </p:nvPr>
        </p:nvSpPr>
        <p:spPr>
          <a:xfrm rot="0">
            <a:off x="576262" y="1595437"/>
            <a:ext cx="7991475" cy="37893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just" eaLnBrk="1" hangingPunct="1" lvl="0"/>
            <a:r>
              <a:rPr altLang="en-US" b="1" sz="2800" lang="en-US"/>
              <a:t>After-only with control design: </a:t>
            </a:r>
          </a:p>
          <a:p>
            <a:pPr algn="just" eaLnBrk="1" hangingPunct="1" lvl="0"/>
            <a:r>
              <a:rPr altLang="en-US" sz="1800" lang="en-US"/>
              <a:t>In this </a:t>
            </a:r>
            <a:r>
              <a:rPr altLang="en-US" b="1" sz="1800" lang="en-US"/>
              <a:t>design two groups or areas </a:t>
            </a:r>
            <a:r>
              <a:rPr altLang="en-US" sz="1800" lang="en-US"/>
              <a:t>(test area and control area) are selected and the </a:t>
            </a:r>
            <a:r>
              <a:rPr altLang="en-US" b="1" sz="1800" lang="en-US"/>
              <a:t>treatment is introduced </a:t>
            </a:r>
            <a:r>
              <a:rPr altLang="en-US" sz="1800" lang="en-US"/>
              <a:t>into the test area only. </a:t>
            </a:r>
          </a:p>
          <a:p>
            <a:pPr algn="just" eaLnBrk="1" hangingPunct="1" lvl="0"/>
            <a:r>
              <a:rPr altLang="en-US" sz="1800" lang="en-US"/>
              <a:t>The </a:t>
            </a:r>
            <a:r>
              <a:rPr altLang="en-US" b="1" sz="1800" lang="en-US"/>
              <a:t>dependent variable </a:t>
            </a:r>
            <a:r>
              <a:rPr altLang="en-US" sz="1800" lang="en-US"/>
              <a:t>is then measured in both the areas at the same time. </a:t>
            </a:r>
            <a:r>
              <a:rPr altLang="en-US" b="1" sz="1800" lang="en-US"/>
              <a:t>Treatment impact is assessed by subtracting </a:t>
            </a:r>
            <a:r>
              <a:rPr altLang="en-US" sz="1800" lang="en-US"/>
              <a:t>the value of the </a:t>
            </a:r>
            <a:r>
              <a:rPr altLang="en-US" b="1" sz="1800" lang="en-US"/>
              <a:t>dependent variable in the control area from its value in the test area. </a:t>
            </a:r>
          </a:p>
          <a:p>
            <a:pPr algn="just" eaLnBrk="1" hangingPunct="1" lvl="0"/>
            <a:r>
              <a:rPr altLang="en-US" sz="1800" lang="en-US"/>
              <a:t>The basic assumption in such </a:t>
            </a:r>
            <a:r>
              <a:rPr altLang="en-US" b="1" sz="1800" lang="en-US"/>
              <a:t>a design is that the two areas are identical with respect to their behavior towards the phenomenon considered</a:t>
            </a:r>
            <a:r>
              <a:rPr altLang="en-US" sz="1800" lang="en-IN"/>
              <a:t>. If this assumption is not true, there is the possibility of extraneous variation entering into the treatment effect. However, data can be collected in such a design without the introduction of problems with the passage of time. </a:t>
            </a:r>
          </a:p>
        </p:txBody>
      </p:sp>
      <p:pic>
        <p:nvPicPr>
          <p:cNvPr id="2097173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538287" y="4811712"/>
            <a:ext cx="5245100" cy="1455737"/>
          </a:xfrm>
          <a:prstGeom prst="rect"/>
          <a:noFill/>
          <a:ln>
            <a:noFill/>
          </a:ln>
        </p:spPr>
      </p:pic>
      <p:sp>
        <p:nvSpPr>
          <p:cNvPr id="1048647" name="TextBox 6"/>
          <p:cNvSpPr txBox="1"/>
          <p:nvPr/>
        </p:nvSpPr>
        <p:spPr>
          <a:xfrm rot="0">
            <a:off x="630237" y="6396037"/>
            <a:ext cx="8513762" cy="3683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ctr" indent="0" lvl="0" mar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altLang="en-US" sz="1800" lang="en-IN">
                <a:latin typeface="Arial" pitchFamily="34" charset="0"/>
              </a:rPr>
              <a:t>Source and Adoption: C R Kothari, </a:t>
            </a:r>
            <a:r>
              <a:rPr altLang="en-US" sz="1800" i="1" lang="en-IN">
                <a:latin typeface="Arial" pitchFamily="34" charset="0"/>
              </a:rPr>
              <a:t>Research Methodology</a:t>
            </a:r>
            <a:r>
              <a:rPr altLang="en-US" sz="1800" lang="en-IN">
                <a:latin typeface="Arial" pitchFamily="34" charset="0"/>
              </a:rPr>
              <a:t>, New Age International</a:t>
            </a: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7" name="Content Placeholder 2"/>
          <p:cNvSpPr/>
          <p:nvPr>
            <p:ph sz="full" idx="1"/>
          </p:nvPr>
        </p:nvSpPr>
        <p:spPr>
          <a:xfrm rot="0">
            <a:off x="317500" y="1620837"/>
            <a:ext cx="8229600" cy="42116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just" eaLnBrk="1" hangingPunct="1" lvl="0"/>
            <a:r>
              <a:rPr altLang="en-US" b="1" sz="2400" lang="en-GB">
                <a:latin typeface="Garamond" pitchFamily="18" charset="0"/>
              </a:rPr>
              <a:t>Causality</a:t>
            </a:r>
            <a:r>
              <a:rPr altLang="en-US" sz="2400" lang="en-GB">
                <a:latin typeface="Garamond" pitchFamily="18" charset="0"/>
              </a:rPr>
              <a:t> refers to the idea that </a:t>
            </a:r>
            <a:r>
              <a:rPr altLang="en-US" b="1" sz="2400" lang="en-GB">
                <a:latin typeface="Garamond" pitchFamily="18" charset="0"/>
              </a:rPr>
              <a:t>one event, behaviour, or belief</a:t>
            </a:r>
            <a:r>
              <a:rPr altLang="en-US" sz="2400" lang="en-GB">
                <a:latin typeface="Garamond" pitchFamily="18" charset="0"/>
              </a:rPr>
              <a:t> will result in the </a:t>
            </a:r>
            <a:r>
              <a:rPr altLang="en-US" b="1" sz="2400" lang="en-GB">
                <a:latin typeface="Garamond" pitchFamily="18" charset="0"/>
              </a:rPr>
              <a:t>occurrence of another, subsequent event, behaviour, or belief</a:t>
            </a:r>
            <a:r>
              <a:rPr altLang="en-US" sz="2400" lang="en-GB">
                <a:latin typeface="Garamond" pitchFamily="18" charset="0"/>
              </a:rPr>
              <a:t>. </a:t>
            </a:r>
          </a:p>
          <a:p>
            <a:pPr algn="just" eaLnBrk="1" hangingPunct="1" lvl="0"/>
            <a:endParaRPr altLang="en-US" sz="2400" lang="en-GB">
              <a:latin typeface="Garamond" pitchFamily="18" charset="0"/>
            </a:endParaRPr>
          </a:p>
          <a:p>
            <a:pPr algn="just" eaLnBrk="1" hangingPunct="1" lvl="0"/>
            <a:r>
              <a:rPr altLang="en-US" sz="2400" lang="en-GB">
                <a:latin typeface="Garamond" pitchFamily="18" charset="0"/>
              </a:rPr>
              <a:t>In other words, it is </a:t>
            </a:r>
            <a:r>
              <a:rPr altLang="en-US" b="1" sz="2400" lang="en-GB">
                <a:latin typeface="Garamond" pitchFamily="18" charset="0"/>
              </a:rPr>
              <a:t>about cause and effect</a:t>
            </a:r>
            <a:r>
              <a:rPr altLang="en-US" sz="2400" lang="en-GB">
                <a:latin typeface="Garamond" pitchFamily="18" charset="0"/>
              </a:rPr>
              <a:t>. </a:t>
            </a:r>
          </a:p>
          <a:p>
            <a:pPr algn="just" eaLnBrk="1" hangingPunct="1" lvl="0"/>
            <a:endParaRPr altLang="en-US" sz="2400" lang="en-GB">
              <a:latin typeface="Garamond" pitchFamily="18" charset="0"/>
            </a:endParaRPr>
          </a:p>
          <a:p>
            <a:pPr algn="just" eaLnBrk="1" hangingPunct="1" lvl="0"/>
            <a:r>
              <a:rPr altLang="en-US" sz="2400" lang="en-GB">
                <a:latin typeface="Garamond" pitchFamily="18" charset="0"/>
              </a:rPr>
              <a:t>It seems simple, but you may be surprised to learn there is more than one </a:t>
            </a:r>
            <a:r>
              <a:rPr altLang="en-US" b="1" sz="2400" lang="en-GB">
                <a:latin typeface="Garamond" pitchFamily="18" charset="0"/>
              </a:rPr>
              <a:t>way to explain</a:t>
            </a:r>
            <a:r>
              <a:rPr altLang="en-US" sz="2400" lang="en-GB">
                <a:latin typeface="Garamond" pitchFamily="18" charset="0"/>
              </a:rPr>
              <a:t> how </a:t>
            </a:r>
            <a:r>
              <a:rPr altLang="en-US" b="1" sz="2400" lang="en-AU">
                <a:latin typeface="Garamond" pitchFamily="18" charset="0"/>
              </a:rPr>
              <a:t>one thing causes another.</a:t>
            </a:r>
          </a:p>
          <a:p>
            <a:pPr eaLnBrk="1" hangingPunct="1" lvl="0"/>
            <a:endParaRPr altLang="en-US" sz="2000" lang="en-AU">
              <a:latin typeface="Garamond" pitchFamily="18" charset="0"/>
            </a:endParaRPr>
          </a:p>
        </p:txBody>
      </p:sp>
      <p:sp>
        <p:nvSpPr>
          <p:cNvPr id="1048588" name="Slide Number Placeholder 3"/>
          <p:cNvSpPr txBox="1"/>
          <p:nvPr/>
        </p:nvSpPr>
        <p:spPr>
          <a:xfrm rot="0">
            <a:off x="8610600" y="6529387"/>
            <a:ext cx="1066800" cy="32861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indent="0" lvl="0" marL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566ABCEB-ACFC-4714-9973-3DA970169C29}" type="slidenum">
              <a:rPr altLang="en-US" b="1" sz="1400" lang="en-US">
                <a:latin typeface="Tahoma" pitchFamily="34" charset="0"/>
              </a:rPr>
              <a:pPr indent="0" lvl="0" marL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altLang="en-US" b="1" sz="1400" lang="en-US">
              <a:latin typeface="Tahoma" pitchFamily="34" charset="0"/>
            </a:endParaRPr>
          </a:p>
        </p:txBody>
      </p:sp>
      <p:pic>
        <p:nvPicPr>
          <p:cNvPr id="2097155" name="Picture 5" descr="87,108 Behaviour Images, Stock Photos &amp; Vectors | Shutterstock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413375" y="4754562"/>
            <a:ext cx="3590925" cy="203041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8" name="Title 1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300" i="0" u="none">
                <a:solidFill>
                  <a:schemeClr val="dk1"/>
                </a:solidFill>
                <a:latin typeface="Calibri Light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IN"/>
              <a:t>Informal Experimental Designs</a:t>
            </a:r>
          </a:p>
        </p:txBody>
      </p:sp>
      <p:sp>
        <p:nvSpPr>
          <p:cNvPr id="1048649" name="Content Placeholder 2"/>
          <p:cNvSpPr/>
          <p:nvPr>
            <p:ph sz="full" idx="1"/>
          </p:nvPr>
        </p:nvSpPr>
        <p:spPr>
          <a:xfrm rot="0">
            <a:off x="1057275" y="1601787"/>
            <a:ext cx="7343775" cy="39385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just" eaLnBrk="1" hangingPunct="1" lvl="0"/>
            <a:r>
              <a:rPr altLang="en-US" b="1" sz="3200" lang="en-US"/>
              <a:t>Before-and-after with control design: </a:t>
            </a:r>
          </a:p>
          <a:p>
            <a:pPr algn="just" eaLnBrk="1" hangingPunct="1" lvl="0"/>
            <a:r>
              <a:rPr altLang="en-US" sz="1800" lang="en-US"/>
              <a:t>In this design </a:t>
            </a:r>
            <a:r>
              <a:rPr altLang="en-US" b="1" sz="1800" lang="en-US"/>
              <a:t>two areas </a:t>
            </a:r>
            <a:r>
              <a:rPr altLang="en-US" sz="1800" lang="en-US"/>
              <a:t>are selected and </a:t>
            </a:r>
            <a:r>
              <a:rPr altLang="en-US" b="1" sz="1800" lang="en-US"/>
              <a:t>the dependent variable is measured in both the areas for an identical time-period before the treatment. </a:t>
            </a:r>
          </a:p>
          <a:p>
            <a:pPr algn="just" eaLnBrk="1" hangingPunct="1" lvl="0"/>
            <a:r>
              <a:rPr altLang="en-US" b="1" sz="1800" lang="en-US"/>
              <a:t>The treatment </a:t>
            </a:r>
            <a:r>
              <a:rPr altLang="en-US" sz="1800" lang="en-US"/>
              <a:t>is then introduced into the test area only, and the dependent variable is measured in both for an identical time-period after the introduction of the treatment. </a:t>
            </a:r>
          </a:p>
          <a:p>
            <a:pPr algn="just" eaLnBrk="1" hangingPunct="1" lvl="0"/>
            <a:r>
              <a:rPr altLang="en-US" b="1" sz="1800" lang="en-US"/>
              <a:t>The treatment effect </a:t>
            </a:r>
            <a:r>
              <a:rPr altLang="en-US" sz="1800" lang="en-US"/>
              <a:t>is determined by subtracting </a:t>
            </a:r>
            <a:r>
              <a:rPr altLang="en-US" b="1" sz="1800" lang="en-US"/>
              <a:t>the change in the dependent variable in the control area from the change in the dependent variable in test area</a:t>
            </a:r>
            <a:r>
              <a:rPr altLang="en-US" sz="1800" lang="en-IN"/>
              <a:t>.</a:t>
            </a:r>
          </a:p>
          <a:p>
            <a:pPr algn="just" eaLnBrk="1" hangingPunct="1" lvl="0"/>
            <a:endParaRPr altLang="en-US" sz="1800" lang="en-IN"/>
          </a:p>
        </p:txBody>
      </p:sp>
      <p:pic>
        <p:nvPicPr>
          <p:cNvPr id="2097174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087562" y="4559300"/>
            <a:ext cx="5500687" cy="1581150"/>
          </a:xfrm>
          <a:prstGeom prst="rect"/>
          <a:noFill/>
          <a:ln>
            <a:noFill/>
          </a:ln>
        </p:spPr>
      </p:pic>
      <p:sp>
        <p:nvSpPr>
          <p:cNvPr id="1048650" name="TextBox 8"/>
          <p:cNvSpPr txBox="1"/>
          <p:nvPr/>
        </p:nvSpPr>
        <p:spPr>
          <a:xfrm rot="0">
            <a:off x="531812" y="6261100"/>
            <a:ext cx="8612188" cy="3683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ctr" indent="0" lvl="0" mar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altLang="en-US" sz="1800" lang="en-IN">
                <a:latin typeface="Arial" pitchFamily="34" charset="0"/>
              </a:rPr>
              <a:t>Source and Adoption: C R Kothari, </a:t>
            </a:r>
            <a:r>
              <a:rPr altLang="en-US" sz="1800" i="1" lang="en-IN">
                <a:latin typeface="Arial" pitchFamily="34" charset="0"/>
              </a:rPr>
              <a:t>Research Methodology</a:t>
            </a:r>
            <a:r>
              <a:rPr altLang="en-US" sz="1800" lang="en-IN">
                <a:latin typeface="Arial" pitchFamily="34" charset="0"/>
              </a:rPr>
              <a:t>, New Age International</a:t>
            </a: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9" name="Content Placeholder 2"/>
          <p:cNvSpPr/>
          <p:nvPr>
            <p:ph sz="full" idx="1"/>
          </p:nvPr>
        </p:nvSpPr>
        <p:spPr>
          <a:xfrm rot="0">
            <a:off x="369887" y="1268412"/>
            <a:ext cx="8001000" cy="5334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lang="en-GB"/>
              <a:t>In causality, that means that in order to try to understand </a:t>
            </a:r>
            <a:r>
              <a:rPr altLang="en-US" b="1" lang="en-GB"/>
              <a:t>what caused what</a:t>
            </a:r>
          </a:p>
          <a:p>
            <a:pPr eaLnBrk="1" hangingPunct="1" lvl="0"/>
            <a:endParaRPr altLang="en-US" lang="en-GB"/>
          </a:p>
          <a:p>
            <a:pPr eaLnBrk="1" hangingPunct="1" lvl="0"/>
            <a:r>
              <a:rPr altLang="en-US" lang="en-GB"/>
              <a:t>An </a:t>
            </a:r>
            <a:r>
              <a:rPr altLang="en-US" b="1" lang="en-GB"/>
              <a:t>independent variable</a:t>
            </a:r>
            <a:r>
              <a:rPr altLang="en-US" lang="en-GB"/>
              <a:t> is the cause, and a </a:t>
            </a:r>
            <a:r>
              <a:rPr altLang="en-US" b="1" lang="en-GB"/>
              <a:t>dependent variable</a:t>
            </a:r>
            <a:r>
              <a:rPr altLang="en-US" lang="en-AU"/>
              <a:t> is the effect. Why are they called that?</a:t>
            </a:r>
          </a:p>
          <a:p>
            <a:pPr eaLnBrk="1" hangingPunct="1" lvl="0">
              <a:buNone/>
            </a:pPr>
            <a:endParaRPr altLang="en-US" lang="en-AU"/>
          </a:p>
          <a:p>
            <a:pPr eaLnBrk="1" hangingPunct="1" lvl="0"/>
            <a:r>
              <a:rPr altLang="en-US" lang="en-AU"/>
              <a:t> Dependent variables depend on independent variables. If all of that gets confusing, just remember this graphical relationship:</a:t>
            </a:r>
          </a:p>
        </p:txBody>
      </p:sp>
      <p:pic>
        <p:nvPicPr>
          <p:cNvPr id="2097156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362200" y="4957762"/>
            <a:ext cx="4522787" cy="151447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Text Box 7"/>
          <p:cNvSpPr txBox="1"/>
          <p:nvPr/>
        </p:nvSpPr>
        <p:spPr>
          <a:xfrm rot="0">
            <a:off x="1600200" y="4191000"/>
            <a:ext cx="473075" cy="5492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eaLnBrk="1" hangingPunct="1" indent="0" lvl="0" marL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altLang="en-US" sz="3000" lang="en-US">
                <a:latin typeface="Arial" pitchFamily="34" charset="0"/>
              </a:rPr>
              <a:t>X</a:t>
            </a:r>
          </a:p>
        </p:txBody>
      </p:sp>
      <p:sp>
        <p:nvSpPr>
          <p:cNvPr id="1048591" name="Text Box 8"/>
          <p:cNvSpPr txBox="1"/>
          <p:nvPr/>
        </p:nvSpPr>
        <p:spPr>
          <a:xfrm rot="0">
            <a:off x="3200400" y="4191000"/>
            <a:ext cx="571500" cy="5492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eaLnBrk="1" hangingPunct="1" indent="0" lvl="0" marL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altLang="en-US" sz="3000" lang="en-US">
                <a:latin typeface="Arial" pitchFamily="34" charset="0"/>
              </a:rPr>
              <a:t>Y</a:t>
            </a:r>
          </a:p>
        </p:txBody>
      </p:sp>
      <p:sp>
        <p:nvSpPr>
          <p:cNvPr id="1048592" name="Line 9"/>
          <p:cNvSpPr/>
          <p:nvPr/>
        </p:nvSpPr>
        <p:spPr>
          <a:xfrm rot="0">
            <a:off x="2133600" y="4495800"/>
            <a:ext cx="9144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593" name="Text Box 10"/>
          <p:cNvSpPr txBox="1"/>
          <p:nvPr/>
        </p:nvSpPr>
        <p:spPr>
          <a:xfrm rot="0">
            <a:off x="1279525" y="3489325"/>
            <a:ext cx="1312862" cy="6667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eaLnBrk="1" hangingPunct="1" indent="0" lvl="0" marL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altLang="en-US" sz="1600" lang="en-US">
                <a:latin typeface="Arial" pitchFamily="34" charset="0"/>
              </a:rPr>
              <a:t>Independent</a:t>
            </a:r>
          </a:p>
          <a:p>
            <a:pPr eaLnBrk="1" hangingPunct="1" indent="0" lvl="0" marL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altLang="en-US" sz="1600" lang="en-US">
                <a:latin typeface="Arial" pitchFamily="34" charset="0"/>
              </a:rPr>
              <a:t>Variable</a:t>
            </a:r>
            <a:r>
              <a:rPr altLang="en-US" sz="1800" lang="en-US">
                <a:latin typeface="Arial" pitchFamily="34" charset="0"/>
              </a:rPr>
              <a:t> </a:t>
            </a:r>
          </a:p>
        </p:txBody>
      </p:sp>
      <p:sp>
        <p:nvSpPr>
          <p:cNvPr id="1048594" name="Text Box 11"/>
          <p:cNvSpPr txBox="1"/>
          <p:nvPr/>
        </p:nvSpPr>
        <p:spPr>
          <a:xfrm rot="0">
            <a:off x="2209800" y="3810000"/>
            <a:ext cx="866775" cy="2746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eaLnBrk="1" hangingPunct="1" indent="0" lvl="0" marL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altLang="en-US" sz="1200" lang="en-US">
                <a:latin typeface="Arial" pitchFamily="34" charset="0"/>
              </a:rPr>
              <a:t>influences</a:t>
            </a:r>
          </a:p>
        </p:txBody>
      </p:sp>
      <p:sp>
        <p:nvSpPr>
          <p:cNvPr id="1048595" name="Text Box 12"/>
          <p:cNvSpPr txBox="1"/>
          <p:nvPr/>
        </p:nvSpPr>
        <p:spPr>
          <a:xfrm rot="0">
            <a:off x="3184525" y="3489325"/>
            <a:ext cx="1148080" cy="622808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eaLnBrk="1" hangingPunct="1" indent="0" lvl="0" marL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altLang="en-US" sz="1600" lang="en-US">
                <a:latin typeface="Arial" pitchFamily="34" charset="0"/>
              </a:rPr>
              <a:t>Dependent</a:t>
            </a:r>
          </a:p>
          <a:p>
            <a:pPr eaLnBrk="1" hangingPunct="1" indent="0" lvl="0" marL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altLang="en-US" sz="1600" lang="en-US">
                <a:latin typeface="Arial" pitchFamily="34" charset="0"/>
              </a:rPr>
              <a:t>Variable</a:t>
            </a: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9" name="Content Placeholder 2"/>
          <p:cNvSpPr/>
          <p:nvPr>
            <p:ph sz="full" idx="1"/>
          </p:nvPr>
        </p:nvSpPr>
        <p:spPr>
          <a:xfrm rot="0">
            <a:off x="219075" y="363537"/>
            <a:ext cx="7243762" cy="38528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just" eaLnBrk="1" hangingPunct="1" lvl="0"/>
            <a:r>
              <a:rPr altLang="en-US" sz="2400" lang="en-GB"/>
              <a:t>A </a:t>
            </a:r>
            <a:r>
              <a:rPr altLang="en-US" b="1" sz="2400" lang="en-GB"/>
              <a:t>hypothesis is a statement </a:t>
            </a:r>
            <a:r>
              <a:rPr altLang="en-US" sz="2400" lang="en-GB"/>
              <a:t>describing a researcher’s expectation regarding what she anticipates finding.</a:t>
            </a:r>
          </a:p>
          <a:p>
            <a:pPr algn="just" eaLnBrk="1" hangingPunct="1" lvl="0"/>
            <a:endParaRPr altLang="en-US" sz="2400" lang="en-GB"/>
          </a:p>
          <a:p>
            <a:pPr algn="just" eaLnBrk="1" hangingPunct="1" lvl="0"/>
            <a:r>
              <a:rPr altLang="en-US" sz="2400" lang="en-GB"/>
              <a:t> Hypotheses in </a:t>
            </a:r>
            <a:r>
              <a:rPr altLang="en-US" b="1" sz="2400" lang="en-GB"/>
              <a:t>quantitative research </a:t>
            </a:r>
            <a:r>
              <a:rPr altLang="en-US" sz="2400" lang="en-GB"/>
              <a:t>are a nomothetic </a:t>
            </a:r>
            <a:r>
              <a:rPr altLang="en-US" b="1" sz="2400" lang="en-AU"/>
              <a:t>causal relationship that the researcher expects to demonstrate.</a:t>
            </a:r>
          </a:p>
        </p:txBody>
      </p:sp>
      <p:pic>
        <p:nvPicPr>
          <p:cNvPr id="2097157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81000" y="3810000"/>
            <a:ext cx="8153400" cy="28194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0" name="Content Placeholder 2"/>
          <p:cNvSpPr/>
          <p:nvPr>
            <p:ph sz="full" idx="1"/>
          </p:nvPr>
        </p:nvSpPr>
        <p:spPr>
          <a:xfrm rot="0">
            <a:off x="600075" y="942975"/>
            <a:ext cx="8235950" cy="58086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eaLnBrk="1" hangingPunct="1" indent="0" lvl="0" marL="0">
              <a:buNone/>
            </a:pPr>
            <a:r>
              <a:rPr altLang="en-US" b="1" sz="2600" lang="en-GB"/>
              <a:t>Correlation examples</a:t>
            </a:r>
          </a:p>
          <a:p>
            <a:pPr eaLnBrk="1" hangingPunct="1" indent="0" lvl="0" marL="0">
              <a:buNone/>
            </a:pPr>
            <a:endParaRPr altLang="en-US" b="1" sz="2600" lang="en-GB"/>
          </a:p>
          <a:p>
            <a:pPr eaLnBrk="1" hangingPunct="1" indent="-205740" lvl="1" marL="342900"/>
            <a:r>
              <a:rPr altLang="en-US" sz="2200" lang="en-GB"/>
              <a:t>For example, if they are fully correlated this will imply that the value of first will </a:t>
            </a:r>
            <a:r>
              <a:rPr altLang="en-US" b="1" sz="2200" lang="en-GB"/>
              <a:t>increase (or decrease) </a:t>
            </a:r>
            <a:r>
              <a:rPr altLang="en-US" sz="2200" lang="en-GB"/>
              <a:t>in the same amount (percentage) as the value of second.</a:t>
            </a:r>
          </a:p>
          <a:p>
            <a:pPr eaLnBrk="1" hangingPunct="1" indent="0" lvl="0" marL="0">
              <a:buNone/>
            </a:pPr>
            <a:endParaRPr altLang="en-US" b="1" sz="2600" lang="en-GB"/>
          </a:p>
          <a:p>
            <a:pPr eaLnBrk="1" hangingPunct="1" indent="0" lvl="0" marL="0">
              <a:buNone/>
            </a:pPr>
            <a:r>
              <a:rPr altLang="en-US" b="1" sz="2600" lang="en-GB"/>
              <a:t>Causality</a:t>
            </a:r>
          </a:p>
          <a:p>
            <a:pPr eaLnBrk="1" hangingPunct="1" indent="-205740" lvl="1" marL="342900"/>
            <a:r>
              <a:rPr altLang="en-US" sz="2200" lang="en-GB"/>
              <a:t>The relation between </a:t>
            </a:r>
            <a:r>
              <a:rPr altLang="en-US" b="1" sz="2200" lang="en-GB"/>
              <a:t>something that happens </a:t>
            </a:r>
            <a:r>
              <a:rPr altLang="en-US" sz="2200" lang="en-GB"/>
              <a:t>and the thing that causes it . The first thing that happens is the cause and the second thing is the effect .</a:t>
            </a:r>
          </a:p>
          <a:p>
            <a:pPr eaLnBrk="1" hangingPunct="1" indent="-205740" lvl="1" marL="342900"/>
            <a:r>
              <a:rPr altLang="en-US" sz="2200" lang="en-GB"/>
              <a:t>It is very important to know that </a:t>
            </a:r>
            <a:r>
              <a:rPr altLang="en-US" b="1" sz="2200" lang="en-GB"/>
              <a:t>correlation does not mean causality.</a:t>
            </a:r>
            <a:r>
              <a:rPr altLang="en-US" sz="2200" lang="en-GB"/>
              <a:t> While correlation is </a:t>
            </a:r>
            <a:r>
              <a:rPr altLang="en-US" b="1" sz="2200" lang="en-GB"/>
              <a:t>a mutual connection between two or more things, causality is the action of causing something</a:t>
            </a:r>
            <a:r>
              <a:rPr altLang="en-US" sz="2200" lang="en-GB"/>
              <a:t>.</a:t>
            </a:r>
          </a:p>
          <a:p>
            <a:pPr eaLnBrk="1" hangingPunct="1" indent="0" lvl="0" marL="0"/>
            <a:r>
              <a:rPr altLang="en-US" b="1" sz="2600" lang="en-GB"/>
              <a:t>Causality examples</a:t>
            </a:r>
          </a:p>
          <a:p>
            <a:pPr eaLnBrk="1" hangingPunct="1" indent="-205740" lvl="1" marL="342900"/>
            <a:r>
              <a:rPr altLang="en-US" sz="2200" lang="en-GB"/>
              <a:t>For example, there is a </a:t>
            </a:r>
            <a:r>
              <a:rPr altLang="en-US" b="1" sz="2200" lang="en-GB"/>
              <a:t>correlation between ice cream sales and the temperature</a:t>
            </a:r>
            <a:r>
              <a:rPr altLang="en-US" sz="2200" lang="en-GB"/>
              <a:t>, as you can see in the chart below .</a:t>
            </a:r>
          </a:p>
          <a:p>
            <a:pPr eaLnBrk="1" hangingPunct="1" indent="0" lvl="0" marL="0"/>
            <a:endParaRPr altLang="en-US" sz="2600" lang="en-AU"/>
          </a:p>
        </p:txBody>
      </p:sp>
      <p:pic>
        <p:nvPicPr>
          <p:cNvPr id="2097158" name="Picture 4" descr="ice-cream-sales - Food Truck Empire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042025" y="106362"/>
            <a:ext cx="1295400" cy="1390650"/>
          </a:xfrm>
          <a:prstGeom prst="rect"/>
          <a:noFill/>
          <a:ln>
            <a:noFill/>
          </a:ln>
        </p:spPr>
      </p:pic>
      <p:pic>
        <p:nvPicPr>
          <p:cNvPr id="2097159" name="Picture 6" descr="Using the Tree Measuring Stick | Ohioline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0" y="333375"/>
            <a:ext cx="663575" cy="24384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Content Placeholder 2"/>
          <p:cNvSpPr/>
          <p:nvPr>
            <p:ph sz="full" idx="1"/>
          </p:nvPr>
        </p:nvSpPr>
        <p:spPr>
          <a:xfrm rot="0">
            <a:off x="628650" y="1825625"/>
            <a:ext cx="78867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lang="en-AU"/>
          </a:p>
        </p:txBody>
      </p:sp>
      <p:pic>
        <p:nvPicPr>
          <p:cNvPr id="2097160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52425" y="1120775"/>
            <a:ext cx="6894512" cy="4562475"/>
          </a:xfrm>
          <a:prstGeom prst="rect"/>
          <a:noFill/>
          <a:ln>
            <a:noFill/>
          </a:ln>
        </p:spPr>
      </p:pic>
      <p:pic>
        <p:nvPicPr>
          <p:cNvPr id="2097161" name="Picture 4" descr="ice-cream-sales - Food Truck Empire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5464175" y="3589337"/>
            <a:ext cx="3570287" cy="316071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Title 1"/>
          <p:cNvSpPr/>
          <p:nvPr>
            <p:ph type="title" sz="full" idx="0"/>
          </p:nvPr>
        </p:nvSpPr>
        <p:spPr>
          <a:xfrm rot="0">
            <a:off x="0" y="-74612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300" i="0" u="none">
                <a:solidFill>
                  <a:schemeClr val="dk1"/>
                </a:solidFill>
                <a:latin typeface="Calibri Light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GB"/>
              <a:t>Extraneous variable:</a:t>
            </a:r>
          </a:p>
        </p:txBody>
      </p:sp>
      <p:sp>
        <p:nvSpPr>
          <p:cNvPr id="1048603" name="Content Placeholder 2"/>
          <p:cNvSpPr/>
          <p:nvPr>
            <p:ph sz="full" idx="1"/>
          </p:nvPr>
        </p:nvSpPr>
        <p:spPr>
          <a:xfrm rot="0">
            <a:off x="279400" y="1936750"/>
            <a:ext cx="8637588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71450" latinLnBrk="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1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algn="l" eaLnBrk="0" fontAlgn="base" hangingPunct="0" indent="-171450" latinLnBrk="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algn="l" eaLnBrk="0" fontAlgn="base" hangingPunct="0" indent="-171450" latinLnBrk="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5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algn="l" eaLnBrk="0" fontAlgn="base" hangingPunct="0" indent="-171450" latinLnBrk="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algn="l" eaLnBrk="0" fontAlgn="base" hangingPunct="0" indent="-171450" latinLnBrk="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1300" i="0" u="none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algn="just" eaLnBrk="1" hangingPunct="1" indent="-571500" lvl="0" marL="571500"/>
            <a:r>
              <a:rPr altLang="en-US" b="1" sz="2800" lang="en-GB">
                <a:latin typeface="Garamond" pitchFamily="18" charset="0"/>
              </a:rPr>
              <a:t>Independent variables </a:t>
            </a:r>
            <a:r>
              <a:rPr altLang="en-US" sz="2800" lang="en-GB">
                <a:latin typeface="Garamond" pitchFamily="18" charset="0"/>
              </a:rPr>
              <a:t>that </a:t>
            </a:r>
            <a:r>
              <a:rPr altLang="en-US" b="1" sz="2800" lang="en-GB">
                <a:latin typeface="Garamond" pitchFamily="18" charset="0"/>
              </a:rPr>
              <a:t>are not related to the purpose </a:t>
            </a:r>
            <a:r>
              <a:rPr altLang="en-US" sz="2800" lang="en-GB">
                <a:latin typeface="Garamond" pitchFamily="18" charset="0"/>
              </a:rPr>
              <a:t>of the study, but may affect </a:t>
            </a:r>
            <a:r>
              <a:rPr altLang="en-US" b="1" sz="2800" lang="en-GB">
                <a:latin typeface="Garamond" pitchFamily="18" charset="0"/>
              </a:rPr>
              <a:t>the dependent variable</a:t>
            </a:r>
            <a:r>
              <a:rPr altLang="en-US" sz="2800" lang="en-GB">
                <a:latin typeface="Garamond" pitchFamily="18" charset="0"/>
              </a:rPr>
              <a:t> are termed as extraneous variables. </a:t>
            </a:r>
          </a:p>
          <a:p>
            <a:pPr algn="just" eaLnBrk="1" hangingPunct="1" indent="-571500" lvl="0" marL="571500"/>
            <a:endParaRPr altLang="en-US" sz="2800" lang="en-GB">
              <a:latin typeface="Garamond" pitchFamily="18" charset="0"/>
            </a:endParaRPr>
          </a:p>
          <a:p>
            <a:pPr algn="just" eaLnBrk="1" hangingPunct="1" indent="-571500" lvl="0" marL="571500"/>
            <a:r>
              <a:rPr altLang="en-US" sz="2800" lang="en-GB">
                <a:latin typeface="Garamond" pitchFamily="18" charset="0"/>
              </a:rPr>
              <a:t>Suppose the researcher wants to test the hypothesis that there is a relationship between </a:t>
            </a:r>
            <a:r>
              <a:rPr altLang="en-US" b="1" sz="2800" lang="en-GB">
                <a:latin typeface="Garamond" pitchFamily="18" charset="0"/>
              </a:rPr>
              <a:t>children’s gains in social studies </a:t>
            </a:r>
            <a:r>
              <a:rPr altLang="en-US" sz="2800" lang="en-GB">
                <a:latin typeface="Garamond" pitchFamily="18" charset="0"/>
              </a:rPr>
              <a:t>achievement and </a:t>
            </a:r>
            <a:r>
              <a:rPr altLang="en-US" b="1" sz="2800" lang="en-GB">
                <a:latin typeface="Garamond" pitchFamily="18" charset="0"/>
              </a:rPr>
              <a:t>their self-concepts. </a:t>
            </a:r>
          </a:p>
          <a:p>
            <a:pPr algn="just" eaLnBrk="1" hangingPunct="1" indent="-571500" lvl="0" marL="571500"/>
            <a:endParaRPr altLang="en-US" b="1" sz="2800" lang="en-GB">
              <a:latin typeface="Garamond" pitchFamily="18" charset="0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</a:extraClrScheme>
    <a:extraClrScheme>
      <a:clrScheme name="Default Color Scheme 4">
        <a:dk1>
          <a:srgbClr val="000000"/>
        </a:dk1>
        <a:lt1>
          <a:srgbClr val="DEF6F1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</a:extraClrScheme>
    <a:extraClrScheme>
      <a:clrScheme name="Default Color Scheme 5">
        <a:dk1>
          <a:srgbClr val="000000"/>
        </a:dk1>
        <a:lt1>
          <a:srgbClr val="FFFFD9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</a:extraClrScheme>
    <a:extraClrScheme>
      <a:clrScheme name="Default Color Scheme 6">
        <a:dk1>
          <a:srgbClr val="FFFFFF"/>
        </a:dk1>
        <a:lt1>
          <a:srgbClr val="008080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</a:extraClrScheme>
    <a:extraClrScheme>
      <a:clrScheme name="Default Color Scheme 7">
        <a:dk1>
          <a:srgbClr val="FFFFFF"/>
        </a:dk1>
        <a:lt1>
          <a:srgbClr val="800000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</a:extraClrScheme>
    <a:extraClrScheme>
      <a:clrScheme name="Default Color Scheme 8">
        <a:dk1>
          <a:srgbClr val="FFFFFF"/>
        </a:dk1>
        <a:lt1>
          <a:srgbClr val="000099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</a:extraClrScheme>
    <a:extraClrScheme>
      <a:clrScheme name="Default Color Scheme 9">
        <a:dk1>
          <a:srgbClr val="FFFFFF"/>
        </a:dk1>
        <a:lt1>
          <a:srgbClr val="000000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</a:extraClrScheme>
    <a:extraClrScheme>
      <a:clrScheme name="Default Color Scheme 10">
        <a:dk1>
          <a:srgbClr val="FFFFFF"/>
        </a:dk1>
        <a:lt1>
          <a:srgbClr val="686B5D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</a:extraClrScheme>
    <a:extraClrScheme>
      <a:clrScheme name="Default Color Scheme 11">
        <a:dk1>
          <a:srgbClr val="FFFFFF"/>
        </a:dk1>
        <a:lt1>
          <a:srgbClr val="666699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</a:extraClrScheme>
    <a:extraClrScheme>
      <a:clrScheme name="Default Color Scheme 12">
        <a:dk1>
          <a:srgbClr val="FFFFFF"/>
        </a:dk1>
        <a:lt1>
          <a:srgbClr val="523E26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Chapter 4</dc:title>
  <dc:creator>Tracy Tuten Ryan</dc:creator>
  <cp:lastModifiedBy>Sambashiva Rao Kunja</cp:lastModifiedBy>
  <dcterms:created xsi:type="dcterms:W3CDTF">2004-12-01T07:28:54Z</dcterms:created>
  <dcterms:modified xsi:type="dcterms:W3CDTF">2024-09-18T11:56:24Z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2c60b8a011474f64892a464ff896207b</vt:lpwstr>
  </property>
</Properties>
</file>